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172" y="-23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custSel modSld">
      <pc:chgData name="Dominique Souyet" userId="9f8cbbab-b3ce-4990-b463-61d3047493bf" providerId="ADAL" clId="{33B74F06-95CF-46BA-B88D-F2349B00CCA6}" dt="2026-01-30T09:55:12.080" v="484" actId="114"/>
      <pc:docMkLst>
        <pc:docMk/>
      </pc:docMkLst>
      <pc:sldChg chg="modSp mod">
        <pc:chgData name="Dominique Souyet" userId="9f8cbbab-b3ce-4990-b463-61d3047493bf" providerId="ADAL" clId="{33B74F06-95CF-46BA-B88D-F2349B00CCA6}" dt="2026-01-30T08:38:07.986" v="396" actId="1076"/>
        <pc:sldMkLst>
          <pc:docMk/>
          <pc:sldMk cId="3136819446" sldId="446"/>
        </pc:sldMkLst>
        <pc:spChg chg="mod">
          <ac:chgData name="Dominique Souyet" userId="9f8cbbab-b3ce-4990-b463-61d3047493bf" providerId="ADAL" clId="{33B74F06-95CF-46BA-B88D-F2349B00CCA6}" dt="2026-01-30T08:38:07.986" v="396" actId="1076"/>
          <ac:spMkLst>
            <pc:docMk/>
            <pc:sldMk cId="3136819446" sldId="446"/>
            <ac:spMk id="9" creationId="{E336DAE9-93EA-FEDB-151E-9853263109C3}"/>
          </ac:spMkLst>
        </pc:spChg>
        <pc:spChg chg="mod">
          <ac:chgData name="Dominique Souyet" userId="9f8cbbab-b3ce-4990-b463-61d3047493bf" providerId="ADAL" clId="{33B74F06-95CF-46BA-B88D-F2349B00CCA6}" dt="2026-01-23T12:20:22.131" v="208" actId="20577"/>
          <ac:spMkLst>
            <pc:docMk/>
            <pc:sldMk cId="3136819446" sldId="446"/>
            <ac:spMk id="10" creationId="{12743827-CFA6-463A-8906-45998CE25241}"/>
          </ac:spMkLst>
        </pc:spChg>
      </pc:sldChg>
      <pc:sldChg chg="modSp mod">
        <pc:chgData name="Dominique Souyet" userId="9f8cbbab-b3ce-4990-b463-61d3047493bf" providerId="ADAL" clId="{33B74F06-95CF-46BA-B88D-F2349B00CCA6}" dt="2026-01-30T09:55:12.080" v="484" actId="114"/>
        <pc:sldMkLst>
          <pc:docMk/>
          <pc:sldMk cId="2031177517" sldId="449"/>
        </pc:sldMkLst>
        <pc:spChg chg="mod">
          <ac:chgData name="Dominique Souyet" userId="9f8cbbab-b3ce-4990-b463-61d3047493bf" providerId="ADAL" clId="{33B74F06-95CF-46BA-B88D-F2349B00CCA6}" dt="2026-01-30T08:37:09.629" v="395" actId="20577"/>
          <ac:spMkLst>
            <pc:docMk/>
            <pc:sldMk cId="2031177517" sldId="449"/>
            <ac:spMk id="5" creationId="{1322457D-0978-E145-8585-A84863A69934}"/>
          </ac:spMkLst>
        </pc:spChg>
        <pc:spChg chg="mod">
          <ac:chgData name="Dominique Souyet" userId="9f8cbbab-b3ce-4990-b463-61d3047493bf" providerId="ADAL" clId="{33B74F06-95CF-46BA-B88D-F2349B00CCA6}" dt="2026-01-23T08:33:02.505" v="204" actId="1076"/>
          <ac:spMkLst>
            <pc:docMk/>
            <pc:sldMk cId="2031177517" sldId="449"/>
            <ac:spMk id="6" creationId="{3343F25B-642D-9C17-ADA3-9127F081435A}"/>
          </ac:spMkLst>
        </pc:spChg>
        <pc:spChg chg="mod">
          <ac:chgData name="Dominique Souyet" userId="9f8cbbab-b3ce-4990-b463-61d3047493bf" providerId="ADAL" clId="{33B74F06-95CF-46BA-B88D-F2349B00CCA6}" dt="2026-01-30T09:54:42.434" v="444" actId="1076"/>
          <ac:spMkLst>
            <pc:docMk/>
            <pc:sldMk cId="2031177517" sldId="449"/>
            <ac:spMk id="19" creationId="{CF1ED428-D841-67B9-4906-360E5BB0F14C}"/>
          </ac:spMkLst>
        </pc:spChg>
        <pc:spChg chg="mod">
          <ac:chgData name="Dominique Souyet" userId="9f8cbbab-b3ce-4990-b463-61d3047493bf" providerId="ADAL" clId="{33B74F06-95CF-46BA-B88D-F2349B00CCA6}" dt="2026-01-30T09:54:44.875" v="445" actId="1076"/>
          <ac:spMkLst>
            <pc:docMk/>
            <pc:sldMk cId="2031177517" sldId="449"/>
            <ac:spMk id="20" creationId="{5FA754B7-6875-9F51-E6AF-7ED8CC21FCA7}"/>
          </ac:spMkLst>
        </pc:spChg>
        <pc:spChg chg="mod">
          <ac:chgData name="Dominique Souyet" userId="9f8cbbab-b3ce-4990-b463-61d3047493bf" providerId="ADAL" clId="{33B74F06-95CF-46BA-B88D-F2349B00CCA6}" dt="2026-01-30T09:55:12.080" v="484" actId="114"/>
          <ac:spMkLst>
            <pc:docMk/>
            <pc:sldMk cId="2031177517" sldId="449"/>
            <ac:spMk id="21" creationId="{8D32F70E-05E2-C6AA-44A2-1490ADAED999}"/>
          </ac:spMkLst>
        </pc:spChg>
      </pc:sldChg>
      <pc:sldChg chg="modSp mod">
        <pc:chgData name="Dominique Souyet" userId="9f8cbbab-b3ce-4990-b463-61d3047493bf" providerId="ADAL" clId="{33B74F06-95CF-46BA-B88D-F2349B00CCA6}" dt="2026-01-23T08:25:26.877" v="151" actId="20577"/>
        <pc:sldMkLst>
          <pc:docMk/>
          <pc:sldMk cId="2480967168" sldId="450"/>
        </pc:sldMkLst>
        <pc:spChg chg="mod">
          <ac:chgData name="Dominique Souyet" userId="9f8cbbab-b3ce-4990-b463-61d3047493bf" providerId="ADAL" clId="{33B74F06-95CF-46BA-B88D-F2349B00CCA6}" dt="2026-01-23T08:25:26.877" v="151" actId="20577"/>
          <ac:spMkLst>
            <pc:docMk/>
            <pc:sldMk cId="2480967168" sldId="450"/>
            <ac:spMk id="12" creationId="{E36E1BE5-703B-F2A4-BB4E-E00E41CCA5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30/01/2026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30/01/2026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50567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mailto:dg@idevformation.com" TargetMode="External"/><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hyperlink" Target="mailto:cfa@idev"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rancecompetences.fr/recherche/rncp/38505/" TargetMode="External"/><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2">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63663" y="2650129"/>
            <a:ext cx="3387977" cy="4823317"/>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2000" dirty="0">
              <a:solidFill>
                <a:srgbClr val="1D2545"/>
              </a:solidFill>
              <a:latin typeface="Calibri"/>
            </a:endParaRPr>
          </a:p>
          <a:p>
            <a:pPr marL="0" indent="0">
              <a:lnSpc>
                <a:spcPct val="120000"/>
              </a:lnSpc>
              <a:spcBef>
                <a:spcPts val="0"/>
              </a:spcBef>
              <a:buNone/>
            </a:pPr>
            <a:r>
              <a:rPr lang="fr-FR" sz="4000" dirty="0">
                <a:solidFill>
                  <a:srgbClr val="1D2545"/>
                </a:solidFill>
                <a:latin typeface="Calibri"/>
              </a:rPr>
              <a:t>Le/la Responsable du Développement Commercial est un(e) acteur du développement stratégique et de la croissance de l'entreprise. L’hybridation et l’élargissement des compétences dans ce secteur conduisent  le/la Responsable du Développement Commercial à exercer une fonction essentielle de chef de projet capable de faire collaborer des services fonctionnels et transverses au service de la croissance de l’entreprise, du client et de sa satisfaction. Les attentes en matière de relation client ont ainsi fait évoluer le/la responsable commercial(e) en un(e) acteur du suivi global du développement commercial, des ventes, de la relation et de l’expérience client dans un contexte caractérisé par : </a:t>
            </a:r>
          </a:p>
          <a:p>
            <a:pPr marL="0" indent="0">
              <a:lnSpc>
                <a:spcPct val="120000"/>
              </a:lnSpc>
              <a:spcBef>
                <a:spcPts val="0"/>
              </a:spcBef>
              <a:buNone/>
            </a:pPr>
            <a:r>
              <a:rPr lang="fr-FR" sz="4000" dirty="0">
                <a:solidFill>
                  <a:srgbClr val="1D2545"/>
                </a:solidFill>
                <a:latin typeface="Calibri"/>
              </a:rPr>
              <a:t>- La transformation digitale, impactant les processus commerciaux et la relation client.</a:t>
            </a:r>
          </a:p>
          <a:p>
            <a:pPr marL="0" indent="0">
              <a:lnSpc>
                <a:spcPct val="120000"/>
              </a:lnSpc>
              <a:spcBef>
                <a:spcPts val="0"/>
              </a:spcBef>
              <a:buNone/>
            </a:pPr>
            <a:r>
              <a:rPr lang="fr-FR" sz="4000" dirty="0">
                <a:solidFill>
                  <a:srgbClr val="1D2545"/>
                </a:solidFill>
                <a:latin typeface="Calibri"/>
              </a:rPr>
              <a:t>- La nécessité d’unifier la démarche commerciale et ses liens avec la démarche marketing dans une fonction cohérente spécifiquement dédiée au développement commercial et à la valorisation des actifs de l’entreprise.</a:t>
            </a:r>
          </a:p>
          <a:p>
            <a:pPr marL="0" indent="0">
              <a:lnSpc>
                <a:spcPct val="120000"/>
              </a:lnSpc>
              <a:spcBef>
                <a:spcPts val="0"/>
              </a:spcBef>
              <a:buNone/>
            </a:pPr>
            <a:r>
              <a:rPr lang="fr-FR" sz="4000" dirty="0">
                <a:solidFill>
                  <a:srgbClr val="1D2545"/>
                </a:solidFill>
                <a:latin typeface="Calibri"/>
              </a:rPr>
              <a:t>- L’élargissement des fonctions à l’ensemble de la relation et de l’expérience client, ainsi qu’à l’évolution du modèle managérial.</a:t>
            </a:r>
          </a:p>
          <a:p>
            <a:pPr marL="0" indent="0">
              <a:lnSpc>
                <a:spcPct val="120000"/>
              </a:lnSpc>
              <a:spcBef>
                <a:spcPts val="0"/>
              </a:spcBef>
              <a:buNone/>
            </a:pPr>
            <a:endParaRPr lang="fr-FR" sz="2000" dirty="0">
              <a:solidFill>
                <a:srgbClr val="1D2545"/>
              </a:solidFill>
              <a:latin typeface="Calibri"/>
            </a:endParaRPr>
          </a:p>
          <a:p>
            <a:pPr marL="0" indent="0">
              <a:lnSpc>
                <a:spcPct val="120000"/>
              </a:lnSpc>
              <a:spcBef>
                <a:spcPts val="0"/>
              </a:spcBef>
              <a:buNone/>
            </a:pPr>
            <a:r>
              <a:rPr lang="fr-FR" sz="5600" b="1" dirty="0">
                <a:solidFill>
                  <a:srgbClr val="1D2545"/>
                </a:solidFill>
                <a:latin typeface="Calibri"/>
              </a:rPr>
              <a:t>Les métiers accessibles</a:t>
            </a:r>
          </a:p>
          <a:p>
            <a:pPr marL="0" indent="0">
              <a:lnSpc>
                <a:spcPct val="120000"/>
              </a:lnSpc>
              <a:spcBef>
                <a:spcPts val="0"/>
              </a:spcBef>
              <a:buNone/>
            </a:pPr>
            <a:r>
              <a:rPr lang="fr-FR" sz="4000" dirty="0">
                <a:solidFill>
                  <a:srgbClr val="1D2545"/>
                </a:solidFill>
                <a:latin typeface="Calibri"/>
              </a:rPr>
              <a:t>Les appellations de métiers sont principalement les suivantes (A titre d’exemple) :</a:t>
            </a:r>
            <a:endParaRPr lang="fr-FR" sz="4000" dirty="0">
              <a:solidFill>
                <a:srgbClr val="1D2545"/>
              </a:solidFill>
              <a:latin typeface="Calibri"/>
              <a:ea typeface="Calibri"/>
              <a:cs typeface="Calibri"/>
            </a:endParaRPr>
          </a:p>
          <a:p>
            <a:pPr marL="170815" indent="-170815">
              <a:lnSpc>
                <a:spcPct val="120000"/>
              </a:lnSpc>
              <a:spcBef>
                <a:spcPts val="0"/>
              </a:spcBef>
              <a:buFont typeface="Wingdings" panose="05000000000000000000" pitchFamily="2" charset="2"/>
              <a:buChar char="Ø"/>
            </a:pPr>
            <a:r>
              <a:rPr lang="fr-FR" sz="4000" dirty="0">
                <a:solidFill>
                  <a:srgbClr val="1D2545"/>
                </a:solidFill>
                <a:latin typeface="Calibri"/>
              </a:rPr>
              <a:t>Responsable du Développement Commercial,</a:t>
            </a:r>
            <a:endParaRPr lang="fr-FR" sz="4000" dirty="0">
              <a:solidFill>
                <a:srgbClr val="1D2545"/>
              </a:solidFill>
              <a:latin typeface="Calibri"/>
              <a:ea typeface="Calibri"/>
              <a:cs typeface="Calibri"/>
            </a:endParaRPr>
          </a:p>
          <a:p>
            <a:pPr marL="170815" indent="-170815">
              <a:lnSpc>
                <a:spcPct val="120000"/>
              </a:lnSpc>
              <a:spcBef>
                <a:spcPts val="0"/>
              </a:spcBef>
              <a:buFont typeface="Wingdings" panose="05000000000000000000" pitchFamily="2" charset="2"/>
              <a:buChar char="Ø"/>
            </a:pPr>
            <a:r>
              <a:rPr lang="fr-FR" sz="4000" dirty="0">
                <a:solidFill>
                  <a:srgbClr val="1D2545"/>
                </a:solidFill>
                <a:latin typeface="Calibri"/>
              </a:rPr>
              <a:t>Responsable commercial/marketing/de comptes, </a:t>
            </a:r>
            <a:endParaRPr lang="fr-FR" sz="4000" dirty="0">
              <a:solidFill>
                <a:srgbClr val="1D2545"/>
              </a:solidFill>
              <a:latin typeface="Calibri"/>
              <a:ea typeface="Calibri"/>
              <a:cs typeface="Calibri"/>
            </a:endParaRPr>
          </a:p>
          <a:p>
            <a:pPr marL="170815" indent="-170815">
              <a:lnSpc>
                <a:spcPct val="120000"/>
              </a:lnSpc>
              <a:spcBef>
                <a:spcPts val="0"/>
              </a:spcBef>
              <a:buFont typeface="Wingdings" panose="05000000000000000000" pitchFamily="2" charset="2"/>
              <a:buChar char="Ø"/>
            </a:pPr>
            <a:r>
              <a:rPr lang="fr-FR" sz="4000" dirty="0">
                <a:solidFill>
                  <a:srgbClr val="1D2545"/>
                </a:solidFill>
                <a:latin typeface="Calibri"/>
              </a:rPr>
              <a:t>Responsable succès et expérience client, </a:t>
            </a:r>
            <a:endParaRPr lang="fr-FR" sz="4000" dirty="0">
              <a:solidFill>
                <a:srgbClr val="1D2545"/>
              </a:solidFill>
              <a:latin typeface="Calibri"/>
              <a:ea typeface="Calibri"/>
              <a:cs typeface="Calibri"/>
            </a:endParaRPr>
          </a:p>
          <a:p>
            <a:pPr marL="170815" indent="-170815">
              <a:lnSpc>
                <a:spcPct val="120000"/>
              </a:lnSpc>
              <a:spcBef>
                <a:spcPts val="0"/>
              </a:spcBef>
              <a:buFont typeface="Wingdings" panose="05000000000000000000" pitchFamily="2" charset="2"/>
              <a:buChar char="Ø"/>
            </a:pPr>
            <a:r>
              <a:rPr lang="fr-FR" sz="4000" dirty="0">
                <a:solidFill>
                  <a:srgbClr val="1D2545"/>
                </a:solidFill>
                <a:latin typeface="Calibri"/>
              </a:rPr>
              <a:t>Conseiller commercial / Attaché commercial,</a:t>
            </a:r>
            <a:endParaRPr lang="fr-FR" sz="4000" dirty="0">
              <a:solidFill>
                <a:srgbClr val="1D2545"/>
              </a:solidFill>
              <a:latin typeface="Calibri"/>
              <a:ea typeface="Calibri"/>
              <a:cs typeface="Calibri"/>
            </a:endParaRP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130159" y="2241689"/>
            <a:ext cx="6527772" cy="377389"/>
          </a:xfrm>
          <a:prstGeom prst="rect">
            <a:avLst/>
          </a:prstGeom>
          <a:noFill/>
          <a:ln cap="flat">
            <a:noFill/>
          </a:ln>
        </p:spPr>
        <p:txBody>
          <a:bodyPr vert="horz" wrap="square" lIns="84408" tIns="42199" rIns="84408" bIns="42199" anchor="t" anchorCtr="0" compatLnSpc="1">
            <a:normAutofit fontScale="25000" lnSpcReduction="20000"/>
          </a:bodyPr>
          <a:lstStyle/>
          <a:p>
            <a:pPr marL="234315" lvl="1" indent="-234315" algn="ctr" defTabSz="685796">
              <a:lnSpc>
                <a:spcPct val="80000"/>
              </a:lnSpc>
              <a:spcBef>
                <a:spcPts val="375"/>
              </a:spcBef>
              <a:defRPr sz="1800" b="0" i="0" u="none" strike="noStrike" kern="0" cap="none" spc="0" baseline="0">
                <a:solidFill>
                  <a:srgbClr val="000000"/>
                </a:solidFill>
                <a:uFillTx/>
              </a:defRPr>
            </a:pPr>
            <a:r>
              <a:rPr lang="fr-FR" sz="6400" b="1" dirty="0">
                <a:solidFill>
                  <a:srgbClr val="10ABBB"/>
                </a:solidFill>
                <a:latin typeface="Calibri"/>
              </a:rPr>
              <a:t>Alternance rythme global : 1 semaine en Centre / 3 semaines en Entreprise</a:t>
            </a:r>
            <a:endParaRPr lang="fr-FR" dirty="0"/>
          </a:p>
          <a:p>
            <a:pPr marL="234315" lvl="1" indent="-234315" algn="ctr" defTabSz="685796">
              <a:lnSpc>
                <a:spcPct val="80000"/>
              </a:lnSpc>
              <a:spcBef>
                <a:spcPts val="375"/>
              </a:spcBef>
              <a:defRPr sz="1800" b="0" i="0" u="none" strike="noStrike" kern="0" cap="none" spc="0" baseline="0">
                <a:solidFill>
                  <a:srgbClr val="000000"/>
                </a:solidFill>
                <a:uFillTx/>
              </a:defRPr>
            </a:pPr>
            <a:r>
              <a:rPr lang="fr-FR" sz="5600" b="1" dirty="0">
                <a:solidFill>
                  <a:srgbClr val="1D2243"/>
                </a:solidFill>
                <a:latin typeface="Arial Narrow"/>
              </a:rPr>
              <a:t>Durée </a:t>
            </a:r>
            <a:r>
              <a:rPr lang="fr-FR" sz="5600" b="1">
                <a:solidFill>
                  <a:srgbClr val="1D2243"/>
                </a:solidFill>
                <a:latin typeface="Arial Narrow"/>
              </a:rPr>
              <a:t>: 560 </a:t>
            </a:r>
            <a:r>
              <a:rPr lang="fr-FR" sz="5600" b="1" dirty="0">
                <a:solidFill>
                  <a:srgbClr val="1D2243"/>
                </a:solidFill>
                <a:latin typeface="Arial Narrow"/>
              </a:rPr>
              <a:t>h en Centre - Contrat en alternance de 14 mois maximum </a:t>
            </a:r>
            <a:endParaRPr lang="fr-FR" sz="5600" b="1" dirty="0">
              <a:solidFill>
                <a:srgbClr val="1D2243"/>
              </a:solidFill>
              <a:latin typeface="Arial Narrow" panose="020B0606020202030204" pitchFamily="34" charset="0"/>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24345" y="2711818"/>
            <a:ext cx="3169992" cy="6256142"/>
          </a:xfrm>
          <a:prstGeom prst="rect">
            <a:avLst/>
          </a:prstGeom>
          <a:noFill/>
          <a:ln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dirty="0">
                <a:solidFill>
                  <a:srgbClr val="000000"/>
                </a:solidFill>
              </a:rPr>
              <a:t>A la fin de la formation, les Alternant(e)s seront en capacité de (d’) :</a:t>
            </a:r>
          </a:p>
          <a:p>
            <a:pPr defTabSz="457198">
              <a:defRPr sz="1800" b="0" i="0" u="none" strike="noStrike" kern="0" cap="none" spc="0" baseline="0">
                <a:solidFill>
                  <a:srgbClr val="000000"/>
                </a:solidFill>
                <a:uFillTx/>
              </a:defRPr>
            </a:pPr>
            <a:endParaRPr lang="fr-FR" sz="300" b="1" dirty="0">
              <a:solidFill>
                <a:srgbClr val="10ABBB"/>
              </a:solidFill>
            </a:endParaRPr>
          </a:p>
          <a:p>
            <a:pPr defTabSz="457198">
              <a:defRPr sz="1800" b="0" i="0" u="none" strike="noStrike" kern="0" cap="none" spc="0" baseline="0">
                <a:solidFill>
                  <a:srgbClr val="000000"/>
                </a:solidFill>
                <a:uFillTx/>
              </a:defRPr>
            </a:pPr>
            <a:endParaRPr lang="fr-FR" sz="300" b="1" dirty="0">
              <a:solidFill>
                <a:srgbClr val="10ABBB"/>
              </a:solidFill>
            </a:endParaRPr>
          </a:p>
          <a:p>
            <a:pPr marL="171450" indent="-171450" defTabSz="457198">
              <a:buFont typeface="Calibri" panose="020F0502020204030204" pitchFamily="34" charset="0"/>
              <a:buChar char="→"/>
              <a:defRPr sz="1800" b="0" i="0" u="none" strike="noStrike" kern="0" cap="none" spc="0" baseline="0">
                <a:solidFill>
                  <a:srgbClr val="000000"/>
                </a:solidFill>
                <a:uFillTx/>
              </a:defRPr>
            </a:pPr>
            <a:r>
              <a:rPr lang="fr-FR" sz="1000" b="1" dirty="0">
                <a:solidFill>
                  <a:srgbClr val="10ABBB"/>
                </a:solidFill>
              </a:rPr>
              <a:t>Définir la stratégie opérationnelle de développement commercial d’une entreprise : </a:t>
            </a:r>
            <a:r>
              <a:rPr lang="fr-FR" sz="900" b="0" i="0" dirty="0">
                <a:effectLst/>
                <a:latin typeface="Calibri" panose="020F0502020204030204" pitchFamily="34" charset="0"/>
                <a:cs typeface="Calibri" panose="020F0502020204030204" pitchFamily="34" charset="0"/>
              </a:rPr>
              <a:t>Réaliser une analyse de son marché au moyen d’un diagnostic stratégique et d’une veille stratégique, Présenter le plan de stratégie commerciale et marketing de son périmètre, …</a:t>
            </a:r>
            <a:endParaRPr lang="fr-FR" sz="900" kern="0" dirty="0">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300" kern="0" dirty="0">
              <a:solidFill>
                <a:srgbClr val="000000"/>
              </a:solidFill>
            </a:endParaRPr>
          </a:p>
          <a:p>
            <a:pPr marL="171450" indent="-171450">
              <a:buFont typeface="Calibri" panose="020F0502020204030204" pitchFamily="34" charset="0"/>
              <a:buChar char="→"/>
              <a:defRPr sz="1800" b="0" i="0" u="none" strike="noStrike" kern="0" cap="none" spc="0" baseline="0">
                <a:solidFill>
                  <a:srgbClr val="000000"/>
                </a:solidFill>
                <a:uFillTx/>
              </a:defRPr>
            </a:pPr>
            <a:r>
              <a:rPr lang="fr-FR" sz="1000" b="1" kern="0" dirty="0">
                <a:solidFill>
                  <a:srgbClr val="10ABBB"/>
                </a:solidFill>
              </a:rPr>
              <a:t>Déployer le plan de développement commercial d’une entreprise : </a:t>
            </a:r>
            <a:r>
              <a:rPr lang="fr-FR" sz="900" b="0" i="0" dirty="0">
                <a:effectLst/>
                <a:latin typeface="Calibri" panose="020F0502020204030204" pitchFamily="34" charset="0"/>
                <a:cs typeface="Calibri" panose="020F0502020204030204" pitchFamily="34" charset="0"/>
              </a:rPr>
              <a:t>Concevoir un plan de prospection commerciale ciblé, Organiser le développement ciblé d’un portefeuille commercial, …</a:t>
            </a:r>
            <a:endParaRPr lang="fr-FR" sz="900" b="1" kern="0" dirty="0">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300" kern="0" dirty="0">
              <a:solidFill>
                <a:srgbClr val="000000"/>
              </a:solidFill>
            </a:endParaRPr>
          </a:p>
          <a:p>
            <a:pPr marL="171450" indent="-171450">
              <a:buFont typeface="Calibri" panose="020F0502020204030204" pitchFamily="34" charset="0"/>
              <a:buChar char="→"/>
              <a:defRPr sz="1800" b="0" i="0" u="none" strike="noStrike" kern="0" cap="none" spc="0" baseline="0">
                <a:solidFill>
                  <a:srgbClr val="000000"/>
                </a:solidFill>
                <a:uFillTx/>
              </a:defRPr>
            </a:pPr>
            <a:r>
              <a:rPr lang="fr-FR" sz="1000" b="1" kern="0" dirty="0">
                <a:solidFill>
                  <a:srgbClr val="10ABBB"/>
                </a:solidFill>
              </a:rPr>
              <a:t>Manager les équipes commerciales et fonctionnelles d’une entreprise : </a:t>
            </a:r>
            <a:r>
              <a:rPr lang="fr-FR" sz="900" b="0" i="0" dirty="0">
                <a:effectLst/>
                <a:latin typeface="Calibri" panose="020F0502020204030204" pitchFamily="34" charset="0"/>
                <a:cs typeface="Calibri" panose="020F0502020204030204" pitchFamily="34" charset="0"/>
              </a:rPr>
              <a:t>Coordonner la répartition des tâches d’une équipe commerciale, Contrôler la performance de l’équipe au moyen de suivi d’indicateurs, …</a:t>
            </a:r>
            <a:endParaRPr lang="fr-FR" sz="900" b="1" kern="0" dirty="0">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200" b="1" kern="0" dirty="0">
              <a:solidFill>
                <a:srgbClr val="000000"/>
              </a:solidFill>
            </a:endParaRPr>
          </a:p>
          <a:p>
            <a:pPr>
              <a:defRPr sz="1800" b="0" i="0" u="none" strike="noStrike" kern="0" cap="none" spc="0" baseline="0">
                <a:solidFill>
                  <a:srgbClr val="000000"/>
                </a:solidFill>
                <a:uFillTx/>
              </a:defRPr>
            </a:pPr>
            <a:endParaRPr lang="fr-FR" sz="300" dirty="0"/>
          </a:p>
          <a:p>
            <a:pPr marL="171450" indent="-171450">
              <a:buFont typeface="Calibri" panose="020F0502020204030204" pitchFamily="34" charset="0"/>
              <a:buChar char="→"/>
              <a:defRPr sz="1800" b="0" i="0" u="none" strike="noStrike" kern="0" cap="none" spc="0" baseline="0">
                <a:solidFill>
                  <a:srgbClr val="000000"/>
                </a:solidFill>
                <a:uFillTx/>
              </a:defRPr>
            </a:pPr>
            <a:r>
              <a:rPr lang="fr-FR" sz="1000" b="1" dirty="0">
                <a:solidFill>
                  <a:srgbClr val="10ABBB"/>
                </a:solidFill>
              </a:rPr>
              <a:t>Contribuer à l’innovation commerciale d’une entreprise en mode agile : </a:t>
            </a:r>
            <a:r>
              <a:rPr lang="fr-FR" sz="900" b="0" i="0" dirty="0">
                <a:effectLst/>
              </a:rPr>
              <a:t>Mettre en œuvre la stratégie marketing digital d’une entreprise, …</a:t>
            </a:r>
            <a:endParaRPr lang="fr-FR" sz="900" b="1" dirty="0"/>
          </a:p>
          <a:p>
            <a:pPr>
              <a:defRPr sz="1800" b="0" i="0" u="none" strike="noStrike" kern="0" cap="none" spc="0" baseline="0">
                <a:solidFill>
                  <a:srgbClr val="000000"/>
                </a:solidFill>
                <a:uFillTx/>
              </a:defRPr>
            </a:pPr>
            <a:endParaRPr lang="fr-FR" sz="200" b="1" dirty="0"/>
          </a:p>
          <a:p>
            <a:pPr>
              <a:defRPr sz="1800" b="0" i="0" u="none" strike="noStrike" kern="0" cap="none" spc="0" baseline="0">
                <a:solidFill>
                  <a:srgbClr val="000000"/>
                </a:solidFill>
                <a:uFillTx/>
              </a:defRPr>
            </a:pPr>
            <a:endParaRPr lang="fr-FR" sz="500" dirty="0"/>
          </a:p>
          <a:p>
            <a:pPr>
              <a:defRPr sz="1800" b="0" i="0" u="none" strike="noStrike" kern="0" cap="none" spc="0" baseline="0">
                <a:solidFill>
                  <a:srgbClr val="000000"/>
                </a:solidFill>
                <a:uFillTx/>
              </a:defRPr>
            </a:pPr>
            <a:endParaRPr lang="fr-FR" sz="500" dirty="0"/>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0" i="0" u="none" strike="noStrike" kern="1200" cap="none" spc="0" baseline="0" dirty="0">
              <a:solidFill>
                <a:schemeClr val="accent1">
                  <a:lumMod val="75000"/>
                </a:schemeClr>
              </a:solidFill>
              <a:uFillTx/>
              <a:latin typeface="Calibri"/>
            </a:endParaRPr>
          </a:p>
          <a:p>
            <a:pPr defTabSz="457200">
              <a:defRPr sz="1800" b="0" i="0" u="none" strike="noStrike" kern="0" cap="none" spc="0" baseline="0">
                <a:solidFill>
                  <a:srgbClr val="000000"/>
                </a:solidFill>
                <a:uFillTx/>
              </a:defRPr>
            </a:pPr>
            <a:endParaRPr lang="fr-FR" sz="200" b="1" i="0" strike="noStrike" kern="0" cap="none" spc="0" baseline="0" dirty="0">
              <a:uFillTx/>
              <a:latin typeface="Calibri"/>
            </a:endParaRPr>
          </a:p>
          <a:p>
            <a:pPr algn="l"/>
            <a:r>
              <a:rPr lang="fr-FR" sz="1000" dirty="0">
                <a:solidFill>
                  <a:srgbClr val="000000"/>
                </a:solidFill>
                <a:latin typeface="Marianne"/>
              </a:rPr>
              <a:t>- </a:t>
            </a:r>
            <a:r>
              <a:rPr lang="fr-FR" sz="1000" b="0" i="0" dirty="0">
                <a:solidFill>
                  <a:srgbClr val="000000"/>
                </a:solidFill>
                <a:effectLst/>
                <a:latin typeface="Marianne"/>
              </a:rPr>
              <a:t>Soit être titulaire du Baccalauréat (Diplôme de niveau 4 quelle que soit la filière),</a:t>
            </a:r>
          </a:p>
          <a:p>
            <a:pPr algn="l"/>
            <a:r>
              <a:rPr lang="fr-FR" sz="1000" b="0" i="0" dirty="0">
                <a:solidFill>
                  <a:srgbClr val="000000"/>
                </a:solidFill>
                <a:effectLst/>
                <a:latin typeface="Marianne"/>
              </a:rPr>
              <a:t>- Soit être titulaire du Baccalauréat suivi d’une année d’études supérieure validée (bac +1),</a:t>
            </a:r>
          </a:p>
          <a:p>
            <a:pPr algn="l"/>
            <a:r>
              <a:rPr lang="fr-FR" sz="1000" b="0" i="0" dirty="0">
                <a:solidFill>
                  <a:srgbClr val="000000"/>
                </a:solidFill>
                <a:effectLst/>
                <a:latin typeface="Marianne"/>
              </a:rPr>
              <a:t>- Soit être titulaire d’un diplôme de niveau 5 en commerce, marketing/communication   </a:t>
            </a:r>
          </a:p>
          <a:p>
            <a:pPr algn="l"/>
            <a:r>
              <a:rPr lang="fr-FR" sz="1000" b="0" i="0" dirty="0">
                <a:solidFill>
                  <a:srgbClr val="000000"/>
                </a:solidFill>
                <a:effectLst/>
                <a:latin typeface="Marianne"/>
              </a:rPr>
              <a:t>- Soit être titulaire au minimum d’un diplôme d’Etat niveau 5 (enseignement technique ou universitaire) ou avoir validé au moins deux années de formation dans le cadre de diplômes ou titres reconnus par l’Etat (120 crédits ECTS minimum),</a:t>
            </a:r>
          </a:p>
          <a:p>
            <a:pPr algn="l"/>
            <a:r>
              <a:rPr lang="fr-FR" sz="1000" b="0" i="0" dirty="0">
                <a:solidFill>
                  <a:srgbClr val="000000"/>
                </a:solidFill>
                <a:effectLst/>
                <a:latin typeface="Marianne"/>
              </a:rPr>
              <a:t>- Soit être titulaire d’un diplôme de niveau 6 dans un autre domaine que celui du commerce et marketing/communication avec présentation d’un dossier de travaux et expériences professionnelles permettant d’évaluer le niveau du candidat.</a:t>
            </a:r>
          </a:p>
        </p:txBody>
      </p:sp>
      <p:pic>
        <p:nvPicPr>
          <p:cNvPr id="1028" name="Picture 4" descr="Afficher l’image source">
            <a:extLst>
              <a:ext uri="{FF2B5EF4-FFF2-40B4-BE49-F238E27FC236}">
                <a16:creationId xmlns:a16="http://schemas.microsoft.com/office/drawing/2014/main" id="{4D4C7D6A-A8E4-4D7D-96EC-DD55D6977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48"/>
            <a:ext cx="5816009" cy="20063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46713" y="-19550"/>
            <a:ext cx="2911290"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63663" y="1959886"/>
            <a:ext cx="6610465" cy="281804"/>
          </a:xfrm>
        </p:spPr>
        <p:txBody>
          <a:bodyPr anchor="t">
            <a:normAutofit fontScale="90000"/>
          </a:bodyPr>
          <a:lstStyle/>
          <a:p>
            <a:pPr lvl="0" algn="ctr"/>
            <a:r>
              <a:rPr lang="fr-FR" sz="2000" b="1" dirty="0">
                <a:solidFill>
                  <a:srgbClr val="1D2243"/>
                </a:solidFill>
                <a:latin typeface="Calibri"/>
              </a:rPr>
              <a:t>BACHELOR – Responsable du Développement Commercial  </a:t>
            </a:r>
            <a:r>
              <a:rPr lang="fr-FR" sz="1600" dirty="0">
                <a:solidFill>
                  <a:srgbClr val="1D2243"/>
                </a:solidFill>
                <a:latin typeface="Calibri"/>
              </a:rPr>
              <a:t>(Niveau 6)</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424082" y="47254"/>
            <a:ext cx="2433918" cy="1434880"/>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38505</a:t>
            </a:r>
          </a:p>
          <a:p>
            <a:pPr algn="r" defTabSz="457198">
              <a:defRPr sz="1800" b="0" i="0" u="none" strike="noStrike" kern="0" cap="none" spc="0" baseline="0">
                <a:solidFill>
                  <a:srgbClr val="000000"/>
                </a:solidFill>
                <a:uFillTx/>
              </a:defRPr>
            </a:pPr>
            <a:r>
              <a:rPr lang="fr-FR" sz="900" b="1" dirty="0">
                <a:solidFill>
                  <a:srgbClr val="10ABBB"/>
                </a:solidFill>
                <a:latin typeface="Calibri"/>
                <a:ea typeface="Times New Roman" pitchFamily="18"/>
                <a:cs typeface="Calibri"/>
              </a:rPr>
              <a:t>Formacodes : 34572 ; 34085</a:t>
            </a:r>
            <a:endParaRPr lang="fr-FR" sz="900" dirty="0">
              <a:solidFill>
                <a:srgbClr val="10ABBB"/>
              </a:solidFill>
              <a:latin typeface="Calibri"/>
              <a:ea typeface="Times New Roman" pitchFamily="18"/>
              <a:cs typeface="Calibri"/>
            </a:endParaRPr>
          </a:p>
          <a:p>
            <a:pPr algn="r" defTabSz="457198">
              <a:defRPr sz="1800" b="0" i="0" u="none" strike="noStrike" kern="0" cap="none" spc="0" baseline="0">
                <a:solidFill>
                  <a:srgbClr val="000000"/>
                </a:solidFill>
                <a:uFillTx/>
              </a:defRPr>
            </a:pPr>
            <a:r>
              <a:rPr lang="fr-FR" sz="1662" b="1" dirty="0">
                <a:solidFill>
                  <a:srgbClr val="10ABBB"/>
                </a:solidFill>
                <a:latin typeface="Calibri"/>
                <a:cs typeface="Calibri"/>
              </a:rPr>
              <a:t>  </a:t>
            </a:r>
            <a:r>
              <a:rPr lang="fr-FR" sz="1400" b="1" dirty="0">
                <a:solidFill>
                  <a:srgbClr val="10ABBB"/>
                </a:solidFill>
                <a:latin typeface="Calibri"/>
                <a:cs typeface="Calibri"/>
              </a:rPr>
              <a:t>En partenariat avec AIPF</a:t>
            </a:r>
          </a:p>
          <a:p>
            <a:pPr algn="r" defTabSz="457198">
              <a:defRPr sz="1800" b="0" i="0" u="none" strike="noStrike" kern="0" cap="none" spc="0" baseline="0">
                <a:solidFill>
                  <a:srgbClr val="000000"/>
                </a:solidFill>
                <a:uFillTx/>
              </a:defRPr>
            </a:pPr>
            <a:r>
              <a:rPr lang="fr-FR" sz="900" dirty="0"/>
              <a:t>Certification professionnelle « Responsable du développement commercial », niveau 6 (EU) enregistré au RNCP sous le numéro 38505 - code NSF 312 par décision de France Compétences en date 21 décembre 2023</a:t>
            </a:r>
            <a:r>
              <a:rPr lang="fr-FR" sz="900"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374580" y="2650129"/>
            <a:ext cx="249765" cy="6462186"/>
          </a:xfrm>
          <a:prstGeom prst="rect">
            <a:avLst/>
          </a:prstGeom>
          <a:noFill/>
          <a:ln cap="flat">
            <a:noFill/>
          </a:ln>
        </p:spPr>
      </p:pic>
      <p:sp>
        <p:nvSpPr>
          <p:cNvPr id="9" name="ZoneTexte 8">
            <a:extLst>
              <a:ext uri="{FF2B5EF4-FFF2-40B4-BE49-F238E27FC236}">
                <a16:creationId xmlns:a16="http://schemas.microsoft.com/office/drawing/2014/main" id="{E336DAE9-93EA-FEDB-151E-9853263109C3}"/>
              </a:ext>
            </a:extLst>
          </p:cNvPr>
          <p:cNvSpPr txBox="1"/>
          <p:nvPr/>
        </p:nvSpPr>
        <p:spPr>
          <a:xfrm>
            <a:off x="5751286" y="8845256"/>
            <a:ext cx="922842" cy="215444"/>
          </a:xfrm>
          <a:prstGeom prst="rect">
            <a:avLst/>
          </a:prstGeom>
          <a:noFill/>
        </p:spPr>
        <p:txBody>
          <a:bodyPr wrap="square" rtlCol="0">
            <a:spAutoFit/>
          </a:bodyPr>
          <a:lstStyle/>
          <a:p>
            <a:r>
              <a:rPr lang="fr-FR" sz="800" i="1" dirty="0"/>
              <a:t>MAJ 23/01/2026</a:t>
            </a:r>
          </a:p>
        </p:txBody>
      </p:sp>
      <p:sp>
        <p:nvSpPr>
          <p:cNvPr id="12" name="ZoneTexte 13">
            <a:extLst>
              <a:ext uri="{FF2B5EF4-FFF2-40B4-BE49-F238E27FC236}">
                <a16:creationId xmlns:a16="http://schemas.microsoft.com/office/drawing/2014/main" id="{947AE8DC-1811-B6F1-623D-CCCEB8EFFA68}"/>
              </a:ext>
            </a:extLst>
          </p:cNvPr>
          <p:cNvSpPr txBox="1"/>
          <p:nvPr/>
        </p:nvSpPr>
        <p:spPr>
          <a:xfrm>
            <a:off x="102756" y="8373896"/>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6">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4" name="Rectangle 12">
            <a:extLst>
              <a:ext uri="{FF2B5EF4-FFF2-40B4-BE49-F238E27FC236}">
                <a16:creationId xmlns:a16="http://schemas.microsoft.com/office/drawing/2014/main" id="{DD0612B5-3237-1081-BBE2-4DBC078F7418}"/>
              </a:ext>
            </a:extLst>
          </p:cNvPr>
          <p:cNvSpPr/>
          <p:nvPr/>
        </p:nvSpPr>
        <p:spPr>
          <a:xfrm>
            <a:off x="63663" y="7675251"/>
            <a:ext cx="3067543" cy="66172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t>IDEV Marseille 13016 </a:t>
            </a:r>
            <a:r>
              <a:rPr lang="fr-FR" sz="1000" dirty="0">
                <a:solidFill>
                  <a:srgbClr val="000000"/>
                </a:solidFill>
                <a:sym typeface="Wingdings" panose="05000000000000000000" pitchFamily="2" charset="2"/>
              </a:rPr>
              <a:t>: </a:t>
            </a:r>
            <a:r>
              <a:rPr lang="fr-FR" sz="1000" dirty="0">
                <a:solidFill>
                  <a:srgbClr val="10ABBB"/>
                </a:solidFill>
                <a:hlinkClick r:id="rId7">
                  <a:extLst>
                    <a:ext uri="{A12FA001-AC4F-418D-AE19-62706E023703}">
                      <ahyp:hlinkClr xmlns:ahyp="http://schemas.microsoft.com/office/drawing/2018/hyperlinkcolor" val="tx"/>
                    </a:ext>
                  </a:extLst>
                </a:hlinkClick>
              </a:rPr>
              <a:t>dg@idevformation.com</a:t>
            </a:r>
            <a:endParaRPr lang="fr-FR" sz="1000" dirty="0">
              <a:solidFill>
                <a:srgbClr val="10ABBB"/>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51640" y="613743"/>
            <a:ext cx="252962" cy="8530258"/>
          </a:xfrm>
          <a:prstGeom prst="rect">
            <a:avLst/>
          </a:prstGeom>
          <a:noFill/>
          <a:ln cap="flat">
            <a:noFill/>
          </a:ln>
        </p:spPr>
      </p:pic>
      <p:sp>
        <p:nvSpPr>
          <p:cNvPr id="3" name="Rectangle 2">
            <a:extLst>
              <a:ext uri="{FF2B5EF4-FFF2-40B4-BE49-F238E27FC236}">
                <a16:creationId xmlns:a16="http://schemas.microsoft.com/office/drawing/2014/main" id="{07D01674-CFC1-6335-A7FB-12D8B7504406}"/>
              </a:ext>
            </a:extLst>
          </p:cNvPr>
          <p:cNvSpPr/>
          <p:nvPr/>
        </p:nvSpPr>
        <p:spPr>
          <a:xfrm>
            <a:off x="180401" y="694960"/>
            <a:ext cx="2926537" cy="2369880"/>
          </a:xfrm>
          <a:prstGeom prst="rect">
            <a:avLst/>
          </a:prstGeom>
          <a:solidFill>
            <a:srgbClr val="10ABBB"/>
          </a:solid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chemeClr val="bg1"/>
                </a:solidFill>
                <a:uFillTx/>
                <a:latin typeface="Calibri"/>
              </a:rPr>
              <a:t>Publics Concernés</a:t>
            </a:r>
            <a:endParaRPr lang="fr-FR" sz="100" b="1" i="0" u="none" strike="noStrike" kern="1200" cap="none" spc="0" baseline="0" dirty="0">
              <a:solidFill>
                <a:schemeClr val="bg1"/>
              </a:solidFill>
              <a:uFillTx/>
              <a:latin typeface="Calibri"/>
            </a:endParaRPr>
          </a:p>
          <a:p>
            <a:r>
              <a:rPr lang="fr-FR" sz="1000" b="1" u="sng" dirty="0">
                <a:solidFill>
                  <a:schemeClr val="bg1"/>
                </a:solidFill>
                <a:effectLst/>
                <a:latin typeface="Calibri" panose="020F0502020204030204" pitchFamily="34" charset="0"/>
                <a:ea typeface="Calibri" panose="020F0502020204030204" pitchFamily="34" charset="0"/>
              </a:rPr>
              <a:t>Contrat d’Apprentissage </a:t>
            </a:r>
            <a:r>
              <a:rPr lang="fr-FR" sz="10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conditions).</a:t>
            </a:r>
            <a:endParaRPr lang="fr-FR" sz="10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Pas d'âge limite pour : personne avec une RQTH, ou un créateur/repreneur d’entreprise, ou un sportif de haut niveau, ou un apprenti préparant un diplôme ou un titre supérieur à celui obtenu.</a:t>
            </a:r>
          </a:p>
          <a:p>
            <a:pPr marL="342900" lvl="0" indent="-342900">
              <a:buFont typeface="Calibri" panose="020F0502020204030204" pitchFamily="34" charset="0"/>
              <a:buChar char="-"/>
            </a:pPr>
            <a:endParaRPr lang="fr-FR" sz="200" b="1" dirty="0">
              <a:solidFill>
                <a:schemeClr val="bg1"/>
              </a:solidFill>
              <a:effectLst/>
              <a:latin typeface="Calibri" panose="020F0502020204030204" pitchFamily="34" charset="0"/>
              <a:ea typeface="Calibri" panose="020F0502020204030204" pitchFamily="34" charset="0"/>
            </a:endParaRPr>
          </a:p>
          <a:p>
            <a:r>
              <a:rPr lang="fr-FR" sz="1000" b="1" u="sng" dirty="0">
                <a:solidFill>
                  <a:schemeClr val="bg1"/>
                </a:solidFill>
                <a:effectLst/>
                <a:latin typeface="Calibri" panose="020F0502020204030204" pitchFamily="34" charset="0"/>
                <a:ea typeface="Calibri" panose="020F0502020204030204" pitchFamily="34" charset="0"/>
              </a:rPr>
              <a:t>Contrat de professionnalisation </a:t>
            </a:r>
            <a:r>
              <a:rPr lang="fr-FR" sz="1000" b="1" dirty="0">
                <a:solidFill>
                  <a:schemeClr val="bg1"/>
                </a:solidFill>
                <a:effectLst/>
                <a:latin typeface="Calibri" panose="020F0502020204030204" pitchFamily="34" charset="0"/>
                <a:ea typeface="Calibri" panose="020F0502020204030204" pitchFamily="34" charset="0"/>
              </a:rPr>
              <a:t>:</a:t>
            </a:r>
          </a:p>
          <a:p>
            <a:pPr marL="171450" lvl="0" indent="-171450">
              <a:buFont typeface="Wingdings" panose="05000000000000000000" pitchFamily="2" charset="2"/>
              <a:buChar char="è"/>
            </a:pPr>
            <a:r>
              <a:rPr lang="fr-FR" sz="1000" dirty="0">
                <a:solidFill>
                  <a:schemeClr val="bg1"/>
                </a:solidFill>
                <a:latin typeface="Calibri" panose="020F0502020204030204" pitchFamily="34" charset="0"/>
              </a:rPr>
              <a:t>Jeunes de 16 à 25 ans révolus pour compléter leur formation initiale.</a:t>
            </a: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Bénéficiaires du RSA ou ASS ou AAH ou API ou les personnes sortant d’un contrat CUI.</a:t>
            </a:r>
            <a:endParaRPr lang="fr-FR" sz="1000" dirty="0">
              <a:solidFill>
                <a:schemeClr val="bg1"/>
              </a:solidFill>
              <a:latin typeface="Calibri" panose="020F0502020204030204" pitchFamily="34" charset="0"/>
              <a:ea typeface="Times New Roman" panose="02020603050405020304" pitchFamily="18" charset="0"/>
            </a:endParaRP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D</a:t>
            </a:r>
            <a:r>
              <a:rPr lang="fr-FR" sz="1000" dirty="0">
                <a:solidFill>
                  <a:schemeClr val="bg1"/>
                </a:solidFill>
                <a:latin typeface="Calibri" panose="020F0502020204030204" pitchFamily="34" charset="0"/>
                <a:ea typeface="Times New Roman" panose="02020603050405020304" pitchFamily="18" charset="0"/>
              </a:rPr>
              <a:t>emandeurs d’emploi</a:t>
            </a:r>
            <a:r>
              <a:rPr lang="fr-FR" sz="1000" dirty="0">
                <a:solidFill>
                  <a:schemeClr val="bg1"/>
                </a:solidFill>
                <a:effectLst/>
                <a:latin typeface="Calibri" panose="020F0502020204030204" pitchFamily="34" charset="0"/>
                <a:ea typeface="Times New Roman" panose="02020603050405020304" pitchFamily="18" charset="0"/>
              </a:rPr>
              <a:t> d’au moins 26 ans. </a:t>
            </a:r>
            <a:endParaRPr lang="fr-FR" sz="1000" dirty="0">
              <a:solidFill>
                <a:schemeClr val="bg1"/>
              </a:solidFill>
              <a:effectLst/>
              <a:latin typeface="Calibri" panose="020F0502020204030204" pitchFamily="34" charset="0"/>
              <a:ea typeface="Calibri" panose="020F0502020204030204" pitchFamily="34" charset="0"/>
            </a:endParaRPr>
          </a:p>
        </p:txBody>
      </p:sp>
      <p:sp>
        <p:nvSpPr>
          <p:cNvPr id="5" name="Rectangle 22">
            <a:extLst>
              <a:ext uri="{FF2B5EF4-FFF2-40B4-BE49-F238E27FC236}">
                <a16:creationId xmlns:a16="http://schemas.microsoft.com/office/drawing/2014/main" id="{1322457D-0978-E145-8585-A84863A69934}"/>
              </a:ext>
            </a:extLst>
          </p:cNvPr>
          <p:cNvSpPr/>
          <p:nvPr/>
        </p:nvSpPr>
        <p:spPr>
          <a:xfrm>
            <a:off x="3751192" y="618433"/>
            <a:ext cx="3056898" cy="3270710"/>
          </a:xfrm>
          <a:prstGeom prst="rect">
            <a:avLst/>
          </a:prstGeom>
          <a:noFill/>
          <a:ln cap="flat">
            <a:noFill/>
            <a:prstDash val="solid"/>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600" b="1" dirty="0">
                <a:solidFill>
                  <a:srgbClr val="1D2243"/>
                </a:solidFill>
                <a:latin typeface="Calibri"/>
              </a:rPr>
              <a:t>Programme de la formation</a:t>
            </a:r>
          </a:p>
          <a:p>
            <a:pPr algn="just" defTabSz="457198">
              <a:defRPr sz="1800" b="0" i="0" u="none" strike="noStrike" kern="0" cap="none" spc="0" baseline="0">
                <a:solidFill>
                  <a:srgbClr val="000000"/>
                </a:solidFill>
                <a:uFillTx/>
              </a:defRPr>
            </a:pPr>
            <a:endParaRPr lang="fr-FR" sz="500" b="1" u="sng" dirty="0">
              <a:solidFill>
                <a:srgbClr val="CC0066"/>
              </a:solidFill>
              <a:latin typeface="Calibri"/>
            </a:endParaRPr>
          </a:p>
          <a:p>
            <a:pPr algn="just" defTabSz="457198">
              <a:defRPr sz="1800" b="0" i="0" u="none" strike="noStrike" kern="0" cap="none" spc="0" baseline="0">
                <a:solidFill>
                  <a:srgbClr val="000000"/>
                </a:solidFill>
                <a:uFillTx/>
              </a:defRPr>
            </a:pPr>
            <a:r>
              <a:rPr lang="fr-FR" sz="1100" b="1" u="sng" dirty="0">
                <a:solidFill>
                  <a:srgbClr val="10ABBB"/>
                </a:solidFill>
                <a:latin typeface="Calibri"/>
              </a:rPr>
              <a:t>Modules professionnels </a:t>
            </a:r>
          </a:p>
          <a:p>
            <a:pPr algn="just" defTabSz="457198">
              <a:defRPr sz="1800" b="0" i="0" u="none" strike="noStrike" kern="0" cap="none" spc="0" baseline="0">
                <a:solidFill>
                  <a:srgbClr val="000000"/>
                </a:solidFill>
                <a:uFillTx/>
              </a:defRPr>
            </a:pPr>
            <a:endParaRPr lang="fr-FR" sz="500" b="1" u="sng" dirty="0">
              <a:solidFill>
                <a:srgbClr val="10ABBB"/>
              </a:solidFill>
              <a:latin typeface="Calibri"/>
            </a:endParaRPr>
          </a:p>
          <a:p>
            <a:pPr defTabSz="457198">
              <a:defRPr sz="1800" b="0" i="0" u="none" strike="noStrike" kern="0" cap="none" spc="0" baseline="0">
                <a:solidFill>
                  <a:srgbClr val="000000"/>
                </a:solidFill>
                <a:uFillTx/>
              </a:defRPr>
            </a:pPr>
            <a:r>
              <a:rPr lang="fr-FR" sz="1000" b="1" dirty="0">
                <a:solidFill>
                  <a:srgbClr val="000000"/>
                </a:solidFill>
              </a:rPr>
              <a:t>BC1</a:t>
            </a:r>
            <a:r>
              <a:rPr lang="fr-FR" sz="1000" dirty="0">
                <a:solidFill>
                  <a:srgbClr val="000000"/>
                </a:solidFill>
              </a:rPr>
              <a:t> : </a:t>
            </a:r>
            <a:r>
              <a:rPr lang="fr-FR" sz="1000" b="1" dirty="0">
                <a:solidFill>
                  <a:srgbClr val="000000"/>
                </a:solidFill>
                <a:latin typeface="Calibri" panose="020F0502020204030204" pitchFamily="34" charset="0"/>
              </a:rPr>
              <a:t>Définir la stratégie opérationnelle de développement commercial d’une entreprise</a:t>
            </a:r>
            <a:r>
              <a:rPr lang="fr-FR" sz="1000" dirty="0">
                <a:solidFill>
                  <a:srgbClr val="000000"/>
                </a:solidFill>
              </a:rPr>
              <a:t>: (RNCP38505BC01) – Durée : 105 h,</a:t>
            </a:r>
          </a:p>
          <a:p>
            <a:pPr defTabSz="457198">
              <a:defRPr sz="1800" b="0" i="0" u="none" strike="noStrike" kern="0" cap="none" spc="0" baseline="0">
                <a:solidFill>
                  <a:srgbClr val="000000"/>
                </a:solidFill>
                <a:uFillTx/>
              </a:defRPr>
            </a:pPr>
            <a:endParaRPr lang="fr-FR" sz="500" b="1" dirty="0">
              <a:solidFill>
                <a:srgbClr val="000000"/>
              </a:solidFill>
              <a:latin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BC2</a:t>
            </a:r>
            <a:r>
              <a:rPr lang="fr-FR" sz="1000" dirty="0">
                <a:solidFill>
                  <a:srgbClr val="000000"/>
                </a:solidFill>
                <a:latin typeface="Calibri"/>
              </a:rPr>
              <a:t> : </a:t>
            </a:r>
            <a:r>
              <a:rPr lang="fr-FR" sz="1000" b="1" i="0" u="none" strike="noStrike" dirty="0">
                <a:solidFill>
                  <a:srgbClr val="000000"/>
                </a:solidFill>
                <a:effectLst/>
                <a:latin typeface="Calibri" panose="020F0502020204030204" pitchFamily="34" charset="0"/>
              </a:rPr>
              <a:t>Déployer le plan de développement commercial d’une entreprise</a:t>
            </a:r>
            <a:r>
              <a:rPr lang="fr-FR" sz="1000" dirty="0">
                <a:solidFill>
                  <a:srgbClr val="000000"/>
                </a:solidFill>
                <a:latin typeface="marianneregular"/>
              </a:rPr>
              <a:t>: </a:t>
            </a:r>
            <a:r>
              <a:rPr lang="fr-FR" sz="1000" dirty="0">
                <a:solidFill>
                  <a:srgbClr val="000000"/>
                </a:solidFill>
                <a:latin typeface="Calibri"/>
              </a:rPr>
              <a:t>(</a:t>
            </a:r>
            <a:r>
              <a:rPr lang="fr-FR" sz="1000" dirty="0">
                <a:solidFill>
                  <a:srgbClr val="000000"/>
                </a:solidFill>
              </a:rPr>
              <a:t>RNCP38505BC02</a:t>
            </a:r>
            <a:r>
              <a:rPr lang="fr-FR" sz="1000" dirty="0">
                <a:solidFill>
                  <a:srgbClr val="000000"/>
                </a:solidFill>
                <a:latin typeface="Calibri"/>
              </a:rPr>
              <a:t>) – Durée : 156 h,</a:t>
            </a:r>
          </a:p>
          <a:p>
            <a:pPr defTabSz="457198">
              <a:defRPr sz="1800" b="0" i="0" u="none" strike="noStrike" kern="0" cap="none" spc="0" baseline="0">
                <a:solidFill>
                  <a:srgbClr val="000000"/>
                </a:solidFill>
                <a:uFillTx/>
              </a:defRPr>
            </a:pPr>
            <a:endParaRPr lang="fr-FR" sz="500" b="1" dirty="0">
              <a:solidFill>
                <a:srgbClr val="000000"/>
              </a:solidFill>
              <a:latin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BC3</a:t>
            </a:r>
            <a:r>
              <a:rPr lang="fr-FR" sz="1000" dirty="0">
                <a:solidFill>
                  <a:srgbClr val="000000"/>
                </a:solidFill>
                <a:latin typeface="Calibri"/>
              </a:rPr>
              <a:t> : </a:t>
            </a:r>
            <a:r>
              <a:rPr lang="fr-FR" sz="1000" b="1" dirty="0"/>
              <a:t>Manager les équipes commerciales et fonctionnelles d’une entreprise </a:t>
            </a:r>
            <a:r>
              <a:rPr lang="fr-FR" sz="1000" dirty="0">
                <a:solidFill>
                  <a:srgbClr val="000000"/>
                </a:solidFill>
                <a:latin typeface="Calibri"/>
              </a:rPr>
              <a:t>: (</a:t>
            </a:r>
            <a:r>
              <a:rPr lang="fr-FR" sz="1000" dirty="0">
                <a:solidFill>
                  <a:srgbClr val="000000"/>
                </a:solidFill>
              </a:rPr>
              <a:t>RNCP38505BC03</a:t>
            </a:r>
            <a:r>
              <a:rPr lang="fr-FR" sz="1000" dirty="0">
                <a:solidFill>
                  <a:srgbClr val="000000"/>
                </a:solidFill>
                <a:latin typeface="Calibri"/>
              </a:rPr>
              <a:t>) – Durée : 105 h,</a:t>
            </a:r>
          </a:p>
          <a:p>
            <a:pPr defTabSz="457198">
              <a:defRPr sz="1800" b="0" i="0" u="none" strike="noStrike" kern="0" cap="none" spc="0" baseline="0">
                <a:solidFill>
                  <a:srgbClr val="000000"/>
                </a:solidFill>
                <a:uFillTx/>
              </a:defRPr>
            </a:pPr>
            <a:endParaRPr lang="fr-FR" sz="500" b="1" dirty="0">
              <a:solidFill>
                <a:srgbClr val="000000"/>
              </a:solidFill>
              <a:latin typeface="Calibri" panose="020F0502020204030204" pitchFamily="34" charset="0"/>
            </a:endParaRPr>
          </a:p>
          <a:p>
            <a:pPr defTabSz="457198">
              <a:defRPr sz="1800" b="0" i="0" u="none" strike="noStrike" kern="0" cap="none" spc="0" baseline="0">
                <a:solidFill>
                  <a:srgbClr val="000000"/>
                </a:solidFill>
                <a:uFillTx/>
              </a:defRPr>
            </a:pPr>
            <a:r>
              <a:rPr lang="fr-FR" sz="1000" b="1" dirty="0">
                <a:solidFill>
                  <a:srgbClr val="000000"/>
                </a:solidFill>
                <a:latin typeface="Calibri" panose="020F0502020204030204" pitchFamily="34" charset="0"/>
              </a:rPr>
              <a:t>BC4</a:t>
            </a:r>
            <a:r>
              <a:rPr lang="fr-FR" sz="1000" b="1" i="0" u="none" strike="noStrike" dirty="0">
                <a:solidFill>
                  <a:srgbClr val="000000"/>
                </a:solidFill>
                <a:effectLst/>
                <a:latin typeface="Calibri" panose="020F0502020204030204" pitchFamily="34" charset="0"/>
              </a:rPr>
              <a:t> </a:t>
            </a:r>
            <a:r>
              <a:rPr lang="fr-FR" sz="1000" i="0" u="none" strike="noStrike" dirty="0">
                <a:solidFill>
                  <a:srgbClr val="000000"/>
                </a:solidFill>
                <a:effectLst/>
                <a:latin typeface="Calibri" panose="020F0502020204030204" pitchFamily="34" charset="0"/>
              </a:rPr>
              <a:t>: </a:t>
            </a:r>
            <a:r>
              <a:rPr lang="fr-FR" sz="1000" dirty="0"/>
              <a:t> </a:t>
            </a:r>
            <a:r>
              <a:rPr lang="fr-FR" sz="1000" b="1" dirty="0"/>
              <a:t>Contribuer à l’innovation commerciale d’une entreprise en mode agile :</a:t>
            </a:r>
            <a:r>
              <a:rPr lang="fr-FR" sz="1000" b="1" dirty="0">
                <a:solidFill>
                  <a:srgbClr val="000000"/>
                </a:solidFill>
                <a:latin typeface="Calibri"/>
              </a:rPr>
              <a:t> (</a:t>
            </a:r>
            <a:r>
              <a:rPr lang="fr-FR" sz="1000" dirty="0">
                <a:solidFill>
                  <a:srgbClr val="000000"/>
                </a:solidFill>
              </a:rPr>
              <a:t>RNCP38505BC04) – Durée : 126 h</a:t>
            </a:r>
          </a:p>
          <a:p>
            <a:pPr defTabSz="457198">
              <a:defRPr sz="1800" b="0" i="0" u="none" strike="noStrike" kern="0" cap="none" spc="0" baseline="0">
                <a:solidFill>
                  <a:srgbClr val="000000"/>
                </a:solidFill>
                <a:uFillTx/>
              </a:defRPr>
            </a:pPr>
            <a:endParaRPr lang="fr-FR" sz="500" dirty="0">
              <a:solidFill>
                <a:srgbClr val="000000"/>
              </a:solidFill>
              <a:latin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Modules complémentaires</a:t>
            </a:r>
            <a:r>
              <a:rPr lang="fr-FR" sz="1000" dirty="0">
                <a:solidFill>
                  <a:srgbClr val="000000"/>
                </a:solidFill>
                <a:latin typeface="Calibri"/>
              </a:rPr>
              <a:t>: (Anglais, Communisation en situation professionnelle, Dossier professionnel, Intelligence Artificielle et DATA  : Durée : 70 h</a:t>
            </a:r>
          </a:p>
          <a:p>
            <a:pPr defTabSz="457198">
              <a:defRPr sz="1800" b="0" i="0" u="none" strike="noStrike" kern="0" cap="none" spc="0" baseline="0">
                <a:solidFill>
                  <a:srgbClr val="000000"/>
                </a:solidFill>
                <a:uFillTx/>
              </a:defRPr>
            </a:pPr>
            <a:endParaRPr lang="fr-FR" sz="1000" dirty="0">
              <a:solidFill>
                <a:srgbClr val="000000"/>
              </a:solidFill>
              <a:latin typeface="Calibri"/>
            </a:endParaRPr>
          </a:p>
        </p:txBody>
      </p:sp>
      <p:sp>
        <p:nvSpPr>
          <p:cNvPr id="6" name="ZoneTexte 12">
            <a:extLst>
              <a:ext uri="{FF2B5EF4-FFF2-40B4-BE49-F238E27FC236}">
                <a16:creationId xmlns:a16="http://schemas.microsoft.com/office/drawing/2014/main" id="{3343F25B-642D-9C17-ADA3-9127F081435A}"/>
              </a:ext>
            </a:extLst>
          </p:cNvPr>
          <p:cNvSpPr txBox="1"/>
          <p:nvPr/>
        </p:nvSpPr>
        <p:spPr>
          <a:xfrm>
            <a:off x="5818342" y="8855430"/>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23/01/2026</a:t>
            </a:r>
          </a:p>
        </p:txBody>
      </p:sp>
      <p:sp>
        <p:nvSpPr>
          <p:cNvPr id="7" name="Rectangle 15">
            <a:extLst>
              <a:ext uri="{FF2B5EF4-FFF2-40B4-BE49-F238E27FC236}">
                <a16:creationId xmlns:a16="http://schemas.microsoft.com/office/drawing/2014/main" id="{8A98C36B-862C-32A1-C1BE-E71E7506BDC2}"/>
              </a:ext>
            </a:extLst>
          </p:cNvPr>
          <p:cNvSpPr/>
          <p:nvPr/>
        </p:nvSpPr>
        <p:spPr>
          <a:xfrm>
            <a:off x="62418" y="3275978"/>
            <a:ext cx="3162504" cy="2169825"/>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000" i="0" u="none" strike="noStrike" kern="1200" cap="none" spc="0" baseline="0" dirty="0">
                <a:solidFill>
                  <a:srgbClr val="000000"/>
                </a:solidFill>
                <a:uFillTx/>
                <a:latin typeface="Calibri"/>
              </a:rPr>
              <a:t>entre 7 et 1 mois</a:t>
            </a:r>
            <a:endParaRPr lang="fr-FR" sz="1400" i="0" u="none" strike="noStrike" kern="1200" cap="none" spc="0" baseline="0" dirty="0">
              <a:solidFill>
                <a:srgbClr val="000000"/>
              </a:solidFill>
              <a:uFillTx/>
              <a:latin typeface="Calibri"/>
            </a:endParaRPr>
          </a:p>
        </p:txBody>
      </p:sp>
      <p:sp>
        <p:nvSpPr>
          <p:cNvPr id="11" name="ZoneTexte 1">
            <a:extLst>
              <a:ext uri="{FF2B5EF4-FFF2-40B4-BE49-F238E27FC236}">
                <a16:creationId xmlns:a16="http://schemas.microsoft.com/office/drawing/2014/main" id="{C670E271-FA65-0443-1375-CD0A36DDFFE9}"/>
              </a:ext>
            </a:extLst>
          </p:cNvPr>
          <p:cNvSpPr txBox="1"/>
          <p:nvPr/>
        </p:nvSpPr>
        <p:spPr>
          <a:xfrm>
            <a:off x="65123" y="5656941"/>
            <a:ext cx="3343943" cy="80021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Coût de la Formation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2060"/>
              </a:solidFill>
              <a:uFillTx/>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dirty="0">
                <a:solidFill>
                  <a:srgbClr val="000000"/>
                </a:solidFill>
                <a:cs typeface="Arial" pitchFamily="34"/>
              </a:rPr>
              <a:t>100% prise en charge par l’OPCO si contrat d’apprentissage ou contrat de professionnalisation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kern="0" dirty="0">
              <a:solidFill>
                <a:srgbClr val="000000"/>
              </a:solidFill>
              <a:latin typeface="Calibri"/>
              <a:sym typeface="Wingdings" panose="05000000000000000000" pitchFamily="2" charset="2"/>
            </a:endParaRPr>
          </a:p>
        </p:txBody>
      </p:sp>
      <p:sp>
        <p:nvSpPr>
          <p:cNvPr id="19" name="ZoneTexte 6">
            <a:extLst>
              <a:ext uri="{FF2B5EF4-FFF2-40B4-BE49-F238E27FC236}">
                <a16:creationId xmlns:a16="http://schemas.microsoft.com/office/drawing/2014/main" id="{CF1ED428-D841-67B9-4906-360E5BB0F14C}"/>
              </a:ext>
            </a:extLst>
          </p:cNvPr>
          <p:cNvSpPr txBox="1"/>
          <p:nvPr/>
        </p:nvSpPr>
        <p:spPr>
          <a:xfrm>
            <a:off x="3720349" y="3694631"/>
            <a:ext cx="2952128"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20" name="Rectangle 23">
            <a:extLst>
              <a:ext uri="{FF2B5EF4-FFF2-40B4-BE49-F238E27FC236}">
                <a16:creationId xmlns:a16="http://schemas.microsoft.com/office/drawing/2014/main" id="{5FA754B7-6875-9F51-E6AF-7ED8CC21FCA7}"/>
              </a:ext>
            </a:extLst>
          </p:cNvPr>
          <p:cNvSpPr/>
          <p:nvPr/>
        </p:nvSpPr>
        <p:spPr>
          <a:xfrm>
            <a:off x="3704602" y="4266403"/>
            <a:ext cx="2952128" cy="300082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M</a:t>
            </a:r>
            <a:r>
              <a:rPr lang="fr-FR" sz="1400" b="1" i="0" u="none" strike="noStrike" kern="1200" cap="none" spc="0" baseline="0" dirty="0">
                <a:solidFill>
                  <a:srgbClr val="1D2243"/>
                </a:solidFill>
                <a:uFillTx/>
                <a:latin typeface="Calibri"/>
              </a:rPr>
              <a:t>éthodes mobilisées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1200" cap="none" spc="0" baseline="0" dirty="0">
              <a:solidFill>
                <a:srgbClr val="41BAC1"/>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0" cap="none" spc="0" baseline="0" dirty="0">
              <a:solidFill>
                <a:srgbClr val="10ABBB"/>
              </a:solidFill>
              <a:uFillTx/>
              <a:latin typeface="Calibri"/>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chemeClr val="accent1">
                  <a:lumMod val="75000"/>
                </a:schemeClr>
              </a:solidFill>
              <a:uFillTx/>
              <a:latin typeface="Calibri"/>
              <a:cs typeface="Times New Roman" pitchFamily="18"/>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p:txBody>
      </p:sp>
      <p:sp>
        <p:nvSpPr>
          <p:cNvPr id="21" name="Rectangle 20">
            <a:extLst>
              <a:ext uri="{FF2B5EF4-FFF2-40B4-BE49-F238E27FC236}">
                <a16:creationId xmlns:a16="http://schemas.microsoft.com/office/drawing/2014/main" id="{8D32F70E-05E2-C6AA-44A2-1490ADAED999}"/>
              </a:ext>
            </a:extLst>
          </p:cNvPr>
          <p:cNvSpPr/>
          <p:nvPr/>
        </p:nvSpPr>
        <p:spPr>
          <a:xfrm>
            <a:off x="3704601" y="7267224"/>
            <a:ext cx="2952129" cy="1585049"/>
          </a:xfrm>
          <a:prstGeom prst="rect">
            <a:avLst/>
          </a:prstGeom>
        </p:spPr>
        <p:txBody>
          <a:bodyPr wrap="square">
            <a:spAutoFit/>
          </a:bodyPr>
          <a:lstStyle/>
          <a:p>
            <a:pPr lvl="0" algn="just" defTabSz="457200">
              <a:defRPr sz="1800" b="0" i="0" u="none" strike="noStrike" kern="0" cap="none" spc="0" baseline="0">
                <a:solidFill>
                  <a:srgbClr val="000000"/>
                </a:solidFill>
                <a:uFillTx/>
              </a:defRPr>
            </a:pPr>
            <a:r>
              <a:rPr lang="fr-FR" sz="1400" b="1" kern="0" dirty="0">
                <a:solidFill>
                  <a:srgbClr val="1D2243"/>
                </a:solidFill>
              </a:rPr>
              <a:t>M</a:t>
            </a:r>
            <a:r>
              <a:rPr lang="fr-FR" sz="1400" b="1" dirty="0">
                <a:solidFill>
                  <a:srgbClr val="1D2243"/>
                </a:solidFill>
              </a:rPr>
              <a:t>odalités d’évaluation</a:t>
            </a:r>
          </a:p>
          <a:p>
            <a:pPr lvl="0" algn="just" defTabSz="457200">
              <a:defRPr sz="1800" b="0" i="0" u="none" strike="noStrike" kern="0" cap="none" spc="0" baseline="0">
                <a:solidFill>
                  <a:srgbClr val="000000"/>
                </a:solidFill>
                <a:uFillTx/>
              </a:defRPr>
            </a:pPr>
            <a:endParaRPr lang="fr-FR" sz="600" dirty="0">
              <a:solidFill>
                <a:srgbClr val="41BAC1"/>
              </a:solidFill>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latin typeface="Calibri"/>
              </a:rPr>
              <a:t>Evaluations formatives tout au long du parcours (</a:t>
            </a:r>
            <a:r>
              <a:rPr lang="fr-FR" sz="1100" i="1" dirty="0">
                <a:solidFill>
                  <a:srgbClr val="000000"/>
                </a:solidFill>
                <a:latin typeface="Calibri"/>
              </a:rPr>
              <a:t>Mises en situation et jeux de rôles, Etude de Cas et auto-évaluation</a:t>
            </a:r>
            <a:r>
              <a:rPr lang="fr-FR" sz="1100" dirty="0">
                <a:solidFill>
                  <a:srgbClr val="000000"/>
                </a:solidFill>
                <a:latin typeface="Calibri"/>
              </a:rPr>
              <a:t>) et certificatives basées sur les critères et modalités d’évaluation du référentiel du diplôme (</a:t>
            </a:r>
            <a:r>
              <a:rPr lang="fr-FR" sz="1100" i="1" dirty="0">
                <a:solidFill>
                  <a:srgbClr val="000000"/>
                </a:solidFill>
                <a:latin typeface="Calibri"/>
              </a:rPr>
              <a:t>Mises en situation, Dossier professionnel, Soutenance orale</a:t>
            </a:r>
            <a:r>
              <a:rPr lang="fr-FR" sz="1100" dirty="0">
                <a:solidFill>
                  <a:srgbClr val="000000"/>
                </a:solidFill>
                <a:latin typeface="Calibri"/>
              </a:rPr>
              <a:t>)</a:t>
            </a:r>
          </a:p>
        </p:txBody>
      </p:sp>
      <p:sp>
        <p:nvSpPr>
          <p:cNvPr id="4" name="Rectangle 11">
            <a:extLst>
              <a:ext uri="{FF2B5EF4-FFF2-40B4-BE49-F238E27FC236}">
                <a16:creationId xmlns:a16="http://schemas.microsoft.com/office/drawing/2014/main" id="{EF694C3F-D3DD-45EB-B388-9237ADC8ED0A}"/>
              </a:ext>
            </a:extLst>
          </p:cNvPr>
          <p:cNvSpPr/>
          <p:nvPr/>
        </p:nvSpPr>
        <p:spPr>
          <a:xfrm>
            <a:off x="100976" y="6538788"/>
            <a:ext cx="3304074" cy="2585323"/>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p>
          <a:p>
            <a:pPr algn="just" defTabSz="457198">
              <a:defRPr sz="1800" b="0" i="0" u="none" strike="noStrike" kern="0" cap="none" spc="0" baseline="0">
                <a:solidFill>
                  <a:srgbClr val="000000"/>
                </a:solidFill>
                <a:uFillTx/>
              </a:defRPr>
            </a:pP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51640" y="613743"/>
            <a:ext cx="252962" cy="8530258"/>
          </a:xfrm>
          <a:prstGeom prst="rect">
            <a:avLst/>
          </a:prstGeom>
          <a:noFill/>
          <a:ln cap="flat">
            <a:noFill/>
          </a:ln>
        </p:spPr>
      </p:pic>
      <p:pic>
        <p:nvPicPr>
          <p:cNvPr id="14" name="Image 41">
            <a:extLst>
              <a:ext uri="{FF2B5EF4-FFF2-40B4-BE49-F238E27FC236}">
                <a16:creationId xmlns:a16="http://schemas.microsoft.com/office/drawing/2014/main" id="{93E587C8-2B1F-8FB2-F4AB-E7A88B611334}"/>
              </a:ext>
            </a:extLst>
          </p:cNvPr>
          <p:cNvPicPr>
            <a:picLocks noChangeAspect="1"/>
          </p:cNvPicPr>
          <p:nvPr/>
        </p:nvPicPr>
        <p:blipFill>
          <a:blip r:embed="rId4">
            <a:alphaModFix amt="20000"/>
          </a:blip>
          <a:stretch>
            <a:fillRect/>
          </a:stretch>
        </p:blipFill>
        <p:spPr>
          <a:xfrm>
            <a:off x="2777770" y="1882910"/>
            <a:ext cx="478106" cy="877163"/>
          </a:xfrm>
          <a:prstGeom prst="rect">
            <a:avLst/>
          </a:prstGeom>
          <a:noFill/>
          <a:ln cap="flat">
            <a:noFill/>
          </a:ln>
        </p:spPr>
      </p:pic>
      <p:sp>
        <p:nvSpPr>
          <p:cNvPr id="7" name="ZoneTexte 22">
            <a:extLst>
              <a:ext uri="{FF2B5EF4-FFF2-40B4-BE49-F238E27FC236}">
                <a16:creationId xmlns:a16="http://schemas.microsoft.com/office/drawing/2014/main" id="{F7625CBB-9DE3-53A8-B352-CE221F805B0C}"/>
              </a:ext>
            </a:extLst>
          </p:cNvPr>
          <p:cNvSpPr txBox="1"/>
          <p:nvPr/>
        </p:nvSpPr>
        <p:spPr>
          <a:xfrm>
            <a:off x="3755760" y="377369"/>
            <a:ext cx="2952374" cy="144655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dirty="0">
                <a:latin typeface="Calibri"/>
                <a:ea typeface="Times New Roman" pitchFamily="18"/>
                <a:cs typeface="Times New Roman" pitchFamily="18"/>
              </a:rPr>
              <a:t>L</a:t>
            </a:r>
            <a:r>
              <a:rPr lang="fr-FR" sz="1100" b="1" i="0" u="none" strike="noStrike" kern="1200" cap="none" spc="0" baseline="0" dirty="0">
                <a:uFillTx/>
                <a:latin typeface="Calibri"/>
                <a:ea typeface="Times New Roman" pitchFamily="18"/>
                <a:cs typeface="Times New Roman" pitchFamily="18"/>
              </a:rPr>
              <a:t>iens avec d’autres certifications professionnelles, certifications ou habilitations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dirty="0">
              <a:uFillTx/>
              <a:latin typeface="Calibri"/>
              <a:ea typeface="Times New Roman" pitchFamily="18"/>
              <a:cs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dirty="0">
                <a:hlinkClick r:id="rId5"/>
              </a:rPr>
              <a:t>RNCP38505 - Responsable du développement commercial</a:t>
            </a:r>
            <a:endParaRPr lang="fr-FR" sz="3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11" name="Rectangle 17">
            <a:extLst>
              <a:ext uri="{FF2B5EF4-FFF2-40B4-BE49-F238E27FC236}">
                <a16:creationId xmlns:a16="http://schemas.microsoft.com/office/drawing/2014/main" id="{B61CBCCE-E16A-1C8E-42BA-477C99440B1E}"/>
              </a:ext>
            </a:extLst>
          </p:cNvPr>
          <p:cNvSpPr/>
          <p:nvPr/>
        </p:nvSpPr>
        <p:spPr>
          <a:xfrm>
            <a:off x="55664" y="377369"/>
            <a:ext cx="3440696" cy="8669040"/>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Modalités de certification</a:t>
            </a:r>
          </a:p>
          <a:p>
            <a:pPr algn="just" defTabSz="457198">
              <a:defRPr sz="1800" b="0" i="0" u="none" strike="noStrike" kern="0" cap="none" spc="0" baseline="0">
                <a:solidFill>
                  <a:srgbClr val="000000"/>
                </a:solidFill>
                <a:uFillTx/>
              </a:defRPr>
            </a:pPr>
            <a:endParaRPr lang="fr-FR" sz="100" dirty="0">
              <a:solidFill>
                <a:srgbClr val="000000"/>
              </a:solidFill>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aux examens organisés par le certificateur </a:t>
            </a:r>
            <a:r>
              <a:rPr lang="fr-FR" sz="1100" b="0" i="0" u="none" strike="noStrike" kern="1200" cap="none" spc="0" baseline="0" dirty="0">
                <a:solidFill>
                  <a:srgbClr val="FF0000"/>
                </a:solidFill>
                <a:uFillTx/>
                <a:latin typeface="Calibri" pitchFamily="34"/>
                <a:ea typeface="Calibri" pitchFamily="34"/>
              </a:rPr>
              <a:t>(Calendrier à préciser par le certificateur).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u="sng" dirty="0">
              <a:solidFill>
                <a:srgbClr val="000000"/>
              </a:solidFill>
              <a:latin typeface="Calibri" panose="020F0502020204030204" pitchFamily="34" charset="0"/>
            </a:endParaRPr>
          </a:p>
          <a:p>
            <a:pP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aux modalités d’examen</a:t>
            </a:r>
            <a:r>
              <a:rPr lang="fr-FR" sz="1100" b="1" i="0" u="sng" strike="noStrike" dirty="0">
                <a:solidFill>
                  <a:srgbClr val="000000"/>
                </a:solidFill>
                <a:latin typeface="Calibri" panose="020F0502020204030204" pitchFamily="34" charset="0"/>
              </a:rPr>
              <a:t> </a:t>
            </a:r>
            <a:r>
              <a:rPr lang="fr-FR" sz="1100" i="0" u="sng" strike="noStrike" dirty="0">
                <a:solidFill>
                  <a:srgbClr val="000000"/>
                </a:solidFill>
                <a:latin typeface="Calibri" panose="020F0502020204030204" pitchFamily="34" charset="0"/>
              </a:rPr>
              <a:t>du référentiel</a:t>
            </a:r>
            <a:r>
              <a:rPr lang="fr-FR" sz="110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1100" b="1" i="0" u="none" strike="noStrike" dirty="0">
              <a:solidFill>
                <a:srgbClr val="000000"/>
              </a:solidFill>
              <a:effectLst/>
              <a:latin typeface="Calibri" panose="020F0502020204030204" pitchFamily="34" charset="0"/>
            </a:endParaRPr>
          </a:p>
          <a:p>
            <a:pPr rtl="0"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BC1 : Définir la stratégie opérationnelle de développement commercial d’une entreprise</a:t>
            </a:r>
            <a:r>
              <a:rPr lang="fr-FR" sz="1100" b="1" i="0" u="none" strike="noStrike" dirty="0">
                <a:solidFill>
                  <a:srgbClr val="000000"/>
                </a:solidFill>
                <a:effectLst/>
                <a:latin typeface="Calibri" panose="020F0502020204030204" pitchFamily="34" charset="0"/>
              </a:rPr>
              <a:t>:  </a:t>
            </a:r>
            <a:r>
              <a:rPr lang="fr-FR" sz="1100" dirty="0">
                <a:solidFill>
                  <a:srgbClr val="000000"/>
                </a:solidFill>
                <a:latin typeface="Calibri"/>
              </a:rPr>
              <a:t>Mise en situation professionnelle</a:t>
            </a:r>
            <a:r>
              <a:rPr lang="fr-FR" sz="1100" dirty="0">
                <a:latin typeface="Calibri"/>
              </a:rPr>
              <a:t> réelle ou reconstituée </a:t>
            </a:r>
            <a:r>
              <a:rPr lang="fr-FR" sz="1100" b="1" dirty="0">
                <a:latin typeface="Calibri"/>
              </a:rPr>
              <a:t>: </a:t>
            </a:r>
          </a:p>
          <a:p>
            <a:pPr fontAlgn="base"/>
            <a:r>
              <a:rPr lang="fr-FR" sz="1100" dirty="0"/>
              <a:t>Les candidats formalisent en équipe un plan de stratégie opérationnelle d’entreprise et sont évalués collectivement sur le livrable produit, puis individuellement, au cours d’une soutenance orale.</a:t>
            </a:r>
          </a:p>
          <a:p>
            <a:pPr fontAlgn="base"/>
            <a:endParaRPr lang="fr-FR" sz="1100" b="1" dirty="0"/>
          </a:p>
          <a:p>
            <a:pPr rtl="0"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BC2</a:t>
            </a:r>
            <a:r>
              <a:rPr lang="fr-FR" sz="1100" b="1" i="0" u="none" strike="noStrike" dirty="0">
                <a:solidFill>
                  <a:srgbClr val="000000"/>
                </a:solidFill>
                <a:effectLst/>
                <a:latin typeface="Calibri" panose="020F0502020204030204" pitchFamily="34" charset="0"/>
              </a:rPr>
              <a:t> : : Déployer le plan de développement commercial d’une entreprise </a:t>
            </a:r>
            <a:r>
              <a:rPr lang="fr-FR" sz="1100" b="1" dirty="0"/>
              <a:t>: </a:t>
            </a:r>
            <a:r>
              <a:rPr lang="fr-FR" sz="1100" dirty="0">
                <a:solidFill>
                  <a:srgbClr val="000000"/>
                </a:solidFill>
                <a:latin typeface="Calibri"/>
              </a:rPr>
              <a:t>Mise en situation professionnelle</a:t>
            </a:r>
            <a:r>
              <a:rPr lang="fr-FR" sz="1100" dirty="0">
                <a:latin typeface="Calibri"/>
              </a:rPr>
              <a:t> réelle ou reconstituée : </a:t>
            </a:r>
            <a:endParaRPr lang="fr-FR" sz="1100" b="1" dirty="0"/>
          </a:p>
          <a:p>
            <a:pPr marL="228600" indent="-228600" rtl="0" fontAlgn="base">
              <a:buAutoNum type="arabicParenR"/>
            </a:pPr>
            <a:r>
              <a:rPr lang="fr-FR" sz="1100" dirty="0"/>
              <a:t>Les candidats réalisent un projet de mise en place des actions de promotion de la stratégie commerciale et marketing et remettent un dossier écrit en groupe mais soutenu individuellement à l’oral,</a:t>
            </a:r>
          </a:p>
          <a:p>
            <a:pPr marL="228600" indent="-228600" rtl="0" fontAlgn="base">
              <a:buAutoNum type="arabicParenR"/>
            </a:pPr>
            <a:r>
              <a:rPr lang="fr-FR" sz="1100" dirty="0"/>
              <a:t>Jeu de rôle individuel de conduite d’entretien commercial</a:t>
            </a:r>
          </a:p>
          <a:p>
            <a:pPr marL="228600" indent="-228600" rtl="0" fontAlgn="base">
              <a:buAutoNum type="arabicParenR"/>
            </a:pPr>
            <a:r>
              <a:rPr lang="fr-FR" sz="1100" dirty="0"/>
              <a:t>Business Game : Mise en situation de négociation face à des interlocuteurs de différents profils clients</a:t>
            </a:r>
          </a:p>
          <a:p>
            <a:pPr rtl="0" fontAlgn="base"/>
            <a:endParaRPr lang="fr-FR" sz="1100" dirty="0"/>
          </a:p>
          <a:p>
            <a:pPr rtl="0"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BC3</a:t>
            </a:r>
            <a:r>
              <a:rPr lang="fr-FR" sz="1100" b="1" i="0" u="none" strike="noStrike" dirty="0">
                <a:solidFill>
                  <a:srgbClr val="000000"/>
                </a:solidFill>
                <a:effectLst/>
                <a:latin typeface="Calibri" panose="020F0502020204030204" pitchFamily="34" charset="0"/>
              </a:rPr>
              <a:t> </a:t>
            </a:r>
            <a:r>
              <a:rPr lang="fr-FR" sz="1100" i="0" u="none" strike="noStrike" dirty="0">
                <a:solidFill>
                  <a:srgbClr val="000000"/>
                </a:solidFill>
                <a:effectLst/>
                <a:latin typeface="Calibri" panose="020F0502020204030204" pitchFamily="34" charset="0"/>
              </a:rPr>
              <a:t>: </a:t>
            </a:r>
            <a:r>
              <a:rPr lang="fr-FR" sz="1100" dirty="0"/>
              <a:t> </a:t>
            </a:r>
            <a:r>
              <a:rPr lang="fr-FR" sz="1100" b="1" dirty="0"/>
              <a:t>Manager les équipes commerciales et fonctionnelles d’une entreprise  </a:t>
            </a:r>
            <a:r>
              <a:rPr lang="fr-FR" sz="1100" dirty="0"/>
              <a:t>:</a:t>
            </a:r>
          </a:p>
          <a:p>
            <a:pPr rtl="0" fontAlgn="base"/>
            <a:r>
              <a:rPr lang="fr-FR" sz="1100" dirty="0">
                <a:latin typeface="Calibri"/>
              </a:rPr>
              <a:t>1) </a:t>
            </a:r>
            <a:r>
              <a:rPr lang="fr-FR" sz="1100" dirty="0"/>
              <a:t>Evaluation par le biais de jeux de rôles et d’une étude de cas individuelle,</a:t>
            </a:r>
          </a:p>
          <a:p>
            <a:pPr rtl="0" fontAlgn="base"/>
            <a:r>
              <a:rPr lang="fr-FR" sz="1100" dirty="0">
                <a:latin typeface="Calibri"/>
              </a:rPr>
              <a:t>2) J</a:t>
            </a:r>
            <a:r>
              <a:rPr lang="fr-FR" sz="1100" dirty="0"/>
              <a:t>eu de rôle en groupe sur mise en situation professionnelle reconstituée : le candidat prépare et anime une réunion d’équipe commerciale et remet un écrit de la simulation,</a:t>
            </a:r>
            <a:endParaRPr lang="fr-FR" sz="1100" dirty="0">
              <a:latin typeface="Calibri"/>
            </a:endParaRPr>
          </a:p>
          <a:p>
            <a:pPr rtl="0" fontAlgn="base"/>
            <a:endParaRPr lang="fr-FR" sz="1100" dirty="0">
              <a:latin typeface="Calibri"/>
            </a:endParaRPr>
          </a:p>
          <a:p>
            <a:pPr rtl="0"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BC4</a:t>
            </a:r>
            <a:r>
              <a:rPr lang="fr-FR" sz="1100" b="1" i="0" u="none" strike="noStrike" dirty="0">
                <a:solidFill>
                  <a:srgbClr val="000000"/>
                </a:solidFill>
                <a:effectLst/>
                <a:latin typeface="Calibri" panose="020F0502020204030204" pitchFamily="34" charset="0"/>
              </a:rPr>
              <a:t> </a:t>
            </a:r>
            <a:r>
              <a:rPr lang="fr-FR" sz="1100" i="0" u="none" strike="noStrike" dirty="0">
                <a:solidFill>
                  <a:srgbClr val="000000"/>
                </a:solidFill>
                <a:effectLst/>
                <a:latin typeface="Calibri" panose="020F0502020204030204" pitchFamily="34" charset="0"/>
              </a:rPr>
              <a:t>: </a:t>
            </a:r>
            <a:r>
              <a:rPr lang="fr-FR" sz="1100" dirty="0"/>
              <a:t> </a:t>
            </a:r>
            <a:r>
              <a:rPr lang="fr-FR" sz="1100" b="1" dirty="0"/>
              <a:t>Contribuer à l’innovation commerciale d’une entreprise en mode agile : </a:t>
            </a:r>
          </a:p>
          <a:p>
            <a:pPr rtl="0" fontAlgn="base"/>
            <a:r>
              <a:rPr lang="fr-FR" sz="1100" dirty="0"/>
              <a:t>1) Réalisation d’un dossier individuel écrit sur la base d’une mise en situation réelle/reconstituée suivi d’une soutenance orale sous forme d’un pitch,</a:t>
            </a:r>
          </a:p>
          <a:p>
            <a:pPr rtl="0" fontAlgn="base"/>
            <a:r>
              <a:rPr lang="fr-FR" sz="1100" b="0" i="0" dirty="0">
                <a:solidFill>
                  <a:srgbClr val="000000"/>
                </a:solidFill>
                <a:effectLst/>
                <a:latin typeface="Calibri"/>
              </a:rPr>
              <a:t>2) Etude </a:t>
            </a:r>
            <a:r>
              <a:rPr lang="fr-FR" sz="1100" dirty="0">
                <a:solidFill>
                  <a:srgbClr val="000000"/>
                </a:solidFill>
                <a:latin typeface="Calibri"/>
              </a:rPr>
              <a:t>de cas</a:t>
            </a:r>
            <a:endParaRPr lang="fr-FR" sz="1100" b="0" i="0" dirty="0">
              <a:solidFill>
                <a:srgbClr val="000000"/>
              </a:solidFill>
              <a:effectLst/>
              <a:latin typeface="Calibri"/>
            </a:endParaRPr>
          </a:p>
          <a:p>
            <a:pPr fontAlgn="base"/>
            <a:endParaRPr lang="fr-FR" sz="11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a:t>
            </a:r>
            <a:r>
              <a:rPr lang="fr-FR" sz="1100" b="1" dirty="0"/>
              <a:t> Evaluation complémentaire </a:t>
            </a:r>
            <a:r>
              <a:rPr lang="fr-FR" sz="1100" dirty="0"/>
              <a:t>: Outre les modalités d’évaluation présentées ci-dessus, les candidat(e)s doivent rédiger un dossier professionnel et le soutenir à l’oral.</a:t>
            </a:r>
            <a:endParaRPr lang="fr-FR" sz="1100" b="1" dirty="0">
              <a:solidFill>
                <a:srgbClr val="000000"/>
              </a:solidFill>
              <a:latin typeface="Calibri"/>
            </a:endParaRPr>
          </a:p>
        </p:txBody>
      </p:sp>
      <p:sp>
        <p:nvSpPr>
          <p:cNvPr id="12" name="ZoneTexte 12">
            <a:extLst>
              <a:ext uri="{FF2B5EF4-FFF2-40B4-BE49-F238E27FC236}">
                <a16:creationId xmlns:a16="http://schemas.microsoft.com/office/drawing/2014/main" id="{E36E1BE5-703B-F2A4-BB4E-E00E41CCA547}"/>
              </a:ext>
            </a:extLst>
          </p:cNvPr>
          <p:cNvSpPr txBox="1"/>
          <p:nvPr/>
        </p:nvSpPr>
        <p:spPr>
          <a:xfrm>
            <a:off x="5705860" y="8584013"/>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23/01/2026</a:t>
            </a:r>
          </a:p>
        </p:txBody>
      </p:sp>
      <p:sp>
        <p:nvSpPr>
          <p:cNvPr id="3" name="ZoneTexte 15">
            <a:extLst>
              <a:ext uri="{FF2B5EF4-FFF2-40B4-BE49-F238E27FC236}">
                <a16:creationId xmlns:a16="http://schemas.microsoft.com/office/drawing/2014/main" id="{B0321352-779A-B5B5-3C25-23D5D8A1533B}"/>
              </a:ext>
            </a:extLst>
          </p:cNvPr>
          <p:cNvSpPr txBox="1"/>
          <p:nvPr/>
        </p:nvSpPr>
        <p:spPr>
          <a:xfrm>
            <a:off x="3686952" y="2195637"/>
            <a:ext cx="2964900" cy="215443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Bachelor peuvent avoir accès aux Masters</a:t>
            </a:r>
            <a:r>
              <a:rPr lang="fr-FR" sz="1100" b="0" i="0" dirty="0">
                <a:solidFill>
                  <a:srgbClr val="000000"/>
                </a:solidFill>
                <a:effectLst/>
              </a:rPr>
              <a:t> ou </a:t>
            </a:r>
            <a:r>
              <a:rPr lang="fr-FR" sz="1100" dirty="0">
                <a:solidFill>
                  <a:srgbClr val="000000"/>
                </a:solidFill>
              </a:rPr>
              <a:t>à d’autres certifications de niveau 7</a:t>
            </a:r>
            <a:r>
              <a:rPr lang="fr-FR" sz="1100" b="0" i="0" dirty="0">
                <a:solidFill>
                  <a:srgbClr val="000000"/>
                </a:solidFill>
                <a:effectLst/>
              </a:rPr>
              <a:t> proposés par des Ecoles spécialisées pour poursuivre leur parcours professionnel, dans le cadre de la formation tout au long de la vie,</a:t>
            </a:r>
          </a:p>
          <a:p>
            <a:pPr fontAlgn="base"/>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Manager commercial et marketing (RNCP 35208) – Manager du développement commercial (RNCP 36607)</a:t>
            </a:r>
            <a:r>
              <a:rPr lang="fr-FR" sz="1100" dirty="0">
                <a:solidFill>
                  <a:srgbClr val="000000"/>
                </a:solidFill>
                <a:cs typeface="Calibri" pitchFamily="34"/>
              </a:rPr>
              <a:t>, </a:t>
            </a:r>
            <a:r>
              <a:rPr lang="fr-FR" sz="1100" dirty="0">
                <a:solidFill>
                  <a:srgbClr val="000000"/>
                </a:solidFill>
              </a:rPr>
              <a:t>etc…</a:t>
            </a:r>
            <a:endParaRPr lang="fr-FR" sz="1100" u="none" strike="noStrike" kern="1200" cap="none" spc="0" baseline="0" dirty="0">
              <a:solidFill>
                <a:srgbClr val="000000"/>
              </a:solidFill>
              <a:uFillTx/>
              <a:cs typeface="Calibri" pitchFamily="34"/>
            </a:endParaRPr>
          </a:p>
          <a:p>
            <a:pPr fontAlgn="base"/>
            <a:endParaRPr lang="fr-FR" sz="500" u="none" strike="noStrike" kern="1200" cap="none" spc="0" baseline="0" dirty="0">
              <a:solidFill>
                <a:srgbClr val="000000"/>
              </a:solidFill>
              <a:uFillTx/>
              <a:cs typeface="Calibri" pitchFamily="34"/>
            </a:endParaRPr>
          </a:p>
        </p:txBody>
      </p:sp>
    </p:spTree>
    <p:extLst>
      <p:ext uri="{BB962C8B-B14F-4D97-AF65-F5344CB8AC3E}">
        <p14:creationId xmlns:p14="http://schemas.microsoft.com/office/powerpoint/2010/main" val="24809671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4f6357857e9fa58da6575dfdcc915972">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26615d32d565ab0fae614d292fc56832"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08A5C-FCD6-4FFA-B9D8-D687B8880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DE6A54-282E-4BD4-905B-FEC9BD03B472}">
  <ds:schemaRef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af7d08ae-1745-42f7-abae-65835a4b4ac0"/>
    <ds:schemaRef ds:uri="1eb82e20-d73d-4108-9024-577f9cc015bd"/>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2F057F-5A7B-4478-8949-538B1F84A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3444</TotalTime>
  <Words>1553</Words>
  <Application>Microsoft Office PowerPoint</Application>
  <PresentationFormat>Affichage à l'écran (4:3)</PresentationFormat>
  <Paragraphs>151</Paragraphs>
  <Slides>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Arial Narrow</vt:lpstr>
      <vt:lpstr>Bookman Old Style</vt:lpstr>
      <vt:lpstr>Calibri</vt:lpstr>
      <vt:lpstr>Marianne</vt:lpstr>
      <vt:lpstr>marianneregular</vt:lpstr>
      <vt:lpstr>Wingdings</vt:lpstr>
      <vt:lpstr>Thème Office</vt:lpstr>
      <vt:lpstr>BACHELOR – Responsable du Développement Commercial  (Niveau 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Responsable du Développement Commercial</dc:title>
  <dc:creator>Christelle Kalfalli</dc:creator>
  <cp:lastModifiedBy>Dominique Souyet</cp:lastModifiedBy>
  <cp:revision>168</cp:revision>
  <cp:lastPrinted>2023-11-14T14:52:35Z</cp:lastPrinted>
  <dcterms:created xsi:type="dcterms:W3CDTF">2022-05-23T13:51:26Z</dcterms:created>
  <dcterms:modified xsi:type="dcterms:W3CDTF">2026-01-30T09:55:18Z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