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13" r:id="rId5"/>
    <p:sldId id="419" r:id="rId6"/>
    <p:sldId id="415"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BBB"/>
    <a:srgbClr val="1D2243"/>
    <a:srgbClr val="57FFFF"/>
    <a:srgbClr val="41BAC1"/>
    <a:srgbClr val="F7A416"/>
    <a:srgbClr val="EB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FBDBBF-E9D7-D086-89D6-BD6F85A7D036}" v="9" dt="2026-01-19T11:29:53.657"/>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6" d="100"/>
          <a:sy n="136" d="100"/>
        </p:scale>
        <p:origin x="1788" y="-63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A8FDE82-90A4-4155-AF11-737965856D2A}"/>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596947CE-3679-441D-9D1A-E263009DBB5A}"/>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58629E-8FBB-473A-B689-2EA37E3A2C23}"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20/01/2026</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A107AB33-B56D-4C52-AFAA-A025308D0349}"/>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E54C172E-9798-44BD-813E-909876AF785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61CD78-10BC-4153-8CA3-FC33F9000039}"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50838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5791191-D391-414E-8156-9361A77E3B9A}"/>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0CAAEC83-1518-4266-9AFF-65F6AE15E959}"/>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993E8AD3-B625-4B81-8923-04D3939C990F}" type="datetime1">
              <a:rPr lang="fr-FR"/>
              <a:pPr lvl="0"/>
              <a:t>20/01/2026</a:t>
            </a:fld>
            <a:endParaRPr lang="fr-FR"/>
          </a:p>
        </p:txBody>
      </p:sp>
      <p:sp>
        <p:nvSpPr>
          <p:cNvPr id="4" name="Espace réservé de l’image des diapositives 3">
            <a:extLst>
              <a:ext uri="{FF2B5EF4-FFF2-40B4-BE49-F238E27FC236}">
                <a16:creationId xmlns:a16="http://schemas.microsoft.com/office/drawing/2014/main" id="{FF9048EE-9E35-4776-82F1-680710F8CEA5}"/>
              </a:ext>
            </a:extLst>
          </p:cNvPr>
          <p:cNvSpPr>
            <a:spLocks noGrp="1" noRot="1" noChangeAspect="1"/>
          </p:cNvSpPr>
          <p:nvPr>
            <p:ph type="sldImg" idx="2"/>
          </p:nvPr>
        </p:nvSpPr>
        <p:spPr>
          <a:xfrm>
            <a:off x="2143125" y="1241426"/>
            <a:ext cx="2513008" cy="3351211"/>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A98B9588-708F-4FE2-AA09-FB256CD0E6A6}"/>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56CDA57-F4DB-4C45-83E3-DD15A3F8D870}"/>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D113771E-B15D-4E51-B084-FB67BA5FD917}"/>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A90FC47B-7E92-4126-A538-853A069E69D3}" type="slidenum">
              <a:t>‹N°›</a:t>
            </a:fld>
            <a:endParaRPr lang="fr-FR"/>
          </a:p>
        </p:txBody>
      </p:sp>
    </p:spTree>
    <p:extLst>
      <p:ext uri="{BB962C8B-B14F-4D97-AF65-F5344CB8AC3E}">
        <p14:creationId xmlns:p14="http://schemas.microsoft.com/office/powerpoint/2010/main" val="183671555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43125" y="1241425"/>
            <a:ext cx="2513013" cy="33512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A90FC47B-7E92-4126-A538-853A069E69D3}" type="slidenum">
              <a:rPr lang="fr-FR" smtClean="0"/>
              <a:t>1</a:t>
            </a:fld>
            <a:endParaRPr lang="fr-FR"/>
          </a:p>
        </p:txBody>
      </p:sp>
    </p:spTree>
    <p:extLst>
      <p:ext uri="{BB962C8B-B14F-4D97-AF65-F5344CB8AC3E}">
        <p14:creationId xmlns:p14="http://schemas.microsoft.com/office/powerpoint/2010/main" val="265852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43125" y="1241425"/>
            <a:ext cx="2513013" cy="33512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lvl="0"/>
            <a:fld id="{A90FC47B-7E92-4126-A538-853A069E69D3}" type="slidenum">
              <a:rPr lang="fr-FR" smtClean="0"/>
              <a:t>2</a:t>
            </a:fld>
            <a:endParaRPr lang="fr-FR"/>
          </a:p>
        </p:txBody>
      </p:sp>
    </p:spTree>
    <p:extLst>
      <p:ext uri="{BB962C8B-B14F-4D97-AF65-F5344CB8AC3E}">
        <p14:creationId xmlns:p14="http://schemas.microsoft.com/office/powerpoint/2010/main" val="404800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17B5678-DFB4-4AAA-82D0-2FF5C0AC497A}"/>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CE762E3B-938D-410E-95EF-3858598FC6E3}"/>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7BAC471B-0A8C-4C5E-BEE0-5DD7541AAA11}"/>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BC9C0605-EBEA-46DE-9CB8-6684583F5A03}"/>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20FBF9-6B29-469E-B24A-2128381CD539}"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625C899F-B2E8-4185-AFB4-9E4784190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28"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D6AAC05E-2E4E-4198-A9A3-9B780482BA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3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593E6A72-ACA3-4CDF-A306-E1CEFFB386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0"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5DE42645-C277-459F-9231-B59F0EC558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42"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A796202D-E6FA-4BD2-B109-8D76BF8B38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92A6D64A-EF46-49CE-82F3-3B93DBF3C8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6050BBC-01D1-4261-88A2-1A143848E7A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260B184-0E7B-4653-93BC-6E9D8D6E9F7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DECDA668-9304-48E3-8671-7D1302A51C6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1D30121-835F-4340-A372-9051CBF842A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E1F1686C-52CE-432F-94B2-499B2CF7EB9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196" y="3907606"/>
            <a:ext cx="2415597" cy="2415597"/>
          </a:xfrm>
          <a:prstGeom prst="rect">
            <a:avLst/>
          </a:prstGeom>
          <a:noFill/>
          <a:ln cap="flat">
            <a:noFill/>
          </a:ln>
        </p:spPr>
      </p:pic>
      <p:pic>
        <p:nvPicPr>
          <p:cNvPr id="13" name="Graphisme 2">
            <a:extLst>
              <a:ext uri="{FF2B5EF4-FFF2-40B4-BE49-F238E27FC236}">
                <a16:creationId xmlns:a16="http://schemas.microsoft.com/office/drawing/2014/main" id="{07137D70-96F1-4E37-9036-AB81DC490CE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79" y="251679"/>
            <a:ext cx="6361041" cy="877824"/>
          </a:xfrm>
          <a:prstGeom prst="rect">
            <a:avLst/>
          </a:prstGeom>
          <a:noFill/>
          <a:ln cap="flat">
            <a:noFill/>
          </a:ln>
        </p:spPr>
      </p:pic>
      <p:pic>
        <p:nvPicPr>
          <p:cNvPr id="14" name="Graphisme 4">
            <a:extLst>
              <a:ext uri="{FF2B5EF4-FFF2-40B4-BE49-F238E27FC236}">
                <a16:creationId xmlns:a16="http://schemas.microsoft.com/office/drawing/2014/main" id="{E994F75D-4143-45B2-9472-8A67DF3D198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07" y="251679"/>
            <a:ext cx="38011" cy="886968"/>
          </a:xfrm>
          <a:prstGeom prst="rect">
            <a:avLst/>
          </a:prstGeom>
          <a:noFill/>
          <a:ln cap="flat">
            <a:noFill/>
          </a:ln>
        </p:spPr>
      </p:pic>
      <p:pic>
        <p:nvPicPr>
          <p:cNvPr id="15" name="Graphisme 69">
            <a:extLst>
              <a:ext uri="{FF2B5EF4-FFF2-40B4-BE49-F238E27FC236}">
                <a16:creationId xmlns:a16="http://schemas.microsoft.com/office/drawing/2014/main" id="{CB5EF81B-4678-4986-9D4D-E5348184148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3"/>
            <a:ext cx="1472184" cy="12691"/>
          </a:xfrm>
          <a:prstGeom prst="rect">
            <a:avLst/>
          </a:prstGeom>
          <a:noFill/>
          <a:ln cap="flat">
            <a:noFill/>
          </a:ln>
        </p:spPr>
      </p:pic>
      <p:pic>
        <p:nvPicPr>
          <p:cNvPr id="16" name="Graphisme 71">
            <a:extLst>
              <a:ext uri="{FF2B5EF4-FFF2-40B4-BE49-F238E27FC236}">
                <a16:creationId xmlns:a16="http://schemas.microsoft.com/office/drawing/2014/main" id="{F322E85D-E709-4309-AA78-33A045536BC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3"/>
            <a:ext cx="1472184" cy="12691"/>
          </a:xfrm>
          <a:prstGeom prst="rect">
            <a:avLst/>
          </a:prstGeom>
          <a:noFill/>
          <a:ln cap="flat">
            <a:noFill/>
          </a:ln>
        </p:spPr>
      </p:pic>
      <p:pic>
        <p:nvPicPr>
          <p:cNvPr id="17" name="Graphisme 72">
            <a:extLst>
              <a:ext uri="{FF2B5EF4-FFF2-40B4-BE49-F238E27FC236}">
                <a16:creationId xmlns:a16="http://schemas.microsoft.com/office/drawing/2014/main" id="{F874288F-F817-460B-85BD-535F11F9E41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3"/>
            <a:ext cx="1472184" cy="12691"/>
          </a:xfrm>
          <a:prstGeom prst="rect">
            <a:avLst/>
          </a:prstGeom>
          <a:noFill/>
          <a:ln cap="flat">
            <a:noFill/>
          </a:ln>
        </p:spPr>
      </p:pic>
      <p:pic>
        <p:nvPicPr>
          <p:cNvPr id="18" name="Graphisme 73">
            <a:extLst>
              <a:ext uri="{FF2B5EF4-FFF2-40B4-BE49-F238E27FC236}">
                <a16:creationId xmlns:a16="http://schemas.microsoft.com/office/drawing/2014/main" id="{50A5A315-69E6-47E1-8D0A-54934F5D3A2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3"/>
            <a:ext cx="1472184" cy="12691"/>
          </a:xfrm>
          <a:prstGeom prst="rect">
            <a:avLst/>
          </a:prstGeom>
          <a:noFill/>
          <a:ln cap="flat">
            <a:noFill/>
          </a:ln>
        </p:spPr>
      </p:pic>
      <p:pic>
        <p:nvPicPr>
          <p:cNvPr id="19" name="Graphisme 75">
            <a:extLst>
              <a:ext uri="{FF2B5EF4-FFF2-40B4-BE49-F238E27FC236}">
                <a16:creationId xmlns:a16="http://schemas.microsoft.com/office/drawing/2014/main" id="{9B65E0EE-0F6A-400E-9CD6-D6F7C7866EB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5"/>
            <a:ext cx="1472184" cy="12691"/>
          </a:xfrm>
          <a:prstGeom prst="rect">
            <a:avLst/>
          </a:prstGeom>
          <a:noFill/>
          <a:ln cap="flat">
            <a:noFill/>
          </a:ln>
        </p:spPr>
      </p:pic>
      <p:pic>
        <p:nvPicPr>
          <p:cNvPr id="20" name="Graphisme 76">
            <a:extLst>
              <a:ext uri="{FF2B5EF4-FFF2-40B4-BE49-F238E27FC236}">
                <a16:creationId xmlns:a16="http://schemas.microsoft.com/office/drawing/2014/main" id="{5AB4C36B-9562-4985-8F8F-BC9BF05FA13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5"/>
            <a:ext cx="1472184" cy="12691"/>
          </a:xfrm>
          <a:prstGeom prst="rect">
            <a:avLst/>
          </a:prstGeom>
          <a:noFill/>
          <a:ln cap="flat">
            <a:noFill/>
          </a:ln>
        </p:spPr>
      </p:pic>
      <p:pic>
        <p:nvPicPr>
          <p:cNvPr id="21" name="Graphisme 77">
            <a:extLst>
              <a:ext uri="{FF2B5EF4-FFF2-40B4-BE49-F238E27FC236}">
                <a16:creationId xmlns:a16="http://schemas.microsoft.com/office/drawing/2014/main" id="{0583CCBA-2FF1-4D72-8822-1A970B2EB96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5"/>
            <a:ext cx="1472184" cy="12691"/>
          </a:xfrm>
          <a:prstGeom prst="rect">
            <a:avLst/>
          </a:prstGeom>
          <a:noFill/>
          <a:ln cap="flat">
            <a:noFill/>
          </a:ln>
        </p:spPr>
      </p:pic>
      <p:pic>
        <p:nvPicPr>
          <p:cNvPr id="22" name="Graphisme 78">
            <a:extLst>
              <a:ext uri="{FF2B5EF4-FFF2-40B4-BE49-F238E27FC236}">
                <a16:creationId xmlns:a16="http://schemas.microsoft.com/office/drawing/2014/main" id="{96EFBFB3-ADEC-4FDB-81E1-40621FCEB8C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5"/>
            <a:ext cx="1472184" cy="12691"/>
          </a:xfrm>
          <a:prstGeom prst="rect">
            <a:avLst/>
          </a:prstGeom>
          <a:noFill/>
          <a:ln cap="flat">
            <a:noFill/>
          </a:ln>
        </p:spPr>
      </p:pic>
      <p:sp>
        <p:nvSpPr>
          <p:cNvPr id="23" name="Titre 82">
            <a:extLst>
              <a:ext uri="{FF2B5EF4-FFF2-40B4-BE49-F238E27FC236}">
                <a16:creationId xmlns:a16="http://schemas.microsoft.com/office/drawing/2014/main" id="{725A4BAE-BC71-46C7-A393-15E4C3A26295}"/>
              </a:ext>
            </a:extLst>
          </p:cNvPr>
          <p:cNvSpPr txBox="1">
            <a:spLocks noGrp="1"/>
          </p:cNvSpPr>
          <p:nvPr>
            <p:ph type="title"/>
          </p:nvPr>
        </p:nvSpPr>
        <p:spPr>
          <a:xfrm>
            <a:off x="1396910"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3B6D9CBE-E192-4D4B-9576-B2C75935DE23}"/>
              </a:ext>
            </a:extLst>
          </p:cNvPr>
          <p:cNvSpPr txBox="1">
            <a:spLocks noGrp="1"/>
          </p:cNvSpPr>
          <p:nvPr>
            <p:ph type="body" idx="4294967295"/>
          </p:nvPr>
        </p:nvSpPr>
        <p:spPr>
          <a:xfrm>
            <a:off x="408206" y="1412510"/>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CCD5CF01-B3CA-4901-BEC7-F300D21A2414}"/>
              </a:ext>
            </a:extLst>
          </p:cNvPr>
          <p:cNvSpPr txBox="1">
            <a:spLocks noGrp="1"/>
          </p:cNvSpPr>
          <p:nvPr>
            <p:ph type="body" idx="4294967295"/>
          </p:nvPr>
        </p:nvSpPr>
        <p:spPr>
          <a:xfrm>
            <a:off x="5289547" y="1412510"/>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E947596F-73BD-4537-9238-BA2050899F17}"/>
              </a:ext>
            </a:extLst>
          </p:cNvPr>
          <p:cNvSpPr txBox="1">
            <a:spLocks noGrp="1"/>
          </p:cNvSpPr>
          <p:nvPr>
            <p:ph type="body" idx="4294967295"/>
          </p:nvPr>
        </p:nvSpPr>
        <p:spPr>
          <a:xfrm>
            <a:off x="2035326" y="1412510"/>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78EFC66E-7ADB-4F73-BD82-D85F94E93B77}"/>
              </a:ext>
            </a:extLst>
          </p:cNvPr>
          <p:cNvSpPr txBox="1">
            <a:spLocks noGrp="1"/>
          </p:cNvSpPr>
          <p:nvPr>
            <p:ph type="body" idx="4294967295"/>
          </p:nvPr>
        </p:nvSpPr>
        <p:spPr>
          <a:xfrm>
            <a:off x="3662437" y="1412510"/>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CDAB6E54-0D69-450D-863C-D5EE3BA86221}"/>
              </a:ext>
            </a:extLst>
          </p:cNvPr>
          <p:cNvSpPr txBox="1">
            <a:spLocks noGrp="1"/>
          </p:cNvSpPr>
          <p:nvPr>
            <p:ph type="body" idx="4294967295"/>
          </p:nvPr>
        </p:nvSpPr>
        <p:spPr>
          <a:xfrm>
            <a:off x="408206"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86DC0D25-AB47-4F98-9848-B6FD9FF5212B}"/>
              </a:ext>
            </a:extLst>
          </p:cNvPr>
          <p:cNvSpPr txBox="1">
            <a:spLocks noGrp="1"/>
          </p:cNvSpPr>
          <p:nvPr>
            <p:ph type="body" idx="4294967295"/>
          </p:nvPr>
        </p:nvSpPr>
        <p:spPr>
          <a:xfrm>
            <a:off x="528954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E6352BF9-A23E-471F-9431-EC3F004233FE}"/>
              </a:ext>
            </a:extLst>
          </p:cNvPr>
          <p:cNvSpPr txBox="1">
            <a:spLocks noGrp="1"/>
          </p:cNvSpPr>
          <p:nvPr>
            <p:ph type="body" idx="4294967295"/>
          </p:nvPr>
        </p:nvSpPr>
        <p:spPr>
          <a:xfrm>
            <a:off x="2035326"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69A271F4-E81F-4F4C-B8C9-4339238698B7}"/>
              </a:ext>
            </a:extLst>
          </p:cNvPr>
          <p:cNvSpPr txBox="1">
            <a:spLocks noGrp="1"/>
          </p:cNvSpPr>
          <p:nvPr>
            <p:ph type="body" idx="4294967295"/>
          </p:nvPr>
        </p:nvSpPr>
        <p:spPr>
          <a:xfrm>
            <a:off x="366243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0FD4161F-4766-4AFD-94D1-B99467E26952}"/>
              </a:ext>
            </a:extLst>
          </p:cNvPr>
          <p:cNvSpPr txBox="1">
            <a:spLocks noGrp="1"/>
          </p:cNvSpPr>
          <p:nvPr>
            <p:ph type="body" idx="4294967295"/>
          </p:nvPr>
        </p:nvSpPr>
        <p:spPr>
          <a:xfrm>
            <a:off x="248469" y="2100760"/>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C4339492-2086-49ED-91D5-032A06DD6C8A}"/>
              </a:ext>
            </a:extLst>
          </p:cNvPr>
          <p:cNvSpPr txBox="1">
            <a:spLocks noGrp="1"/>
          </p:cNvSpPr>
          <p:nvPr>
            <p:ph type="body" idx="4294967295"/>
          </p:nvPr>
        </p:nvSpPr>
        <p:spPr>
          <a:xfrm>
            <a:off x="5129811" y="2100760"/>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6C3ED668-7BDF-46A8-ACF4-1E700878E6B8}"/>
              </a:ext>
            </a:extLst>
          </p:cNvPr>
          <p:cNvSpPr txBox="1">
            <a:spLocks noGrp="1"/>
          </p:cNvSpPr>
          <p:nvPr>
            <p:ph type="body" idx="4294967295"/>
          </p:nvPr>
        </p:nvSpPr>
        <p:spPr>
          <a:xfrm>
            <a:off x="1875589" y="2100760"/>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E71446E2-E963-4E6D-A776-77A452EF7C26}"/>
              </a:ext>
            </a:extLst>
          </p:cNvPr>
          <p:cNvSpPr txBox="1">
            <a:spLocks noGrp="1"/>
          </p:cNvSpPr>
          <p:nvPr>
            <p:ph type="body" idx="4294967295"/>
          </p:nvPr>
        </p:nvSpPr>
        <p:spPr>
          <a:xfrm>
            <a:off x="3502700" y="2100760"/>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00ABBE35-A9EA-4F57-8581-6A316DE5AAAB}"/>
              </a:ext>
            </a:extLst>
          </p:cNvPr>
          <p:cNvSpPr txBox="1">
            <a:spLocks noGrp="1"/>
          </p:cNvSpPr>
          <p:nvPr>
            <p:ph type="body" idx="4294967295"/>
          </p:nvPr>
        </p:nvSpPr>
        <p:spPr>
          <a:xfrm>
            <a:off x="248469" y="7731928"/>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F4D6BC8B-C9B7-4266-AA60-25BA64FE0241}"/>
              </a:ext>
            </a:extLst>
          </p:cNvPr>
          <p:cNvSpPr txBox="1">
            <a:spLocks noGrp="1"/>
          </p:cNvSpPr>
          <p:nvPr>
            <p:ph type="body" idx="4294967295"/>
          </p:nvPr>
        </p:nvSpPr>
        <p:spPr>
          <a:xfrm>
            <a:off x="5129811" y="7731928"/>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F482C189-1776-4EE9-94B7-C579EDEFCC77}"/>
              </a:ext>
            </a:extLst>
          </p:cNvPr>
          <p:cNvSpPr txBox="1">
            <a:spLocks noGrp="1"/>
          </p:cNvSpPr>
          <p:nvPr>
            <p:ph type="body" idx="4294967295"/>
          </p:nvPr>
        </p:nvSpPr>
        <p:spPr>
          <a:xfrm>
            <a:off x="1869609" y="7731928"/>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D8455BC7-829D-4950-9A11-85A828D13655}"/>
              </a:ext>
            </a:extLst>
          </p:cNvPr>
          <p:cNvSpPr txBox="1">
            <a:spLocks noGrp="1"/>
          </p:cNvSpPr>
          <p:nvPr>
            <p:ph type="body" idx="4294967295"/>
          </p:nvPr>
        </p:nvSpPr>
        <p:spPr>
          <a:xfrm>
            <a:off x="3496491" y="7731928"/>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49A1A9E5-B2F9-418F-8240-BFF6F94B1340}"/>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886155FA-F86E-487A-9BE0-6760DD9E5DA8}"/>
              </a:ext>
            </a:extLst>
          </p:cNvPr>
          <p:cNvSpPr txBox="1">
            <a:spLocks noGrp="1"/>
          </p:cNvSpPr>
          <p:nvPr>
            <p:ph type="body" idx="4294967295"/>
          </p:nvPr>
        </p:nvSpPr>
        <p:spPr>
          <a:xfrm>
            <a:off x="2506452" y="4963728"/>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80E961BE-3483-44A6-BA12-430CEE2A1EC3}"/>
              </a:ext>
            </a:extLst>
          </p:cNvPr>
          <p:cNvSpPr txBox="1">
            <a:spLocks noGrp="1"/>
          </p:cNvSpPr>
          <p:nvPr>
            <p:ph type="pic" idx="4294967295"/>
          </p:nvPr>
        </p:nvSpPr>
        <p:spPr>
          <a:xfrm>
            <a:off x="639220" y="2471220"/>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E2B462DD-B6CA-4080-BDF1-96D00AD48F78}"/>
              </a:ext>
            </a:extLst>
          </p:cNvPr>
          <p:cNvSpPr txBox="1">
            <a:spLocks noGrp="1"/>
          </p:cNvSpPr>
          <p:nvPr>
            <p:ph type="pic" idx="4294967295"/>
          </p:nvPr>
        </p:nvSpPr>
        <p:spPr>
          <a:xfrm>
            <a:off x="2257333" y="2471220"/>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57ABB0F4-93F2-43CE-B4AE-B27E2FC86CFE}"/>
              </a:ext>
            </a:extLst>
          </p:cNvPr>
          <p:cNvSpPr txBox="1">
            <a:spLocks noGrp="1"/>
          </p:cNvSpPr>
          <p:nvPr>
            <p:ph type="pic" idx="4294967295"/>
          </p:nvPr>
        </p:nvSpPr>
        <p:spPr>
          <a:xfrm>
            <a:off x="3875437" y="2471220"/>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FA08F25E-F0F6-4A56-A2BE-FABB64830C85}"/>
              </a:ext>
            </a:extLst>
          </p:cNvPr>
          <p:cNvSpPr txBox="1">
            <a:spLocks noGrp="1"/>
          </p:cNvSpPr>
          <p:nvPr>
            <p:ph type="pic" idx="4294967295"/>
          </p:nvPr>
        </p:nvSpPr>
        <p:spPr>
          <a:xfrm>
            <a:off x="5493541" y="2471220"/>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12F79E78-748B-4F4D-A996-A3018EE8796B}"/>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5B39F61B-92F3-43E7-A130-EEB323DB4C8E}"/>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1CAAB360-6CEB-4EC8-9F78-750CCA7A9A3B}"/>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EEEC3170-CBB6-4405-90E4-55E57A1FB7D3}"/>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55B2C1A1-1C80-4774-9C84-EAAA5D10D930}"/>
              </a:ext>
            </a:extLst>
          </p:cNvPr>
          <p:cNvSpPr txBox="1">
            <a:spLocks noGrp="1"/>
          </p:cNvSpPr>
          <p:nvPr>
            <p:ph type="body" idx="4294967295"/>
          </p:nvPr>
        </p:nvSpPr>
        <p:spPr>
          <a:xfrm rot="16200004">
            <a:off x="343572" y="317247"/>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58FB2325-C043-41B4-92F7-A2FB820D2DF6}"/>
              </a:ext>
            </a:extLst>
          </p:cNvPr>
          <p:cNvSpPr txBox="1">
            <a:spLocks noGrp="1"/>
          </p:cNvSpPr>
          <p:nvPr>
            <p:ph type="pic" idx="4294967295"/>
          </p:nvPr>
        </p:nvSpPr>
        <p:spPr>
          <a:xfrm>
            <a:off x="3045619" y="413805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10224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7A66-E45C-4C45-A2BC-E8F9C457B6F0}"/>
              </a:ext>
            </a:extLst>
          </p:cNvPr>
          <p:cNvSpPr txBox="1">
            <a:spLocks noGrp="1"/>
          </p:cNvSpPr>
          <p:nvPr>
            <p:ph type="title"/>
          </p:nvPr>
        </p:nvSpPr>
        <p:spPr>
          <a:xfrm>
            <a:off x="472379"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7A8451DF-FA00-4E6E-AAA6-F75A0B18AEA5}"/>
              </a:ext>
            </a:extLst>
          </p:cNvPr>
          <p:cNvSpPr txBox="1">
            <a:spLocks noGrp="1"/>
          </p:cNvSpPr>
          <p:nvPr>
            <p:ph idx="4294967295"/>
          </p:nvPr>
        </p:nvSpPr>
        <p:spPr>
          <a:xfrm>
            <a:off x="2915546" y="1316571"/>
            <a:ext cx="3471867" cy="6498165"/>
          </a:xfrm>
        </p:spPr>
        <p:txBody>
          <a:bodyPr/>
          <a:lstStyle>
            <a:lvl1pPr marL="0" indent="0">
              <a:buNone/>
              <a:defRPr sz="2215"/>
            </a:lvl1pPr>
            <a:lvl2pPr marL="316528" indent="0">
              <a:buNone/>
              <a:defRPr sz="1939"/>
            </a:lvl2pPr>
            <a:lvl3pPr marL="633066" indent="0">
              <a:buNone/>
              <a:defRPr sz="1662"/>
            </a:lvl3pPr>
            <a:lvl4pPr marL="949595" indent="0">
              <a:buNone/>
              <a:defRPr sz="1385"/>
            </a:lvl4pPr>
            <a:lvl5pPr marL="1266123"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B9771833-6323-494F-8F17-ED4795EACFAB}"/>
              </a:ext>
            </a:extLst>
          </p:cNvPr>
          <p:cNvSpPr txBox="1">
            <a:spLocks noGrp="1"/>
          </p:cNvSpPr>
          <p:nvPr>
            <p:ph type="body" idx="4294967295"/>
          </p:nvPr>
        </p:nvSpPr>
        <p:spPr>
          <a:xfrm>
            <a:off x="472379"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661FF0A6-AEE1-4BBF-A061-9C5083FD6ECF}"/>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CBE839F8-1D5C-4351-A9AC-37342F7F59E6}"/>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6A4AF338-B1C5-4CFA-BE1B-BA8157844528}"/>
              </a:ext>
            </a:extLst>
          </p:cNvPr>
          <p:cNvSpPr txBox="1">
            <a:spLocks noGrp="1"/>
          </p:cNvSpPr>
          <p:nvPr>
            <p:ph type="sldNum" sz="quarter" idx="8"/>
          </p:nvPr>
        </p:nvSpPr>
        <p:spPr/>
        <p:txBody>
          <a:bodyPr/>
          <a:lstStyle>
            <a:lvl1pPr>
              <a:defRPr lang="en-US"/>
            </a:lvl1pPr>
          </a:lstStyle>
          <a:p>
            <a:pPr lvl="0"/>
            <a:fld id="{1E2827C1-0FE0-4802-BF15-5BCDCD81578E}" type="slidenum">
              <a:t>‹N°›</a:t>
            </a:fld>
            <a:endParaRPr lang="en-US"/>
          </a:p>
        </p:txBody>
      </p:sp>
      <p:pic>
        <p:nvPicPr>
          <p:cNvPr id="8" name="Image 8">
            <a:extLst>
              <a:ext uri="{FF2B5EF4-FFF2-40B4-BE49-F238E27FC236}">
                <a16:creationId xmlns:a16="http://schemas.microsoft.com/office/drawing/2014/main" id="{D64A4B8A-AECE-41A6-AF82-B28410DD6570}"/>
              </a:ext>
            </a:extLst>
          </p:cNvPr>
          <p:cNvPicPr>
            <a:picLocks noChangeAspect="1"/>
          </p:cNvPicPr>
          <p:nvPr/>
        </p:nvPicPr>
        <p:blipFill>
          <a:blip r:embed="rId2"/>
          <a:stretch>
            <a:fillRect/>
          </a:stretch>
        </p:blipFill>
        <p:spPr>
          <a:xfrm>
            <a:off x="3420971" y="2772817"/>
            <a:ext cx="296869" cy="6371182"/>
          </a:xfrm>
          <a:prstGeom prst="rect">
            <a:avLst/>
          </a:prstGeom>
          <a:noFill/>
          <a:ln cap="flat">
            <a:noFill/>
          </a:ln>
        </p:spPr>
      </p:pic>
    </p:spTree>
    <p:extLst>
      <p:ext uri="{BB962C8B-B14F-4D97-AF65-F5344CB8AC3E}">
        <p14:creationId xmlns:p14="http://schemas.microsoft.com/office/powerpoint/2010/main" val="30499870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94803-A819-44B8-B34C-B06008B9AEFD}"/>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DFE690D4-347A-4874-A8CB-57A9390DAD1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DF196AF2-CE61-420A-B4A4-CA22DF4959E1}"/>
              </a:ext>
            </a:extLst>
          </p:cNvPr>
          <p:cNvSpPr txBox="1">
            <a:spLocks noGrp="1"/>
          </p:cNvSpPr>
          <p:nvPr>
            <p:ph type="sldNum" sz="quarter" idx="8"/>
          </p:nvPr>
        </p:nvSpPr>
        <p:spPr/>
        <p:txBody>
          <a:bodyPr/>
          <a:lstStyle>
            <a:lvl1pPr>
              <a:defRPr lang="en-US"/>
            </a:lvl1pPr>
          </a:lstStyle>
          <a:p>
            <a:pPr lvl="0"/>
            <a:fld id="{87CF6643-BECF-4CB0-9D5F-9B2AC1AFC2EF}" type="slidenum">
              <a:t>‹N°›</a:t>
            </a:fld>
            <a:endParaRPr lang="en-US"/>
          </a:p>
        </p:txBody>
      </p:sp>
    </p:spTree>
    <p:extLst>
      <p:ext uri="{BB962C8B-B14F-4D97-AF65-F5344CB8AC3E}">
        <p14:creationId xmlns:p14="http://schemas.microsoft.com/office/powerpoint/2010/main" val="28461714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B6954CD-64E4-403D-833B-2F4A3C0D2565}"/>
              </a:ext>
            </a:extLst>
          </p:cNvPr>
          <p:cNvSpPr txBox="1">
            <a:spLocks noGrp="1"/>
          </p:cNvSpPr>
          <p:nvPr>
            <p:ph type="title"/>
          </p:nvPr>
        </p:nvSpPr>
        <p:spPr>
          <a:xfrm>
            <a:off x="471492"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16250F3E-0766-44DE-B353-2B5756414041}"/>
              </a:ext>
            </a:extLst>
          </p:cNvPr>
          <p:cNvSpPr txBox="1">
            <a:spLocks noGrp="1"/>
          </p:cNvSpPr>
          <p:nvPr>
            <p:ph type="body" idx="1"/>
          </p:nvPr>
        </p:nvSpPr>
        <p:spPr>
          <a:xfrm>
            <a:off x="471492" y="2434169"/>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EA6826-DEE2-4D51-A850-F40D54A102FC}"/>
              </a:ext>
            </a:extLst>
          </p:cNvPr>
          <p:cNvSpPr txBox="1">
            <a:spLocks noGrp="1"/>
          </p:cNvSpPr>
          <p:nvPr>
            <p:ph type="dt" sz="half" idx="2"/>
          </p:nvPr>
        </p:nvSpPr>
        <p:spPr>
          <a:xfrm>
            <a:off x="471492" y="8475134"/>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5C4052F6-5DEA-49C9-8085-F01E7DDFF723}"/>
              </a:ext>
            </a:extLst>
          </p:cNvPr>
          <p:cNvSpPr txBox="1">
            <a:spLocks noGrp="1"/>
          </p:cNvSpPr>
          <p:nvPr>
            <p:ph type="ftr" sz="quarter" idx="3"/>
          </p:nvPr>
        </p:nvSpPr>
        <p:spPr>
          <a:xfrm>
            <a:off x="2271717" y="8475134"/>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ABAB03A0-5274-46B1-81C8-48656671832F}"/>
              </a:ext>
            </a:extLst>
          </p:cNvPr>
          <p:cNvSpPr txBox="1">
            <a:spLocks noGrp="1"/>
          </p:cNvSpPr>
          <p:nvPr>
            <p:ph type="sldNum" sz="quarter" idx="4"/>
          </p:nvPr>
        </p:nvSpPr>
        <p:spPr>
          <a:xfrm>
            <a:off x="4843467" y="8475134"/>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CA6E6DEB-8290-423E-B8B8-2533F27A5CA4}"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800"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50" marR="0" lvl="0" indent="-171450" algn="l" defTabSz="685800"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50" marR="0" lvl="2" indent="-171450" algn="l" defTabSz="685800"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50" marR="0" lvl="3" indent="-171450" algn="l" defTabSz="685800"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dg@idevformation.com" TargetMode="External"/><Relationship Id="rId5" Type="http://schemas.openxmlformats.org/officeDocument/2006/relationships/hyperlink" Target="mailto:cfa@idev"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francecompetences.fr/recherche/rncp/384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58">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961A19-E015-62B3-7157-4D67E44ABEE6}"/>
              </a:ext>
            </a:extLst>
          </p:cNvPr>
          <p:cNvPicPr>
            <a:picLocks noChangeAspect="1"/>
          </p:cNvPicPr>
          <p:nvPr/>
        </p:nvPicPr>
        <p:blipFill>
          <a:blip r:embed="rId3"/>
          <a:stretch>
            <a:fillRect/>
          </a:stretch>
        </p:blipFill>
        <p:spPr>
          <a:xfrm>
            <a:off x="-1" y="0"/>
            <a:ext cx="5713616" cy="1917470"/>
          </a:xfrm>
          <a:prstGeom prst="rect">
            <a:avLst/>
          </a:prstGeom>
        </p:spPr>
      </p:pic>
      <p:sp>
        <p:nvSpPr>
          <p:cNvPr id="5" name="Titre 1">
            <a:extLst>
              <a:ext uri="{FF2B5EF4-FFF2-40B4-BE49-F238E27FC236}">
                <a16:creationId xmlns:a16="http://schemas.microsoft.com/office/drawing/2014/main" id="{91D2FF37-423C-40AB-8DCA-854133804477}"/>
              </a:ext>
            </a:extLst>
          </p:cNvPr>
          <p:cNvSpPr txBox="1">
            <a:spLocks noGrp="1"/>
          </p:cNvSpPr>
          <p:nvPr>
            <p:ph type="title"/>
          </p:nvPr>
        </p:nvSpPr>
        <p:spPr>
          <a:xfrm>
            <a:off x="-41563" y="2052415"/>
            <a:ext cx="6941126" cy="792000"/>
          </a:xfrm>
        </p:spPr>
        <p:txBody>
          <a:bodyPr anchorCtr="1">
            <a:noAutofit/>
          </a:bodyPr>
          <a:lstStyle/>
          <a:p>
            <a:pPr algn="ctr" defTabSz="457200">
              <a:lnSpc>
                <a:spcPct val="100000"/>
              </a:lnSpc>
            </a:pP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r>
              <a:rPr lang="fr-FR" sz="2000" b="1" kern="0" dirty="0">
                <a:solidFill>
                  <a:srgbClr val="1D2243"/>
                </a:solidFill>
                <a:latin typeface="Calibri (Corps)"/>
              </a:rPr>
              <a:t>CAP</a:t>
            </a:r>
            <a:r>
              <a:rPr lang="fr-FR" sz="2000" b="1" dirty="0">
                <a:solidFill>
                  <a:srgbClr val="1D2243"/>
                </a:solidFill>
                <a:latin typeface="Calibri (Corps)"/>
              </a:rPr>
              <a:t> </a:t>
            </a:r>
            <a:r>
              <a:rPr kumimoji="0" lang="fr-FR" sz="2000" b="1" i="0" u="none" strike="noStrike" kern="1200" cap="none" spc="0" normalizeH="0" baseline="0" noProof="0" dirty="0">
                <a:ln>
                  <a:noFill/>
                </a:ln>
                <a:solidFill>
                  <a:srgbClr val="1D2243"/>
                </a:solidFill>
                <a:effectLst/>
                <a:uLnTx/>
                <a:uFillTx/>
                <a:latin typeface="Calibri" panose="020F0502020204030204"/>
              </a:rPr>
              <a:t>Fleuriste </a:t>
            </a:r>
            <a:r>
              <a:rPr lang="fr-FR" sz="1400" dirty="0">
                <a:solidFill>
                  <a:srgbClr val="1D2243"/>
                </a:solidFill>
                <a:latin typeface="Calibri (Corps)"/>
              </a:rPr>
              <a:t>(Niveau 3)</a:t>
            </a:r>
            <a:br>
              <a:rPr lang="fr-FR" sz="1800" b="1" dirty="0">
                <a:solidFill>
                  <a:schemeClr val="accent1">
                    <a:lumMod val="75000"/>
                  </a:schemeClr>
                </a:solidFill>
                <a:latin typeface="+mn-lt"/>
              </a:rPr>
            </a:br>
            <a:r>
              <a:rPr lang="fr-FR" sz="1600" b="1" dirty="0">
                <a:solidFill>
                  <a:srgbClr val="10ABBB"/>
                </a:solidFill>
                <a:latin typeface="Calibri (Corps)"/>
              </a:rPr>
              <a:t>Alternance</a:t>
            </a:r>
            <a:r>
              <a:rPr lang="fr-FR" sz="1600" b="1" kern="0" dirty="0">
                <a:solidFill>
                  <a:srgbClr val="10ABBB"/>
                </a:solidFill>
                <a:latin typeface="+mn-lt"/>
              </a:rPr>
              <a:t> rythme global : 1 semaine en Centre / 3 semaines en Entreprise</a:t>
            </a:r>
            <a:br>
              <a:rPr lang="fr-FR" sz="1400" b="1" kern="0" dirty="0">
                <a:solidFill>
                  <a:srgbClr val="1D2243"/>
                </a:solidFill>
                <a:latin typeface="+mn-lt"/>
              </a:rPr>
            </a:br>
            <a:r>
              <a:rPr lang="fr-FR" sz="1200" b="1" kern="0" dirty="0">
                <a:solidFill>
                  <a:srgbClr val="002060"/>
                </a:solidFill>
              </a:rPr>
              <a:t>Durée : 800 h en Centre </a:t>
            </a:r>
            <a:r>
              <a:rPr lang="fr-FR" sz="1200" kern="0" dirty="0">
                <a:solidFill>
                  <a:srgbClr val="002060"/>
                </a:solidFill>
              </a:rPr>
              <a:t>(Contrat en alternance de 24 mois) </a:t>
            </a:r>
            <a:r>
              <a:rPr lang="fr-FR" sz="1200" b="1" kern="0" dirty="0">
                <a:solidFill>
                  <a:srgbClr val="002060"/>
                </a:solidFill>
              </a:rPr>
              <a:t>ou 400 h en Centre </a:t>
            </a:r>
            <a:r>
              <a:rPr lang="fr-FR" sz="1200" kern="0" dirty="0">
                <a:solidFill>
                  <a:srgbClr val="002060"/>
                </a:solidFill>
              </a:rPr>
              <a:t>(Contrat en alternance de 12 mois) </a:t>
            </a:r>
            <a:r>
              <a:rPr lang="fr-FR" sz="1200" b="1" dirty="0">
                <a:solidFill>
                  <a:srgbClr val="000000"/>
                </a:solidFill>
                <a:latin typeface="Calibri"/>
              </a:rPr>
              <a:t>	</a:t>
            </a:r>
            <a:endParaRPr lang="fr-FR" sz="1200" kern="0" dirty="0">
              <a:solidFill>
                <a:srgbClr val="000000"/>
              </a:solidFill>
              <a:latin typeface="Calibri"/>
            </a:endParaRPr>
          </a:p>
        </p:txBody>
      </p:sp>
      <p:sp>
        <p:nvSpPr>
          <p:cNvPr id="6" name="Espace réservé du texte 3">
            <a:extLst>
              <a:ext uri="{FF2B5EF4-FFF2-40B4-BE49-F238E27FC236}">
                <a16:creationId xmlns:a16="http://schemas.microsoft.com/office/drawing/2014/main" id="{883F1CA4-9046-4CDF-80A9-0520AF6EBBC4}"/>
              </a:ext>
            </a:extLst>
          </p:cNvPr>
          <p:cNvSpPr txBox="1">
            <a:spLocks noGrp="1"/>
          </p:cNvSpPr>
          <p:nvPr>
            <p:ph type="body" idx="4294967295"/>
          </p:nvPr>
        </p:nvSpPr>
        <p:spPr>
          <a:xfrm flipH="1">
            <a:off x="40464" y="2716534"/>
            <a:ext cx="3388536" cy="5114055"/>
          </a:xfrm>
        </p:spPr>
        <p:txBody>
          <a:bodyPr>
            <a:normAutofit fontScale="25000" lnSpcReduction="20000"/>
          </a:bodyPr>
          <a:lstStyle/>
          <a:p>
            <a:pPr marL="0" lvl="0" indent="0">
              <a:lnSpc>
                <a:spcPct val="100000"/>
              </a:lnSpc>
              <a:spcBef>
                <a:spcPts val="90"/>
              </a:spcBef>
              <a:spcAft>
                <a:spcPts val="275"/>
              </a:spcAft>
              <a:buNone/>
            </a:pPr>
            <a:r>
              <a:rPr lang="fr-FR" sz="5600" b="1" kern="0" dirty="0">
                <a:solidFill>
                  <a:srgbClr val="1D2243"/>
                </a:solidFill>
                <a:latin typeface="+mn-lt"/>
              </a:rPr>
              <a:t>Le métier-les missions</a:t>
            </a:r>
            <a:endParaRPr lang="fr-FR" sz="5600" b="1" kern="0" dirty="0">
              <a:solidFill>
                <a:srgbClr val="1D2243"/>
              </a:solidFill>
              <a:latin typeface="Calibri"/>
            </a:endParaRPr>
          </a:p>
          <a:p>
            <a:pPr marL="0" marR="0" lvl="0" indent="0" defTabSz="685800" rtl="0" eaLnBrk="1" fontAlgn="auto" latinLnBrk="0" hangingPunct="1">
              <a:lnSpc>
                <a:spcPct val="120000"/>
              </a:lnSpc>
              <a:spcBef>
                <a:spcPts val="0"/>
              </a:spcBef>
              <a:buClrTx/>
              <a:buSzPct val="100000"/>
              <a:buFont typeface="Arial" pitchFamily="34"/>
              <a:buNone/>
              <a:tabLst/>
              <a:defRPr/>
            </a:pPr>
            <a:r>
              <a:rPr kumimoji="0" lang="fr-FR" sz="4000" b="0" i="0" strike="noStrike" kern="1200" cap="none" spc="0" normalizeH="0" baseline="0" noProof="0" dirty="0">
                <a:ln>
                  <a:noFill/>
                </a:ln>
                <a:solidFill>
                  <a:prstClr val="black"/>
                </a:solidFill>
                <a:effectLst/>
                <a:uLnTx/>
                <a:uFillTx/>
                <a:latin typeface="Calibri" panose="020F0502020204030204"/>
              </a:rPr>
              <a:t>Le/la titulaire du CAP Fleuriste est un(e) employé(e) qui exerce une activité à caractère artisanal et artistique. Doté(e) d’une sensibilité esthétique, il/elle réalise tout arrangement courant avec tous végétaux. Il/elle assure la vente courante de toute production florale, conseille la clientèle et  participe à sa fidélisation. </a:t>
            </a:r>
          </a:p>
          <a:p>
            <a:pPr marL="0" marR="0" lvl="0" indent="0" defTabSz="685800" rtl="0" eaLnBrk="1" fontAlgn="auto" latinLnBrk="0" hangingPunct="1">
              <a:lnSpc>
                <a:spcPct val="120000"/>
              </a:lnSpc>
              <a:spcBef>
                <a:spcPts val="0"/>
              </a:spcBef>
              <a:buClrTx/>
              <a:buSzPct val="100000"/>
              <a:buFont typeface="Arial" pitchFamily="34"/>
              <a:buNone/>
              <a:tabLst/>
              <a:defRPr/>
            </a:pPr>
            <a:r>
              <a:rPr kumimoji="0" lang="fr-FR" sz="4000" b="0" i="0" strike="noStrike" kern="1200" cap="none" spc="0" normalizeH="0" baseline="0" noProof="0" dirty="0">
                <a:ln>
                  <a:noFill/>
                </a:ln>
                <a:solidFill>
                  <a:prstClr val="black"/>
                </a:solidFill>
                <a:effectLst/>
                <a:uLnTx/>
                <a:uFillTx/>
                <a:latin typeface="Calibri" panose="020F0502020204030204"/>
              </a:rPr>
              <a:t>Dans l’exercice de son activité professionnelle, il/elle est rigoureux, efficace et soucieux de la qualité des produits vendus</a:t>
            </a:r>
            <a:r>
              <a:rPr lang="fr-FR" sz="4000" dirty="0">
                <a:solidFill>
                  <a:prstClr val="black"/>
                </a:solidFill>
                <a:latin typeface="Calibri" panose="020F0502020204030204"/>
              </a:rPr>
              <a:t>. </a:t>
            </a:r>
          </a:p>
          <a:p>
            <a:pPr marL="0" marR="0" lvl="0" indent="0" defTabSz="685800" rtl="0" eaLnBrk="1" fontAlgn="auto" latinLnBrk="0" hangingPunct="1">
              <a:lnSpc>
                <a:spcPct val="120000"/>
              </a:lnSpc>
              <a:spcBef>
                <a:spcPts val="0"/>
              </a:spcBef>
              <a:buClrTx/>
              <a:buSzPct val="100000"/>
              <a:buFont typeface="Arial" pitchFamily="34"/>
              <a:buNone/>
              <a:tabLst/>
              <a:defRPr/>
            </a:pPr>
            <a:r>
              <a:rPr lang="fr-FR" sz="4000" dirty="0">
                <a:solidFill>
                  <a:prstClr val="black"/>
                </a:solidFill>
                <a:latin typeface="Calibri" panose="020F0502020204030204"/>
              </a:rPr>
              <a:t>Le/la titulaire du CAP Fleuriste peut exercer son activité en magasin traditionnel relevant du secteur de l’artisanat, principalement de très petites entreprises (TPE), en magasin libre-choix et libre-service, en rayon spécialisé d’un commerce polyvalent, en entreprise utilisant la prestation florale ou en atelier d’art floral.</a:t>
            </a:r>
          </a:p>
          <a:p>
            <a:pPr marL="0" marR="0" lvl="0" indent="0" defTabSz="685800" rtl="0" eaLnBrk="1" fontAlgn="auto" latinLnBrk="0" hangingPunct="1">
              <a:lnSpc>
                <a:spcPct val="120000"/>
              </a:lnSpc>
              <a:spcBef>
                <a:spcPts val="0"/>
              </a:spcBef>
              <a:buClrTx/>
              <a:buSzPct val="100000"/>
              <a:buFont typeface="Arial" pitchFamily="34"/>
              <a:buNone/>
              <a:tabLst/>
              <a:defRPr/>
            </a:pPr>
            <a:r>
              <a:rPr lang="fr-FR" sz="4000" dirty="0">
                <a:solidFill>
                  <a:prstClr val="black"/>
                </a:solidFill>
                <a:latin typeface="+mn-lt"/>
              </a:rPr>
              <a:t>L’activité du/de la fleuriste s’exerce fréquemment debout dans un atelier et un magasin. Il/elle doit s’adapter aux contraintes saisonnières et aux particularités du commerce de la fleur. </a:t>
            </a:r>
          </a:p>
          <a:p>
            <a:pPr marL="0" lvl="0" indent="0" algn="just">
              <a:lnSpc>
                <a:spcPct val="37000"/>
              </a:lnSpc>
              <a:spcBef>
                <a:spcPts val="90"/>
              </a:spcBef>
              <a:spcAft>
                <a:spcPts val="90"/>
              </a:spcAft>
              <a:buNone/>
            </a:pPr>
            <a:r>
              <a:rPr lang="fr-FR" sz="4000" b="1" kern="0" dirty="0">
                <a:solidFill>
                  <a:srgbClr val="41BAC1"/>
                </a:solidFill>
                <a:latin typeface="+mn-lt"/>
              </a:rPr>
              <a:t> </a:t>
            </a: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marR="0" lvl="0" indent="0" algn="just" defTabSz="457198" rtl="0" eaLnBrk="1" fontAlgn="auto" latinLnBrk="0" hangingPunct="1">
              <a:lnSpc>
                <a:spcPct val="90000"/>
              </a:lnSpc>
              <a:spcBef>
                <a:spcPts val="750"/>
              </a:spcBef>
              <a:spcAft>
                <a:spcPts val="0"/>
              </a:spcAft>
              <a:buClrTx/>
              <a:buSzPct val="100000"/>
              <a:buFont typeface="Arial" pitchFamily="34"/>
              <a:buNone/>
              <a:tabLst/>
              <a:defRPr sz="1800" b="0" i="0" u="none" strike="noStrike" kern="0" cap="none" spc="0" baseline="0">
                <a:solidFill>
                  <a:srgbClr val="000000"/>
                </a:solidFill>
                <a:uFillTx/>
              </a:defRPr>
            </a:pPr>
            <a:r>
              <a:rPr kumimoji="0" lang="fr-FR" sz="5600" b="1" i="0" u="none" strike="noStrike" kern="0" cap="none" spc="0" normalizeH="0" baseline="0" noProof="0" dirty="0">
                <a:ln>
                  <a:noFill/>
                </a:ln>
                <a:solidFill>
                  <a:srgbClr val="1D2243"/>
                </a:solidFill>
                <a:effectLst/>
                <a:uLnTx/>
                <a:uFillTx/>
                <a:latin typeface="Calibri"/>
              </a:rPr>
              <a:t>Les métiers accessibles</a:t>
            </a:r>
          </a:p>
          <a:p>
            <a:pPr marL="0" marR="0" lvl="0" indent="0" algn="just" defTabSz="457198" rtl="0" eaLnBrk="1" fontAlgn="auto" latinLnBrk="0" hangingPunct="1">
              <a:lnSpc>
                <a:spcPct val="90000"/>
              </a:lnSpc>
              <a:spcBef>
                <a:spcPts val="750"/>
              </a:spcBef>
              <a:spcAft>
                <a:spcPts val="0"/>
              </a:spcAft>
              <a:buClrTx/>
              <a:buSzPct val="100000"/>
              <a:buFont typeface="Arial" pitchFamily="34"/>
              <a:buNone/>
              <a:tabLst/>
              <a:defRPr sz="1800" b="0" i="0" u="none" strike="noStrike" kern="0" cap="none" spc="0" baseline="0">
                <a:solidFill>
                  <a:srgbClr val="000000"/>
                </a:solidFill>
                <a:uFillTx/>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685796" rtl="0" eaLnBrk="1" fontAlgn="auto" latinLnBrk="0" hangingPunct="1">
              <a:lnSpc>
                <a:spcPct val="120000"/>
              </a:lnSpc>
              <a:spcBef>
                <a:spcPts val="0"/>
              </a:spcBef>
              <a:spcAft>
                <a:spcPts val="300"/>
              </a:spcAft>
              <a:buClrTx/>
              <a:buSzPct val="100000"/>
              <a:buFont typeface="Arial" pitchFamily="34"/>
              <a:buNone/>
              <a:tabLst/>
              <a:defRPr/>
            </a:pPr>
            <a:r>
              <a:rPr kumimoji="0" lang="fr-FR" sz="4000" b="0" i="0" u="none" strike="noStrike" kern="1200" cap="none" spc="0" normalizeH="0" baseline="0" noProof="0" dirty="0">
                <a:ln>
                  <a:noFill/>
                </a:ln>
                <a:solidFill>
                  <a:prstClr val="black"/>
                </a:solidFill>
                <a:effectLst/>
                <a:uLnTx/>
                <a:uFillTx/>
                <a:latin typeface="Calibri"/>
              </a:rPr>
              <a:t>Les appellations du métier sont principalement les suivantes : (</a:t>
            </a:r>
            <a:r>
              <a:rPr kumimoji="0" lang="fr-FR" sz="4000" b="0" i="1" u="none" strike="noStrike" kern="1200" cap="none" spc="0" normalizeH="0" baseline="0" noProof="0" dirty="0">
                <a:ln>
                  <a:noFill/>
                </a:ln>
                <a:solidFill>
                  <a:prstClr val="black"/>
                </a:solidFill>
                <a:effectLst/>
                <a:uLnTx/>
                <a:uFillTx/>
                <a:latin typeface="Calibri"/>
              </a:rPr>
              <a:t>A titre d’exemple</a:t>
            </a:r>
            <a:r>
              <a:rPr kumimoji="0" lang="fr-FR" sz="4000" b="0" i="0" u="none" strike="noStrike" kern="1200" cap="none" spc="0" normalizeH="0" baseline="0" noProof="0" dirty="0">
                <a:ln>
                  <a:noFill/>
                </a:ln>
                <a:solidFill>
                  <a:prstClr val="black"/>
                </a:solidFill>
                <a:effectLst/>
                <a:uLnTx/>
                <a:uFillTx/>
                <a:latin typeface="Calibri"/>
              </a:rPr>
              <a:t>) :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Fleuriste qualifié(e),</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Aide fleuriste,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Secrétaire de direction,</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Employé(e) d’atelier qualifié(e),</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lang="fr-FR" sz="4000" kern="0" dirty="0">
                <a:solidFill>
                  <a:srgbClr val="000000"/>
                </a:solidFill>
                <a:latin typeface="Calibri"/>
              </a:rPr>
              <a:t>Préparateur/-</a:t>
            </a:r>
            <a:r>
              <a:rPr lang="fr-FR" sz="4000" kern="0" dirty="0" err="1">
                <a:solidFill>
                  <a:srgbClr val="000000"/>
                </a:solidFill>
                <a:latin typeface="Calibri"/>
              </a:rPr>
              <a:t>trice</a:t>
            </a:r>
            <a:r>
              <a:rPr lang="fr-FR" sz="4000" kern="0" dirty="0">
                <a:solidFill>
                  <a:srgbClr val="000000"/>
                </a:solidFill>
                <a:latin typeface="Calibri"/>
              </a:rPr>
              <a:t> de commande qualifié(e)</a:t>
            </a:r>
            <a:endParaRPr kumimoji="0" lang="fr-FR" sz="4000" b="0" i="0" u="none" strike="noStrike" kern="0" cap="none" spc="0" normalizeH="0" baseline="0" noProof="0" dirty="0">
              <a:ln>
                <a:noFill/>
              </a:ln>
              <a:solidFill>
                <a:srgbClr val="000000"/>
              </a:solidFill>
              <a:effectLst/>
              <a:uLnTx/>
              <a:uFillTx/>
              <a:latin typeface="Calibri"/>
            </a:endParaRPr>
          </a:p>
          <a:p>
            <a:pPr marL="0" marR="0" lvl="0" indent="0" algn="l" defTabSz="685796" rtl="0" eaLnBrk="1" fontAlgn="auto" latinLnBrk="0" hangingPunct="1">
              <a:lnSpc>
                <a:spcPct val="120000"/>
              </a:lnSpc>
              <a:spcBef>
                <a:spcPts val="0"/>
              </a:spcBef>
              <a:spcAft>
                <a:spcPts val="0"/>
              </a:spcAft>
              <a:buClrTx/>
              <a:buSzPct val="100000"/>
              <a:buNone/>
              <a:tabLst/>
              <a:defRPr/>
            </a:pPr>
            <a:endParaRPr lang="fr-FR" sz="4000" kern="0" dirty="0">
              <a:solidFill>
                <a:srgbClr val="000000"/>
              </a:solidFill>
              <a:latin typeface="Calibri"/>
            </a:endParaRPr>
          </a:p>
        </p:txBody>
      </p:sp>
      <p:pic>
        <p:nvPicPr>
          <p:cNvPr id="7" name="Image 10">
            <a:extLst>
              <a:ext uri="{FF2B5EF4-FFF2-40B4-BE49-F238E27FC236}">
                <a16:creationId xmlns:a16="http://schemas.microsoft.com/office/drawing/2014/main" id="{EEF54BE9-7433-464E-AD72-54548E2FAD70}"/>
              </a:ext>
            </a:extLst>
          </p:cNvPr>
          <p:cNvPicPr>
            <a:picLocks noChangeAspect="1"/>
          </p:cNvPicPr>
          <p:nvPr/>
        </p:nvPicPr>
        <p:blipFill>
          <a:blip r:embed="rId4"/>
          <a:stretch>
            <a:fillRect/>
          </a:stretch>
        </p:blipFill>
        <p:spPr>
          <a:xfrm>
            <a:off x="4754880" y="-27039"/>
            <a:ext cx="2103120" cy="1679545"/>
          </a:xfrm>
          <a:prstGeom prst="rect">
            <a:avLst/>
          </a:prstGeom>
          <a:noFill/>
          <a:ln cap="flat">
            <a:noFill/>
          </a:ln>
          <a:effectLst>
            <a:outerShdw dist="63497" dir="7619903" algn="tl">
              <a:srgbClr val="D9D9D9">
                <a:alpha val="21000"/>
              </a:srgbClr>
            </a:outerShdw>
          </a:effectLst>
        </p:spPr>
      </p:pic>
      <p:sp>
        <p:nvSpPr>
          <p:cNvPr id="13" name="ZoneTexte 7">
            <a:extLst>
              <a:ext uri="{FF2B5EF4-FFF2-40B4-BE49-F238E27FC236}">
                <a16:creationId xmlns:a16="http://schemas.microsoft.com/office/drawing/2014/main" id="{7CB1C100-DFD5-4BB9-BCC2-0BD7428056B8}"/>
              </a:ext>
            </a:extLst>
          </p:cNvPr>
          <p:cNvSpPr txBox="1"/>
          <p:nvPr/>
        </p:nvSpPr>
        <p:spPr>
          <a:xfrm>
            <a:off x="5035651" y="227958"/>
            <a:ext cx="1822349" cy="584775"/>
          </a:xfrm>
          <a:prstGeom prst="rect">
            <a:avLst/>
          </a:prstGeom>
          <a:noFill/>
          <a:ln cap="flat">
            <a:noFill/>
          </a:ln>
        </p:spPr>
        <p:txBody>
          <a:bodyPr vert="horz" wrap="square" lIns="91440" tIns="45720" rIns="91440" bIns="45720" anchor="t" anchorCtr="1" compatLnSpc="1">
            <a:spAutoFit/>
          </a:bodyPr>
          <a:lstStyle/>
          <a:p>
            <a:pPr algn="r"/>
            <a:r>
              <a:rPr lang="fr-FR" sz="1600" b="1" dirty="0">
                <a:solidFill>
                  <a:srgbClr val="10ABBB"/>
                </a:solidFill>
              </a:rPr>
              <a:t>RNCP 38400        </a:t>
            </a:r>
          </a:p>
          <a:p>
            <a:pPr algn="r"/>
            <a:r>
              <a:rPr lang="fr-FR" sz="1600" b="1" dirty="0">
                <a:solidFill>
                  <a:srgbClr val="10ABBB"/>
                </a:solidFill>
              </a:rPr>
              <a:t>Formacode : 35503</a:t>
            </a:r>
            <a:r>
              <a:rPr lang="fr-FR" sz="1200" b="1" dirty="0">
                <a:solidFill>
                  <a:srgbClr val="1D2243"/>
                </a:solidFill>
              </a:rPr>
              <a:t>                       </a:t>
            </a:r>
          </a:p>
        </p:txBody>
      </p:sp>
      <p:sp>
        <p:nvSpPr>
          <p:cNvPr id="4" name="ZoneTexte 13">
            <a:extLst>
              <a:ext uri="{FF2B5EF4-FFF2-40B4-BE49-F238E27FC236}">
                <a16:creationId xmlns:a16="http://schemas.microsoft.com/office/drawing/2014/main" id="{FC6DD7C0-06B0-8520-79C9-EF6A1A07D735}"/>
              </a:ext>
            </a:extLst>
          </p:cNvPr>
          <p:cNvSpPr txBox="1"/>
          <p:nvPr/>
        </p:nvSpPr>
        <p:spPr>
          <a:xfrm>
            <a:off x="3727910" y="8175690"/>
            <a:ext cx="2906568" cy="615553"/>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Prochaine(s) session(s)</a:t>
            </a:r>
            <a:endParaRPr lang="fr-FR" sz="1400" b="1" i="0" u="none" strike="noStrike" kern="1200" cap="none" spc="0" baseline="0" dirty="0">
              <a:solidFill>
                <a:srgbClr val="CC0066"/>
              </a:solidFill>
              <a:uFillTx/>
            </a:endParaRPr>
          </a:p>
          <a:p>
            <a:pPr marL="0" marR="0" lvl="0" indent="0" defTabSz="4572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rPr>
              <a:t>Nous contacter pour obtenir les dates précises à l’adresse suivante: </a:t>
            </a:r>
            <a:r>
              <a:rPr lang="fr-FR" sz="1000" b="1" i="0" u="sng" strike="noStrike" kern="1200" cap="none" spc="0" baseline="0" dirty="0">
                <a:solidFill>
                  <a:srgbClr val="10ABBB"/>
                </a:solidFill>
                <a:uFillTx/>
              </a:rPr>
              <a:t>dg</a:t>
            </a:r>
            <a:r>
              <a:rPr lang="fr-FR" sz="1000" b="1" i="0" u="sng" strike="noStrike" kern="1200" cap="none" spc="0" baseline="0" dirty="0">
                <a:solidFill>
                  <a:srgbClr val="10ABBB"/>
                </a:solidFill>
                <a:uFillTx/>
                <a:hlinkClick r:id="rId5">
                  <a:extLst>
                    <a:ext uri="{A12FA001-AC4F-418D-AE19-62706E023703}">
                      <ahyp:hlinkClr xmlns:ahyp="http://schemas.microsoft.com/office/drawing/2018/hyperlinkcolor" val="tx"/>
                    </a:ext>
                  </a:extLst>
                </a:hlinkClick>
              </a:rPr>
              <a:t>@idev</a:t>
            </a:r>
            <a:r>
              <a:rPr lang="fr-FR" sz="1000" b="1" i="0" u="sng" strike="noStrike" kern="1200" cap="none" spc="0" baseline="0" dirty="0">
                <a:solidFill>
                  <a:srgbClr val="10ABBB"/>
                </a:solidFill>
                <a:uFillTx/>
              </a:rPr>
              <a:t>formation.com</a:t>
            </a:r>
          </a:p>
        </p:txBody>
      </p:sp>
      <p:sp>
        <p:nvSpPr>
          <p:cNvPr id="8" name="ZoneTexte 12">
            <a:extLst>
              <a:ext uri="{FF2B5EF4-FFF2-40B4-BE49-F238E27FC236}">
                <a16:creationId xmlns:a16="http://schemas.microsoft.com/office/drawing/2014/main" id="{F082F6F7-0C9E-0A1C-84FB-5203342FD3C8}"/>
              </a:ext>
            </a:extLst>
          </p:cNvPr>
          <p:cNvSpPr txBox="1"/>
          <p:nvPr/>
        </p:nvSpPr>
        <p:spPr>
          <a:xfrm>
            <a:off x="5806440" y="8851675"/>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dirty="0">
                <a:solidFill>
                  <a:schemeClr val="bg1">
                    <a:lumMod val="50000"/>
                  </a:schemeClr>
                </a:solidFill>
              </a:rPr>
              <a:t>MAJ 13/01/2026</a:t>
            </a:r>
          </a:p>
        </p:txBody>
      </p:sp>
      <p:sp>
        <p:nvSpPr>
          <p:cNvPr id="9" name="ZoneTexte 36">
            <a:extLst>
              <a:ext uri="{FF2B5EF4-FFF2-40B4-BE49-F238E27FC236}">
                <a16:creationId xmlns:a16="http://schemas.microsoft.com/office/drawing/2014/main" id="{A0AE6928-6CCA-743F-4565-478E0767830D}"/>
              </a:ext>
            </a:extLst>
          </p:cNvPr>
          <p:cNvSpPr txBox="1"/>
          <p:nvPr/>
        </p:nvSpPr>
        <p:spPr>
          <a:xfrm>
            <a:off x="3727910" y="2716534"/>
            <a:ext cx="3130090" cy="5317424"/>
          </a:xfrm>
          <a:prstGeom prst="rect">
            <a:avLst/>
          </a:prstGeom>
          <a:noFill/>
          <a:ln cap="flat">
            <a:noFill/>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Objectifs</a:t>
            </a:r>
            <a:r>
              <a:rPr lang="fr-FR" sz="1400" b="1" dirty="0">
                <a:solidFill>
                  <a:srgbClr val="1D2545"/>
                </a:solidFill>
                <a:latin typeface="Calibri"/>
              </a:rPr>
              <a:t> </a:t>
            </a:r>
            <a:r>
              <a:rPr lang="fr-FR" sz="1000" b="1" dirty="0">
                <a:solidFill>
                  <a:srgbClr val="1D2545"/>
                </a:solidFill>
                <a:latin typeface="Calibri"/>
              </a:rPr>
              <a:t>: </a:t>
            </a:r>
            <a:r>
              <a:rPr lang="fr-FR" sz="1000" dirty="0">
                <a:solidFill>
                  <a:srgbClr val="000000"/>
                </a:solidFill>
              </a:rPr>
              <a:t>A la fin de la formation, les Alternant(e)s seront en capacité de (d’) :</a:t>
            </a:r>
          </a:p>
          <a:p>
            <a:pPr defTabSz="457198">
              <a:defRPr sz="1800" b="0" i="0" u="none" strike="noStrike" kern="0" cap="none" spc="0" baseline="0">
                <a:solidFill>
                  <a:srgbClr val="000000"/>
                </a:solidFill>
                <a:uFillTx/>
              </a:defRPr>
            </a:pPr>
            <a:endParaRPr lang="fr-FR" sz="500" dirty="0">
              <a:solidFill>
                <a:srgbClr val="000000"/>
              </a:solidFill>
            </a:endParaRPr>
          </a:p>
          <a:p>
            <a:pPr defTabSz="457198">
              <a:defRPr sz="1800" b="0" i="0" u="none" strike="noStrike" kern="0" cap="none" spc="0" baseline="0">
                <a:solidFill>
                  <a:srgbClr val="000000"/>
                </a:solidFill>
                <a:uFillTx/>
              </a:defRPr>
            </a:pPr>
            <a:endParaRPr lang="fr-FR" sz="500" dirty="0">
              <a:solidFill>
                <a:srgbClr val="000000"/>
              </a:solidFill>
            </a:endParaRPr>
          </a:p>
          <a:p>
            <a:pPr defTabSz="457198">
              <a:defRPr sz="1800" b="0" i="0" u="none" strike="noStrike" kern="0" cap="none" spc="0" baseline="0">
                <a:solidFill>
                  <a:srgbClr val="000000"/>
                </a:solidFill>
                <a:uFillTx/>
              </a:defRPr>
            </a:pPr>
            <a:endParaRPr lang="fr-FR" sz="500" dirty="0">
              <a:solidFill>
                <a:srgbClr val="000000"/>
              </a:solidFill>
            </a:endParaRPr>
          </a:p>
          <a:p>
            <a:pPr marL="179070" marR="0" lvl="0" indent="-17907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sz="1800" b="0" i="0" u="none" strike="noStrike" kern="0" cap="none" spc="0" baseline="0">
                <a:solidFill>
                  <a:srgbClr val="000000"/>
                </a:solidFill>
                <a:uFillTx/>
              </a:defRPr>
            </a:pPr>
            <a:r>
              <a:rPr lang="fr-FR" sz="1100" b="1" kern="0" dirty="0">
                <a:solidFill>
                  <a:srgbClr val="10ABBB"/>
                </a:solidFill>
                <a:latin typeface="Calibri" panose="020F0502020204030204"/>
              </a:rPr>
              <a:t>Préparer les produits, les végétaux et réaliser une composition florale : </a:t>
            </a:r>
            <a:r>
              <a:rPr lang="fr-FR" sz="900" b="0" i="0" dirty="0">
                <a:effectLst/>
                <a:latin typeface="Calibri" panose="020F0502020204030204" pitchFamily="34" charset="0"/>
                <a:cs typeface="Calibri" panose="020F0502020204030204" pitchFamily="34" charset="0"/>
              </a:rPr>
              <a:t>Contrôler la quantité et la qualité des végétaux et des produits, préparer les végétaux et les produits en vue de leur stockage et/ou de leur transformation, Entretenir les végétaux et les lieux de stockage et/ou de transformation, Mettre à disposition les végétaux et les produits en fonction de leur nature et de leur état et des ventes prévisionnelles, Contrôler et transmettre les résultats de l’inventaire au responsable, Nettoyer suivant les consignes d’hygiène et de sécurité, Transformer et confectionner, …</a:t>
            </a:r>
            <a:endParaRPr lang="fr-FR" sz="500" dirty="0">
              <a:ea typeface="Calibri" panose="020F0502020204030204"/>
              <a:cs typeface="Calibri" panose="020F0502020204030204"/>
            </a:endParaRPr>
          </a:p>
          <a:p>
            <a:pPr>
              <a:defRPr sz="1800" b="0" i="0" u="none" strike="noStrike" kern="0" cap="none" spc="0" baseline="0">
                <a:solidFill>
                  <a:srgbClr val="000000"/>
                </a:solidFill>
                <a:uFillTx/>
              </a:defRPr>
            </a:pPr>
            <a:endParaRPr lang="fr-FR" sz="500" dirty="0"/>
          </a:p>
          <a:p>
            <a:pPr>
              <a:defRPr sz="1800" b="0" i="0" u="none" strike="noStrike" kern="0" cap="none" spc="0" baseline="0">
                <a:solidFill>
                  <a:srgbClr val="000000"/>
                </a:solidFill>
                <a:uFillTx/>
              </a:defRPr>
            </a:pPr>
            <a:endParaRPr lang="fr-FR" sz="500" dirty="0"/>
          </a:p>
          <a:p>
            <a:pPr>
              <a:defRPr sz="1800" b="0" i="0" u="none" strike="noStrike" kern="0" cap="none" spc="0" baseline="0">
                <a:solidFill>
                  <a:srgbClr val="000000"/>
                </a:solidFill>
                <a:uFillTx/>
              </a:defRPr>
            </a:pPr>
            <a:endParaRPr lang="fr-FR" sz="500" dirty="0"/>
          </a:p>
          <a:p>
            <a:pPr marL="179070" marR="0" indent="-17907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sz="1800" b="0" i="0" u="none" strike="noStrike" kern="0" cap="none" spc="0" baseline="0">
                <a:solidFill>
                  <a:srgbClr val="000000"/>
                </a:solidFill>
                <a:uFillTx/>
              </a:defRPr>
            </a:pPr>
            <a:r>
              <a:rPr lang="fr-FR" sz="1100" b="1" kern="0" dirty="0">
                <a:solidFill>
                  <a:srgbClr val="10ABBB"/>
                </a:solidFill>
                <a:latin typeface="Calibri" panose="020F0502020204030204"/>
              </a:rPr>
              <a:t>Vendre, conseiller le client et mettre en valeur l'offre : </a:t>
            </a:r>
            <a:r>
              <a:rPr lang="fr-FR" sz="900" b="0" i="0" dirty="0">
                <a:effectLst/>
                <a:latin typeface="Calibri"/>
                <a:ea typeface="Calibri"/>
                <a:cs typeface="Calibri"/>
              </a:rPr>
              <a:t>Accueillir le client, Identifier les besoins du client, Argumenter et conseiller, Proposer des services et conseiller les clients, Conclure la vente, Participer à l’actualisation du fichier client, Prendre en compte les réclamations courantes et les transmettre au responsable, Participer au développement des ventes et à des opérations de publicité, Réaliser des livraisons, Mettre en valeur l’offre, …</a:t>
            </a:r>
            <a:endParaRPr lang="fr-FR" sz="1000" i="0" u="none" strike="noStrike" kern="1200" cap="none" spc="0" baseline="0">
              <a:solidFill>
                <a:srgbClr val="1D2243"/>
              </a:solidFill>
              <a:uFillTx/>
              <a:latin typeface="Calibri"/>
              <a:ea typeface="Calibri"/>
              <a:cs typeface="Calibri"/>
            </a:endParaRPr>
          </a:p>
          <a:p>
            <a:pPr>
              <a:defRPr sz="1800" b="0" i="0" u="none" strike="noStrike" kern="0" cap="none" spc="0" baseline="0">
                <a:solidFill>
                  <a:srgbClr val="000000"/>
                </a:solidFill>
                <a:uFillTx/>
              </a:defRPr>
            </a:pPr>
            <a:endParaRPr lang="fr-FR" sz="1000" i="0" u="none" strike="noStrike" kern="1200" cap="none" spc="0" baseline="0" dirty="0">
              <a:solidFill>
                <a:srgbClr val="1D2243"/>
              </a:solidFill>
              <a:uFillTx/>
            </a:endParaRPr>
          </a:p>
          <a:p>
            <a:pPr>
              <a:defRPr sz="1800" b="0" i="0" u="none" strike="noStrike" kern="0" cap="none" spc="0" baseline="0">
                <a:solidFill>
                  <a:srgbClr val="000000"/>
                </a:solidFill>
                <a:uFillTx/>
              </a:defRPr>
            </a:pPr>
            <a:endParaRPr lang="fr-FR" sz="1000" i="0" u="none" strike="noStrike" kern="1200" cap="none" spc="0" baseline="0" dirty="0">
              <a:solidFill>
                <a:srgbClr val="1D2243"/>
              </a:solidFill>
              <a:uFillTx/>
            </a:endParaRPr>
          </a:p>
          <a:p>
            <a:pPr>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Conditions d’accès</a:t>
            </a:r>
            <a:endParaRPr lang="fr-FR" sz="1400" b="1" i="0" u="none" strike="noStrike" kern="1200" cap="none" spc="0" baseline="0" dirty="0">
              <a:solidFill>
                <a:srgbClr val="10ABBB"/>
              </a:solidFill>
              <a:uFillTx/>
            </a:endParaRPr>
          </a:p>
          <a:p>
            <a:pPr>
              <a:defRPr sz="1800" b="0" i="0" u="none" strike="noStrike" kern="0" cap="none" spc="0" baseline="0">
                <a:solidFill>
                  <a:srgbClr val="000000"/>
                </a:solidFill>
                <a:uFillTx/>
              </a:defRPr>
            </a:pPr>
            <a:endParaRPr lang="fr-FR" sz="500" b="1" i="0" u="sng" strike="noStrike" kern="1200" cap="none" spc="0" baseline="0" dirty="0">
              <a:solidFill>
                <a:srgbClr val="10ABBB"/>
              </a:solidFill>
              <a:uFillTx/>
              <a:latin typeface="Calibri"/>
            </a:endParaRPr>
          </a:p>
          <a:p>
            <a:pPr>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a:t>
            </a:r>
            <a:r>
              <a:rPr lang="fr-FR" sz="1000" b="1" i="0" strike="noStrike" kern="1200" cap="none" spc="0" baseline="0" dirty="0">
                <a:solidFill>
                  <a:srgbClr val="10ABBB"/>
                </a:solidFill>
                <a:uFillTx/>
                <a:latin typeface="Calibri"/>
              </a:rPr>
              <a:t>: </a:t>
            </a:r>
            <a:r>
              <a:rPr kumimoji="0" lang="fr-FR" sz="1000" b="1" i="0" u="none" strike="noStrike" kern="0" cap="none" spc="0" normalizeH="0" baseline="0" noProof="0" dirty="0">
                <a:ln>
                  <a:noFill/>
                </a:ln>
                <a:solidFill>
                  <a:srgbClr val="000000"/>
                </a:solidFill>
                <a:effectLst/>
                <a:uLnTx/>
                <a:uFillTx/>
                <a:latin typeface="Calibri" panose="020F0502020204030204"/>
                <a:ea typeface="+mn-ea"/>
                <a:cs typeface="+mn-cs"/>
              </a:rPr>
              <a:t>Pas de pré requis réglementaires</a:t>
            </a: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1000" b="1" kern="0" dirty="0">
              <a:solidFill>
                <a:srgbClr val="000000"/>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lang="fr-FR" sz="1000" b="1" u="sng" kern="0" dirty="0">
                <a:solidFill>
                  <a:srgbClr val="10ABBB"/>
                </a:solidFill>
                <a:latin typeface="Calibri" panose="020F0502020204030204"/>
              </a:rPr>
              <a:t>Prérequis préconisés</a:t>
            </a:r>
            <a:r>
              <a:rPr lang="fr-FR" sz="1000" b="1" kern="0" dirty="0">
                <a:solidFill>
                  <a:srgbClr val="10ABBB"/>
                </a:solidFill>
                <a:latin typeface="Calibri" panose="020F0502020204030204"/>
              </a:rPr>
              <a:t> : </a:t>
            </a:r>
            <a:r>
              <a:rPr lang="fr-FR" sz="1000" kern="0" dirty="0">
                <a:latin typeface="Calibri" panose="020F0502020204030204"/>
              </a:rPr>
              <a:t>Maîtrise</a:t>
            </a:r>
            <a:r>
              <a:rPr lang="fr-FR" sz="1000" kern="0" dirty="0">
                <a:solidFill>
                  <a:srgbClr val="10ABBB"/>
                </a:solidFill>
                <a:latin typeface="Calibri" panose="020F0502020204030204"/>
              </a:rPr>
              <a:t> </a:t>
            </a:r>
            <a:r>
              <a:rPr lang="fr-FR" sz="1000" kern="0" dirty="0">
                <a:latin typeface="Calibri" panose="020F0502020204030204"/>
              </a:rPr>
              <a:t>des 4 opérations, Maîtrise minimale du français oral et écrit (Niveau B1 du CECRL)</a:t>
            </a:r>
            <a:endParaRPr kumimoji="0" lang="fr-FR" sz="1000" b="1" u="sng" strike="noStrike" kern="0" cap="none" spc="0" normalizeH="0" baseline="0" noProof="0" dirty="0">
              <a:ln>
                <a:noFill/>
              </a:ln>
              <a:effectLst/>
              <a:uLnTx/>
              <a:uFillTx/>
              <a:latin typeface="Calibri" panose="020F0502020204030204"/>
              <a:ea typeface="+mn-ea"/>
              <a:cs typeface="+mn-cs"/>
            </a:endParaRPr>
          </a:p>
        </p:txBody>
      </p:sp>
      <p:sp>
        <p:nvSpPr>
          <p:cNvPr id="10" name="Rectangle 12">
            <a:extLst>
              <a:ext uri="{FF2B5EF4-FFF2-40B4-BE49-F238E27FC236}">
                <a16:creationId xmlns:a16="http://schemas.microsoft.com/office/drawing/2014/main" id="{9E708381-9AC1-386A-B58A-45AC5C87BF93}"/>
              </a:ext>
            </a:extLst>
          </p:cNvPr>
          <p:cNvSpPr/>
          <p:nvPr/>
        </p:nvSpPr>
        <p:spPr>
          <a:xfrm>
            <a:off x="40464" y="8175690"/>
            <a:ext cx="2999857" cy="66172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dirty="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dirty="0"/>
              <a:t>IDEV Marseille et Marignane </a:t>
            </a:r>
            <a:r>
              <a:rPr lang="fr-FR" sz="1000" dirty="0">
                <a:solidFill>
                  <a:srgbClr val="000000"/>
                </a:solidFill>
                <a:sym typeface="Wingdings" panose="05000000000000000000" pitchFamily="2" charset="2"/>
              </a:rPr>
              <a:t>: </a:t>
            </a:r>
            <a:r>
              <a:rPr lang="fr-FR" sz="1000" b="1" dirty="0">
                <a:solidFill>
                  <a:srgbClr val="10ABBB"/>
                </a:solidFill>
                <a:hlinkClick r:id="rId6">
                  <a:extLst>
                    <a:ext uri="{A12FA001-AC4F-418D-AE19-62706E023703}">
                      <ahyp:hlinkClr xmlns:ahyp="http://schemas.microsoft.com/office/drawing/2018/hyperlinkcolor" val="tx"/>
                    </a:ext>
                  </a:extLst>
                </a:hlinkClick>
              </a:rPr>
              <a:t>dg@idevformation.com</a:t>
            </a:r>
            <a:endParaRPr lang="fr-FR" sz="1000" b="1" dirty="0">
              <a:solidFill>
                <a:srgbClr val="10ABBB"/>
              </a:solidFill>
            </a:endParaRPr>
          </a:p>
          <a:p>
            <a:pPr lvl="0" algn="just" defTabSz="457200">
              <a:defRPr sz="1800" b="0" i="0" u="none" strike="noStrike" kern="0" cap="none" spc="0" baseline="0">
                <a:solidFill>
                  <a:srgbClr val="000000"/>
                </a:solidFill>
                <a:uFillTx/>
              </a:defRPr>
            </a:pPr>
            <a:r>
              <a:rPr lang="fr-FR" sz="1000" dirty="0">
                <a:solidFill>
                  <a:srgbClr val="000000"/>
                </a:solidFill>
                <a:sym typeface="Wingdings" panose="05000000000000000000" pitchFamily="2" charset="2"/>
              </a:rPr>
              <a:t> </a:t>
            </a:r>
            <a:r>
              <a:rPr lang="fr-FR" sz="1000" dirty="0">
                <a:solidFill>
                  <a:srgbClr val="000000"/>
                </a:solidFill>
              </a:rPr>
              <a:t>:  04.13.25.92.13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 39">
            <a:extLst>
              <a:ext uri="{FF2B5EF4-FFF2-40B4-BE49-F238E27FC236}">
                <a16:creationId xmlns:a16="http://schemas.microsoft.com/office/drawing/2014/main" id="{4E960F88-AD08-4EC1-B38D-C414E4D0DC58}"/>
              </a:ext>
            </a:extLst>
          </p:cNvPr>
          <p:cNvPicPr>
            <a:picLocks noChangeAspect="1"/>
          </p:cNvPicPr>
          <p:nvPr/>
        </p:nvPicPr>
        <p:blipFill>
          <a:blip r:embed="rId3"/>
          <a:stretch>
            <a:fillRect/>
          </a:stretch>
        </p:blipFill>
        <p:spPr>
          <a:xfrm>
            <a:off x="3374794" y="244549"/>
            <a:ext cx="281763" cy="8776986"/>
          </a:xfrm>
          <a:prstGeom prst="rect">
            <a:avLst/>
          </a:prstGeom>
          <a:noFill/>
          <a:ln cap="flat">
            <a:noFill/>
          </a:ln>
        </p:spPr>
      </p:pic>
      <p:sp>
        <p:nvSpPr>
          <p:cNvPr id="2" name="Rectangle 1">
            <a:extLst>
              <a:ext uri="{FF2B5EF4-FFF2-40B4-BE49-F238E27FC236}">
                <a16:creationId xmlns:a16="http://schemas.microsoft.com/office/drawing/2014/main" id="{065C3167-6842-A282-4B94-67A39ED03DF9}"/>
              </a:ext>
            </a:extLst>
          </p:cNvPr>
          <p:cNvSpPr/>
          <p:nvPr/>
        </p:nvSpPr>
        <p:spPr>
          <a:xfrm>
            <a:off x="168098" y="244549"/>
            <a:ext cx="3039082" cy="2369880"/>
          </a:xfrm>
          <a:prstGeom prst="rect">
            <a:avLst/>
          </a:prstGeom>
          <a:solidFill>
            <a:srgbClr val="10ABBB"/>
          </a:solidFill>
          <a:ln cap="flat">
            <a:noFill/>
            <a:prstDash val="solid"/>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dirty="0">
                <a:solidFill>
                  <a:schemeClr val="bg1"/>
                </a:solidFill>
                <a:uFillTx/>
                <a:latin typeface="Calibri"/>
              </a:rPr>
              <a:t>Publics Concernés</a:t>
            </a:r>
            <a:endParaRPr lang="fr-FR" sz="100" b="1" i="0" u="none" strike="noStrike" kern="1200" cap="none" spc="0" baseline="0" dirty="0">
              <a:solidFill>
                <a:schemeClr val="bg1"/>
              </a:solidFill>
              <a:uFillTx/>
              <a:latin typeface="Calibri"/>
            </a:endParaRPr>
          </a:p>
          <a:p>
            <a:r>
              <a:rPr lang="fr-FR" sz="1000" b="1" u="sng" dirty="0">
                <a:solidFill>
                  <a:schemeClr val="bg1"/>
                </a:solidFill>
                <a:effectLst/>
                <a:latin typeface="Calibri" panose="020F0502020204030204" pitchFamily="34" charset="0"/>
                <a:ea typeface="Calibri" panose="020F0502020204030204" pitchFamily="34" charset="0"/>
              </a:rPr>
              <a:t>Contrat d’Apprentissage </a:t>
            </a:r>
            <a:r>
              <a:rPr lang="fr-FR" sz="1000" b="1" dirty="0">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conditions).</a:t>
            </a:r>
            <a:endParaRPr lang="fr-FR" sz="10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Pas d'âge limite pour : personne avec une RQTH, ou un créateur/repreneur d’entreprise, ou un sportif de haut niveau, ou un apprenti préparant un diplôme ou un titre supérieur à celui obtenu.</a:t>
            </a:r>
          </a:p>
          <a:p>
            <a:pPr marL="342900" lvl="0" indent="-342900">
              <a:buFont typeface="Calibri" panose="020F0502020204030204" pitchFamily="34" charset="0"/>
              <a:buChar char="-"/>
            </a:pPr>
            <a:endParaRPr lang="fr-FR" sz="200" b="1" dirty="0">
              <a:solidFill>
                <a:schemeClr val="bg1"/>
              </a:solidFill>
              <a:effectLst/>
              <a:latin typeface="Calibri" panose="020F0502020204030204" pitchFamily="34" charset="0"/>
              <a:ea typeface="Calibri" panose="020F0502020204030204" pitchFamily="34" charset="0"/>
            </a:endParaRPr>
          </a:p>
          <a:p>
            <a:r>
              <a:rPr lang="fr-FR" sz="1000" b="1" u="sng" dirty="0">
                <a:solidFill>
                  <a:schemeClr val="bg1"/>
                </a:solidFill>
                <a:effectLst/>
                <a:latin typeface="Calibri" panose="020F0502020204030204" pitchFamily="34" charset="0"/>
                <a:ea typeface="Calibri" panose="020F0502020204030204" pitchFamily="34" charset="0"/>
              </a:rPr>
              <a:t>Contrat de professionnalisation </a:t>
            </a:r>
            <a:r>
              <a:rPr lang="fr-FR" sz="1000" b="1" dirty="0">
                <a:solidFill>
                  <a:schemeClr val="bg1"/>
                </a:solidFill>
                <a:effectLst/>
                <a:latin typeface="Calibri" panose="020F0502020204030204" pitchFamily="34" charset="0"/>
                <a:ea typeface="Calibri" panose="020F0502020204030204" pitchFamily="34" charset="0"/>
              </a:rPr>
              <a:t>:</a:t>
            </a:r>
          </a:p>
          <a:p>
            <a:pPr marL="171450" lvl="0" indent="-171450">
              <a:buFont typeface="Wingdings" panose="05000000000000000000" pitchFamily="2" charset="2"/>
              <a:buChar char="è"/>
            </a:pPr>
            <a:r>
              <a:rPr lang="fr-FR" sz="1000" dirty="0">
                <a:solidFill>
                  <a:schemeClr val="bg1"/>
                </a:solidFill>
                <a:latin typeface="Calibri" panose="020F0502020204030204" pitchFamily="34" charset="0"/>
              </a:rPr>
              <a:t>Jeunes de 16 à 25 ans révolus pour compléter leur formation initiale.</a:t>
            </a:r>
          </a:p>
          <a:p>
            <a:pPr marL="171450" lvl="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Bénéficiaires du RSA ou ASS ou AAH ou API ou les personnes sortant d’un contrat CUI.</a:t>
            </a:r>
            <a:endParaRPr lang="fr-FR" sz="1000" dirty="0">
              <a:solidFill>
                <a:schemeClr val="bg1"/>
              </a:solidFill>
              <a:latin typeface="Calibri" panose="020F0502020204030204" pitchFamily="34" charset="0"/>
              <a:ea typeface="Times New Roman" panose="02020603050405020304" pitchFamily="18" charset="0"/>
            </a:endParaRPr>
          </a:p>
          <a:p>
            <a:pPr marL="171450" lvl="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D</a:t>
            </a:r>
            <a:r>
              <a:rPr lang="fr-FR" sz="1000" dirty="0">
                <a:solidFill>
                  <a:schemeClr val="bg1"/>
                </a:solidFill>
                <a:latin typeface="Calibri" panose="020F0502020204030204" pitchFamily="34" charset="0"/>
                <a:ea typeface="Times New Roman" panose="02020603050405020304" pitchFamily="18" charset="0"/>
              </a:rPr>
              <a:t>emandeurs d’emploi</a:t>
            </a:r>
            <a:r>
              <a:rPr lang="fr-FR" sz="1000" dirty="0">
                <a:solidFill>
                  <a:schemeClr val="bg1"/>
                </a:solidFill>
                <a:effectLst/>
                <a:latin typeface="Calibri" panose="020F0502020204030204" pitchFamily="34" charset="0"/>
                <a:ea typeface="Times New Roman" panose="02020603050405020304" pitchFamily="18" charset="0"/>
              </a:rPr>
              <a:t> d’au moins 26 ans. </a:t>
            </a:r>
            <a:endParaRPr lang="fr-FR" sz="1000" dirty="0">
              <a:solidFill>
                <a:schemeClr val="bg1"/>
              </a:solidFill>
              <a:effectLst/>
              <a:latin typeface="Calibri" panose="020F0502020204030204" pitchFamily="34" charset="0"/>
              <a:ea typeface="Calibri" panose="020F0502020204030204" pitchFamily="34" charset="0"/>
            </a:endParaRPr>
          </a:p>
        </p:txBody>
      </p:sp>
      <p:sp>
        <p:nvSpPr>
          <p:cNvPr id="3" name="Rectangle 15">
            <a:extLst>
              <a:ext uri="{FF2B5EF4-FFF2-40B4-BE49-F238E27FC236}">
                <a16:creationId xmlns:a16="http://schemas.microsoft.com/office/drawing/2014/main" id="{3095D103-97F3-6D66-3338-1301CCF3A417}"/>
              </a:ext>
            </a:extLst>
          </p:cNvPr>
          <p:cNvSpPr/>
          <p:nvPr/>
        </p:nvSpPr>
        <p:spPr>
          <a:xfrm>
            <a:off x="168098" y="2890357"/>
            <a:ext cx="3162504" cy="2000548"/>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rPr>
              <a:t>Suite demande/candidature : le  demandeur sera contacté dans les </a:t>
            </a:r>
            <a:r>
              <a:rPr lang="fr-FR" sz="1100" b="1" dirty="0">
                <a:latin typeface="Calibri"/>
              </a:rPr>
              <a:t>48 heures</a:t>
            </a:r>
            <a:r>
              <a:rPr lang="fr-FR" sz="1100" b="1" i="0" u="none" strike="noStrike" kern="1200" cap="none" spc="0" baseline="0" dirty="0">
                <a:uFillTx/>
                <a:latin typeface="Calibri"/>
              </a:rPr>
              <a:t> par IDEV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rPr>
              <a:t>Entretien collectif et/ou individuel</a:t>
            </a: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dirty="0">
                <a:solidFill>
                  <a:srgbClr val="000000"/>
                </a:solidFill>
                <a:latin typeface="Calibri"/>
              </a:rPr>
              <a:t>Analyse du CV et mise en relation avec les entreprises partenaires</a:t>
            </a: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Délais d’accès : </a:t>
            </a:r>
            <a:r>
              <a:rPr lang="fr-FR" sz="1400" b="1" i="0" u="none" strike="noStrike" kern="1200" cap="none" spc="0" baseline="0" dirty="0">
                <a:solidFill>
                  <a:srgbClr val="1D2243"/>
                </a:solidFill>
                <a:uFillTx/>
                <a:latin typeface="Calibri"/>
              </a:rPr>
              <a:t> </a:t>
            </a:r>
            <a:r>
              <a:rPr lang="fr-FR" sz="1000" i="0" u="none" strike="noStrike" kern="1200" cap="none" spc="0" baseline="0" dirty="0">
                <a:solidFill>
                  <a:srgbClr val="000000"/>
                </a:solidFill>
                <a:uFillTx/>
                <a:latin typeface="Calibri"/>
              </a:rPr>
              <a:t>entre 7 et 1 mois</a:t>
            </a:r>
            <a:endParaRPr lang="fr-FR" sz="1400" i="0" u="none" strike="noStrike" kern="1200" cap="none" spc="0" baseline="0" dirty="0">
              <a:solidFill>
                <a:srgbClr val="000000"/>
              </a:solidFill>
              <a:uFillTx/>
              <a:latin typeface="Calibri"/>
            </a:endParaRPr>
          </a:p>
        </p:txBody>
      </p:sp>
      <p:sp>
        <p:nvSpPr>
          <p:cNvPr id="5" name="ZoneTexte 1">
            <a:extLst>
              <a:ext uri="{FF2B5EF4-FFF2-40B4-BE49-F238E27FC236}">
                <a16:creationId xmlns:a16="http://schemas.microsoft.com/office/drawing/2014/main" id="{D076358A-1FB9-52B0-CFD2-DEBD41AB0438}"/>
              </a:ext>
            </a:extLst>
          </p:cNvPr>
          <p:cNvSpPr txBox="1"/>
          <p:nvPr/>
        </p:nvSpPr>
        <p:spPr>
          <a:xfrm>
            <a:off x="89997" y="5213474"/>
            <a:ext cx="3162505" cy="738664"/>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dirty="0">
                <a:solidFill>
                  <a:srgbClr val="1D2243"/>
                </a:solidFill>
                <a:latin typeface="Calibri"/>
              </a:rPr>
              <a:t>Coût de la formation </a:t>
            </a:r>
          </a:p>
          <a:p>
            <a:pPr algn="just" defTabSz="457198">
              <a:defRPr sz="1800" b="0" i="0" u="none" strike="noStrike" kern="0" cap="none" spc="0" baseline="0">
                <a:solidFill>
                  <a:srgbClr val="000000"/>
                </a:solidFill>
                <a:uFillTx/>
              </a:defRPr>
            </a:pPr>
            <a:endParaRPr lang="fr-FR" sz="500" b="1" dirty="0">
              <a:solidFill>
                <a:srgbClr val="002060"/>
              </a:solidFill>
              <a:latin typeface="Calibri"/>
            </a:endParaRPr>
          </a:p>
          <a:p>
            <a:pPr marL="180974" indent="-180974">
              <a:buSzPts val="1000"/>
              <a:buFont typeface="Wingdings" pitchFamily="2"/>
              <a:buChar char=""/>
              <a:defRPr sz="1800" b="0" i="0" u="none" strike="noStrike" kern="0" cap="none" spc="0" baseline="0">
                <a:solidFill>
                  <a:srgbClr val="000000"/>
                </a:solidFill>
                <a:uFillTx/>
              </a:defRPr>
            </a:pPr>
            <a:r>
              <a:rPr lang="fr-FR" sz="1000" dirty="0">
                <a:solidFill>
                  <a:srgbClr val="000000"/>
                </a:solidFill>
                <a:cs typeface="Arial" pitchFamily="34"/>
              </a:rPr>
              <a:t>100% de prise en charge par l’OPCO si contrat d’apprentissage ou contrat de professionnalisation.</a:t>
            </a:r>
          </a:p>
          <a:p>
            <a:pPr>
              <a:buSzPts val="1000"/>
              <a:defRPr sz="1800" b="0" i="0" u="none" strike="noStrike" kern="0" cap="none" spc="0" baseline="0">
                <a:solidFill>
                  <a:srgbClr val="000000"/>
                </a:solidFill>
                <a:uFillTx/>
              </a:defRPr>
            </a:pPr>
            <a:endParaRPr lang="fr-FR" sz="300" dirty="0">
              <a:solidFill>
                <a:srgbClr val="000000"/>
              </a:solidFill>
              <a:cs typeface="Arial" pitchFamily="34"/>
            </a:endParaRPr>
          </a:p>
        </p:txBody>
      </p:sp>
      <p:sp>
        <p:nvSpPr>
          <p:cNvPr id="8" name="ZoneTexte 12">
            <a:extLst>
              <a:ext uri="{FF2B5EF4-FFF2-40B4-BE49-F238E27FC236}">
                <a16:creationId xmlns:a16="http://schemas.microsoft.com/office/drawing/2014/main" id="{04BC6F7A-D7AF-65E7-41CE-3830A2F77743}"/>
              </a:ext>
            </a:extLst>
          </p:cNvPr>
          <p:cNvSpPr txBox="1"/>
          <p:nvPr/>
        </p:nvSpPr>
        <p:spPr>
          <a:xfrm>
            <a:off x="5868252" y="8815003"/>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dirty="0">
                <a:solidFill>
                  <a:schemeClr val="bg1">
                    <a:lumMod val="50000"/>
                  </a:schemeClr>
                </a:solidFill>
              </a:rPr>
              <a:t>MAJ 13/01/2026</a:t>
            </a:r>
          </a:p>
        </p:txBody>
      </p:sp>
      <p:sp>
        <p:nvSpPr>
          <p:cNvPr id="9" name="Rectangle 23">
            <a:extLst>
              <a:ext uri="{FF2B5EF4-FFF2-40B4-BE49-F238E27FC236}">
                <a16:creationId xmlns:a16="http://schemas.microsoft.com/office/drawing/2014/main" id="{52E05642-816A-A1D3-8AE9-AF55600F2308}"/>
              </a:ext>
            </a:extLst>
          </p:cNvPr>
          <p:cNvSpPr/>
          <p:nvPr/>
        </p:nvSpPr>
        <p:spPr>
          <a:xfrm>
            <a:off x="3680045" y="4633042"/>
            <a:ext cx="3076031" cy="2616101"/>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éthodes mobilisées </a:t>
            </a:r>
          </a:p>
          <a:p>
            <a:pPr algn="just" defTabSz="457198">
              <a:defRPr sz="1800" b="0" i="0" u="none" strike="noStrike" kern="0" cap="none" spc="0" baseline="0">
                <a:solidFill>
                  <a:srgbClr val="000000"/>
                </a:solidFill>
                <a:uFillTx/>
              </a:defRPr>
            </a:pPr>
            <a:endParaRPr lang="fr-FR" sz="1100" b="1" u="sng" dirty="0">
              <a:solidFill>
                <a:srgbClr val="10ABBB"/>
              </a:solidFill>
              <a:latin typeface="Calibri"/>
            </a:endParaRPr>
          </a:p>
          <a:p>
            <a:pPr algn="just" defTabSz="457198">
              <a:defRPr sz="1800" b="0" i="0" u="none" strike="noStrike" kern="0" cap="none" spc="0" baseline="0">
                <a:solidFill>
                  <a:srgbClr val="000000"/>
                </a:solidFill>
                <a:uFillTx/>
              </a:defRPr>
            </a:pPr>
            <a:endParaRPr lang="fr-FR" sz="300" b="1" dirty="0">
              <a:solidFill>
                <a:srgbClr val="D8267B"/>
              </a:solidFill>
              <a:latin typeface="Calibri"/>
            </a:endParaRPr>
          </a:p>
          <a:p>
            <a:pPr defTabSz="457198">
              <a:defRPr sz="1800" b="0" i="0" u="none" strike="noStrike" kern="0" cap="none" spc="0" baseline="0">
                <a:solidFill>
                  <a:srgbClr val="000000"/>
                </a:solidFill>
                <a:uFillTx/>
              </a:defRPr>
            </a:pPr>
            <a:r>
              <a:rPr lang="fr-FR" sz="1000" kern="0" dirty="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6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000" u="sng" kern="0" dirty="0">
                <a:solidFill>
                  <a:srgbClr val="111111"/>
                </a:solidFill>
              </a:rPr>
              <a:t>La pédagogie de l’alternance </a:t>
            </a:r>
            <a:r>
              <a:rPr lang="fr-FR" sz="1000" kern="0" dirty="0">
                <a:solidFill>
                  <a:srgbClr val="111111"/>
                </a:solidFill>
              </a:rPr>
              <a:t>: Approche par compétences, Analyse des situations de travail (</a:t>
            </a:r>
            <a:r>
              <a:rPr lang="fr-FR" sz="1000" i="1" kern="0" dirty="0">
                <a:solidFill>
                  <a:srgbClr val="111111"/>
                </a:solidFill>
              </a:rPr>
              <a:t>Séances de retours réflexifs et d’entraînements à l’analyse de situations vécues en entrep</a:t>
            </a:r>
            <a:r>
              <a:rPr lang="fr-FR" sz="1000" kern="0" dirty="0">
                <a:solidFill>
                  <a:srgbClr val="111111"/>
                </a:solidFill>
              </a:rPr>
              <a:t>rise), Etudes de cas</a:t>
            </a:r>
          </a:p>
          <a:p>
            <a:pPr defTabSz="457198">
              <a:defRPr sz="1800" b="0" i="0" u="none" strike="noStrike" kern="0" cap="none" spc="0" baseline="0">
                <a:solidFill>
                  <a:srgbClr val="000000"/>
                </a:solidFill>
                <a:uFillTx/>
              </a:defRPr>
            </a:pPr>
            <a:endParaRPr lang="fr-FR" sz="10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000" u="sng" kern="0" dirty="0">
                <a:solidFill>
                  <a:srgbClr val="111111"/>
                </a:solidFill>
              </a:rPr>
              <a:t>Des outils dédiés</a:t>
            </a:r>
            <a:r>
              <a:rPr lang="fr-FR" sz="1000" kern="0" dirty="0">
                <a:solidFill>
                  <a:srgbClr val="111111"/>
                </a:solidFill>
              </a:rPr>
              <a:t> : Livret d’Alternance, Travaux en sous-groupes, Fiches navette (</a:t>
            </a:r>
            <a:r>
              <a:rPr lang="fr-FR" sz="1000" i="1" kern="0" dirty="0">
                <a:solidFill>
                  <a:srgbClr val="111111"/>
                </a:solidFill>
              </a:rPr>
              <a:t>missions à réaliser en entreprise</a:t>
            </a:r>
            <a:r>
              <a:rPr lang="fr-FR" sz="1000" kern="0" dirty="0">
                <a:solidFill>
                  <a:srgbClr val="111111"/>
                </a:solidFill>
              </a:rPr>
              <a:t>), Plate-forme LMS</a:t>
            </a:r>
          </a:p>
        </p:txBody>
      </p:sp>
      <p:sp>
        <p:nvSpPr>
          <p:cNvPr id="13" name="ZoneTexte 12">
            <a:extLst>
              <a:ext uri="{FF2B5EF4-FFF2-40B4-BE49-F238E27FC236}">
                <a16:creationId xmlns:a16="http://schemas.microsoft.com/office/drawing/2014/main" id="{E78FAEB9-5293-7C0E-402D-44FF3C16A8C4}"/>
              </a:ext>
            </a:extLst>
          </p:cNvPr>
          <p:cNvSpPr txBox="1"/>
          <p:nvPr/>
        </p:nvSpPr>
        <p:spPr>
          <a:xfrm>
            <a:off x="3753302" y="3987738"/>
            <a:ext cx="2973310"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dirty="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dirty="0"/>
              <a:t>H</a:t>
            </a:r>
            <a:r>
              <a:rPr lang="fr-FR" sz="1100" b="1" i="0" u="sng" strike="noStrike" kern="0" cap="none" spc="0" baseline="0" dirty="0">
                <a:uFillTx/>
                <a:latin typeface="Calibri" pitchFamily="34"/>
                <a:ea typeface="Calibri" pitchFamily="34"/>
                <a:cs typeface="Arial" pitchFamily="34"/>
              </a:rPr>
              <a:t>oraires de la formation au sein du Centre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dirty="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dirty="0">
                <a:latin typeface="Calibri" pitchFamily="34"/>
                <a:ea typeface="Calibri" pitchFamily="34"/>
                <a:cs typeface="Arial" pitchFamily="34"/>
              </a:rPr>
              <a:t>D</a:t>
            </a:r>
            <a:r>
              <a:rPr lang="fr-FR" sz="1100" b="0" i="0" u="none" strike="noStrike" kern="0" cap="none" spc="0" baseline="0" dirty="0">
                <a:uFillTx/>
                <a:latin typeface="Calibri" pitchFamily="34"/>
                <a:ea typeface="Calibri" pitchFamily="34"/>
                <a:cs typeface="Arial" pitchFamily="34"/>
              </a:rPr>
              <a:t>e 8h30 à 12h30 et de 13h30 h à 16h30</a:t>
            </a:r>
            <a:endParaRPr lang="fr-FR" sz="1100" b="1" i="0" u="none" strike="noStrike" kern="0" cap="none" spc="0" baseline="0" dirty="0">
              <a:uFillTx/>
              <a:latin typeface="Arial Narrow"/>
            </a:endParaRPr>
          </a:p>
        </p:txBody>
      </p:sp>
      <p:sp>
        <p:nvSpPr>
          <p:cNvPr id="15" name="ZoneTexte 10">
            <a:extLst>
              <a:ext uri="{FF2B5EF4-FFF2-40B4-BE49-F238E27FC236}">
                <a16:creationId xmlns:a16="http://schemas.microsoft.com/office/drawing/2014/main" id="{02D45D3D-984E-CCFC-FF66-777D4F7BECD3}"/>
              </a:ext>
            </a:extLst>
          </p:cNvPr>
          <p:cNvSpPr txBox="1"/>
          <p:nvPr/>
        </p:nvSpPr>
        <p:spPr>
          <a:xfrm>
            <a:off x="3700749" y="244549"/>
            <a:ext cx="3025863" cy="375012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dirty="0">
                <a:solidFill>
                  <a:srgbClr val="1D2243"/>
                </a:solidFill>
                <a:uFillTx/>
                <a:latin typeface="Calibri"/>
              </a:rPr>
              <a:t>Programme de la formation </a:t>
            </a:r>
          </a:p>
          <a:p>
            <a:pPr marL="111757" marR="0" lvl="0" indent="-111757" algn="just" defTabSz="914400" rtl="0" fontAlgn="auto" hangingPunct="1">
              <a:lnSpc>
                <a:spcPct val="104000"/>
              </a:lnSpc>
              <a:spcBef>
                <a:spcPts val="0"/>
              </a:spcBef>
              <a:spcAft>
                <a:spcPts val="0"/>
              </a:spcAft>
              <a:buNone/>
              <a:tabLst/>
              <a:defRPr sz="1800" b="0" i="0" u="none" strike="noStrike" kern="0" cap="none" spc="0" baseline="0">
                <a:solidFill>
                  <a:srgbClr val="000000"/>
                </a:solidFill>
                <a:uFillTx/>
              </a:defRPr>
            </a:pPr>
            <a:endParaRPr lang="fr-FR" sz="500" b="1" dirty="0">
              <a:solidFill>
                <a:srgbClr val="1D2545"/>
              </a:solidFill>
              <a:latin typeface="Calibri"/>
            </a:endParaRPr>
          </a:p>
          <a:p>
            <a:pPr marL="171450" marR="0" lvl="0" indent="-171450" defTabSz="914400" rtl="0" fontAlgn="auto" hangingPunct="1">
              <a:lnSpc>
                <a:spcPct val="104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uFillTx/>
                <a:latin typeface="Calibri"/>
                <a:cs typeface="Times New Roman" pitchFamily="18"/>
              </a:rPr>
              <a:t>UG 1/BC 4 : Français et Histoire-Géographie – Enseignement moral et civique</a:t>
            </a:r>
          </a:p>
          <a:p>
            <a:pPr marR="0" lvl="0" defTabSz="914400" rtl="0" fontAlgn="auto" hangingPunct="1">
              <a:lnSpc>
                <a:spcPct val="104000"/>
              </a:lnSpc>
              <a:spcBef>
                <a:spcPts val="0"/>
              </a:spcBef>
              <a:spcAft>
                <a:spcPts val="0"/>
              </a:spcAft>
              <a:tabLst/>
              <a:defRPr sz="1800" b="0" i="0" u="none" strike="noStrike" kern="0" cap="none" spc="0" baseline="0">
                <a:solidFill>
                  <a:srgbClr val="000000"/>
                </a:solidFill>
                <a:uFillTx/>
              </a:defRPr>
            </a:pPr>
            <a:endParaRPr lang="fr-FR" sz="500" b="1" i="0" u="none" strike="noStrike" kern="1200" cap="none" spc="0" baseline="0" dirty="0">
              <a:uFillTx/>
              <a:latin typeface="Calibri"/>
              <a:cs typeface="Times New Roman" pitchFamily="18"/>
            </a:endParaRPr>
          </a:p>
          <a:p>
            <a:pPr marL="171450" marR="0" lvl="0" indent="-171450" defTabSz="914400" rtl="0" fontAlgn="auto" hangingPunct="1">
              <a:lnSpc>
                <a:spcPct val="104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uFillTx/>
                <a:latin typeface="Calibri"/>
                <a:cs typeface="Times New Roman" pitchFamily="18"/>
              </a:rPr>
              <a:t>UG 2/BC 5 : </a:t>
            </a:r>
            <a:r>
              <a:rPr lang="fr-FR" sz="1100" b="1" dirty="0"/>
              <a:t>Mathématiques / Sciences physiques et chimiques</a:t>
            </a:r>
            <a:endParaRPr lang="fr-FR" sz="1100" dirty="0">
              <a:cs typeface="Times New Roman" pitchFamily="18"/>
            </a:endParaRPr>
          </a:p>
          <a:p>
            <a:pPr marR="0" lvl="0" defTabSz="914400" rtl="0" fontAlgn="auto" hangingPunct="1">
              <a:lnSpc>
                <a:spcPct val="104000"/>
              </a:lnSpc>
              <a:spcBef>
                <a:spcPts val="0"/>
              </a:spcBef>
              <a:spcAft>
                <a:spcPts val="0"/>
              </a:spcAft>
              <a:tabLst/>
              <a:defRPr sz="1800" b="0" i="0" u="none" strike="noStrike" kern="0" cap="none" spc="0" baseline="0">
                <a:solidFill>
                  <a:srgbClr val="000000"/>
                </a:solidFill>
                <a:uFillTx/>
              </a:defRPr>
            </a:pPr>
            <a:endParaRPr lang="fr-FR" sz="500" b="1" dirty="0">
              <a:latin typeface="Calibri"/>
              <a:cs typeface="Times New Roman" pitchFamily="18"/>
            </a:endParaRPr>
          </a:p>
          <a:p>
            <a:pPr marL="171450" marR="0" lvl="0" indent="-171450" defTabSz="914400" rtl="0" fontAlgn="auto" hangingPunct="1">
              <a:lnSpc>
                <a:spcPct val="104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uFillTx/>
                <a:latin typeface="Calibri"/>
                <a:cs typeface="Times New Roman" pitchFamily="18"/>
              </a:rPr>
              <a:t>UG 3/BC 6 : </a:t>
            </a:r>
            <a:r>
              <a:rPr lang="fr-FR" sz="1100" b="1" dirty="0"/>
              <a:t>Education physique et sportive</a:t>
            </a:r>
          </a:p>
          <a:p>
            <a:pPr marL="171450" marR="0" lvl="0" indent="-171450" defTabSz="914400" rtl="0" fontAlgn="auto" hangingPunct="1">
              <a:lnSpc>
                <a:spcPct val="104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endParaRPr lang="fr-FR" sz="1100" b="1" i="0" u="sng" strike="noStrike" kern="1200" cap="none" spc="0" baseline="0" dirty="0">
              <a:uFillTx/>
              <a:latin typeface="Calibri"/>
              <a:cs typeface="Times New Roman" pitchFamily="18"/>
            </a:endParaRPr>
          </a:p>
          <a:p>
            <a:pPr marL="171450" marR="0" lvl="0" indent="-171450" defTabSz="914400" rtl="0" fontAlgn="auto" hangingPunct="1">
              <a:lnSpc>
                <a:spcPct val="104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dirty="0">
                <a:latin typeface="Calibri"/>
                <a:cs typeface="Times New Roman" pitchFamily="18"/>
              </a:rPr>
              <a:t>UG 4/BC 7 : Langue vivante </a:t>
            </a:r>
            <a:r>
              <a:rPr lang="fr-FR" sz="1100" dirty="0">
                <a:latin typeface="Calibri"/>
                <a:cs typeface="Times New Roman" pitchFamily="18"/>
              </a:rPr>
              <a:t> : Anglais</a:t>
            </a:r>
            <a:endParaRPr lang="fr-FR" sz="1100" b="1" i="0" strike="noStrike" kern="1200" cap="none" spc="0" baseline="0" dirty="0">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sng" strike="noStrike" kern="1200" cap="none" spc="0" baseline="0" dirty="0">
              <a:solidFill>
                <a:schemeClr val="accent1">
                  <a:lumMod val="75000"/>
                </a:schemeClr>
              </a:solidFill>
              <a:uFillTx/>
              <a:latin typeface="Calibri"/>
              <a:cs typeface="Times New Roman" pitchFamily="18"/>
            </a:endParaRPr>
          </a:p>
          <a:p>
            <a:pPr lvl="0">
              <a:defRPr sz="1800" b="0" i="0" u="none" strike="noStrike" kern="0" cap="none" spc="0" baseline="0">
                <a:solidFill>
                  <a:srgbClr val="000000"/>
                </a:solidFill>
                <a:uFillTx/>
              </a:defRPr>
            </a:pPr>
            <a:r>
              <a:rPr lang="fr-FR" sz="1100" b="1" u="sng" dirty="0">
                <a:solidFill>
                  <a:srgbClr val="10ABBB"/>
                </a:solidFill>
                <a:cs typeface="Times New Roman" pitchFamily="18"/>
              </a:rPr>
              <a:t>Modules professionnels</a:t>
            </a:r>
            <a:r>
              <a:rPr lang="fr-FR" sz="1100" b="1" dirty="0">
                <a:solidFill>
                  <a:srgbClr val="10ABBB"/>
                </a:solidFill>
                <a:cs typeface="Times New Roman" pitchFamily="18"/>
              </a:rPr>
              <a:t> :</a:t>
            </a:r>
          </a:p>
          <a:p>
            <a:pPr lvl="0">
              <a:defRPr sz="1800" b="0" i="0" u="none" strike="noStrike" kern="0" cap="none" spc="0" baseline="0">
                <a:solidFill>
                  <a:srgbClr val="000000"/>
                </a:solidFill>
                <a:uFillTx/>
              </a:defRPr>
            </a:pPr>
            <a:endParaRPr lang="fr-FR" sz="500" b="1" dirty="0">
              <a:solidFill>
                <a:schemeClr val="accent1">
                  <a:lumMod val="75000"/>
                </a:schemeClr>
              </a:solidFill>
              <a:latin typeface="Calibri"/>
              <a:cs typeface="Times New Roman" pitchFamily="18"/>
            </a:endParaRPr>
          </a:p>
          <a:p>
            <a:pPr marL="171450" lvl="0" indent="-171450">
              <a:buFont typeface="Wingdings" panose="05000000000000000000" pitchFamily="2" charset="2"/>
              <a:buChar char="è"/>
              <a:defRPr sz="1800" b="0" i="0" u="none" strike="noStrike" kern="0" cap="none" spc="0" baseline="0">
                <a:solidFill>
                  <a:srgbClr val="000000"/>
                </a:solidFill>
                <a:uFillTx/>
              </a:defRPr>
            </a:pPr>
            <a:r>
              <a:rPr lang="fr-FR" sz="1100" b="1" i="0" u="none" strike="noStrike" kern="1200" cap="none" spc="0" baseline="0" dirty="0">
                <a:uFillTx/>
                <a:cs typeface="Times New Roman" pitchFamily="18"/>
              </a:rPr>
              <a:t>BC1/UP1 : Préparation des produits, des végétaux et réalisation d’une composition florale </a:t>
            </a:r>
            <a:r>
              <a:rPr lang="fr-FR" sz="1100" dirty="0">
                <a:cs typeface="Times New Roman" pitchFamily="18"/>
              </a:rPr>
              <a:t>(RNCP38400BC01)</a:t>
            </a:r>
          </a:p>
          <a:p>
            <a:pPr lvl="0">
              <a:defRPr sz="1800" b="0" i="0" u="none" strike="noStrike" kern="0" cap="none" spc="0" baseline="0">
                <a:solidFill>
                  <a:srgbClr val="000000"/>
                </a:solidFill>
                <a:uFillTx/>
              </a:defRPr>
            </a:pPr>
            <a:endParaRPr lang="fr-FR" sz="600" b="1" i="0" u="none" strike="noStrike" kern="1200" cap="none" spc="0" baseline="0" dirty="0">
              <a:uFillTx/>
              <a:cs typeface="Times New Roman" pitchFamily="18"/>
            </a:endParaRPr>
          </a:p>
          <a:p>
            <a:pPr marL="171450" indent="-171450">
              <a:buFont typeface="Wingdings" panose="05000000000000000000" pitchFamily="2" charset="2"/>
              <a:buChar char="è"/>
              <a:defRPr sz="1800" b="0" i="0" u="none" strike="noStrike" kern="0" cap="none" spc="0" baseline="0">
                <a:solidFill>
                  <a:srgbClr val="000000"/>
                </a:solidFill>
                <a:uFillTx/>
              </a:defRPr>
            </a:pPr>
            <a:r>
              <a:rPr lang="fr-FR" sz="1100" b="1" i="0" u="none" strike="noStrike" kern="1200" cap="none" spc="0" baseline="0" dirty="0">
                <a:uFillTx/>
                <a:latin typeface="Calibri" pitchFamily="34"/>
              </a:rPr>
              <a:t>BC2/UP</a:t>
            </a:r>
            <a:r>
              <a:rPr lang="fr-FR" sz="1100" b="1" dirty="0">
                <a:latin typeface="Calibri" pitchFamily="34"/>
              </a:rPr>
              <a:t>2</a:t>
            </a:r>
            <a:r>
              <a:rPr lang="fr-FR" sz="1100" b="1" i="0" u="none" strike="noStrike" kern="1200" cap="none" spc="0" baseline="0" dirty="0">
                <a:uFillTx/>
                <a:latin typeface="Calibri" pitchFamily="34"/>
              </a:rPr>
              <a:t> : Vente, conseil et mise en valeur de l’offre </a:t>
            </a:r>
            <a:r>
              <a:rPr lang="fr-FR" sz="1100" dirty="0">
                <a:cs typeface="Times New Roman" pitchFamily="18"/>
              </a:rPr>
              <a:t>(RNCP38400BC02)</a:t>
            </a:r>
          </a:p>
          <a:p>
            <a:pPr marL="171450" indent="-171450">
              <a:buFont typeface="Wingdings" panose="05000000000000000000" pitchFamily="2" charset="2"/>
              <a:buChar char="è"/>
              <a:defRPr sz="1800" b="0" i="0" u="none" strike="noStrike" kern="0" cap="none" spc="0" baseline="0">
                <a:solidFill>
                  <a:srgbClr val="000000"/>
                </a:solidFill>
                <a:uFillTx/>
              </a:defRPr>
            </a:pPr>
            <a:endParaRPr lang="fr-FR" sz="1100" dirty="0">
              <a:cs typeface="Times New Roman" pitchFamily="18"/>
            </a:endParaRPr>
          </a:p>
          <a:p>
            <a:pPr marL="171450" indent="-171450">
              <a:buFont typeface="Wingdings" panose="05000000000000000000" pitchFamily="2" charset="2"/>
              <a:buChar char="è"/>
              <a:defRPr sz="1800" b="0" i="0" u="none" strike="noStrike" kern="0" cap="none" spc="0" baseline="0">
                <a:solidFill>
                  <a:srgbClr val="000000"/>
                </a:solidFill>
                <a:uFillTx/>
              </a:defRPr>
            </a:pPr>
            <a:r>
              <a:rPr lang="fr-FR" sz="1100" b="1" dirty="0">
                <a:cs typeface="Times New Roman" pitchFamily="18"/>
              </a:rPr>
              <a:t>BC3 : Prévention - santé – environnement </a:t>
            </a:r>
            <a:r>
              <a:rPr lang="fr-FR" sz="1100" dirty="0">
                <a:cs typeface="Times New Roman" pitchFamily="18"/>
              </a:rPr>
              <a:t>(RNCP38400BC03) : cet enseignement sera évalué dans le BC2</a:t>
            </a:r>
          </a:p>
        </p:txBody>
      </p:sp>
      <p:sp>
        <p:nvSpPr>
          <p:cNvPr id="4" name="Rectangle 3">
            <a:extLst>
              <a:ext uri="{FF2B5EF4-FFF2-40B4-BE49-F238E27FC236}">
                <a16:creationId xmlns:a16="http://schemas.microsoft.com/office/drawing/2014/main" id="{E232FD90-DE04-CCA1-6319-C854B344A340}"/>
              </a:ext>
            </a:extLst>
          </p:cNvPr>
          <p:cNvSpPr/>
          <p:nvPr/>
        </p:nvSpPr>
        <p:spPr>
          <a:xfrm>
            <a:off x="112823" y="6241055"/>
            <a:ext cx="3273053" cy="2754600"/>
          </a:xfrm>
          <a:prstGeom prst="rect">
            <a:avLst/>
          </a:prstGeom>
          <a:noFill/>
          <a:ln cap="flat">
            <a:noFill/>
            <a:prstDash val="solid"/>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Accessibilité</a:t>
            </a:r>
          </a:p>
          <a:p>
            <a:pPr algn="just" defTabSz="457198">
              <a:defRPr sz="1800" b="0" i="0" u="none" strike="noStrike" kern="0" cap="none" spc="0" baseline="0">
                <a:solidFill>
                  <a:srgbClr val="000000"/>
                </a:solidFill>
                <a:uFillTx/>
              </a:defRPr>
            </a:pPr>
            <a:endParaRPr lang="fr-FR" sz="300" b="1" u="sng" dirty="0">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dirty="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dirty="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solidFill>
                  <a:srgbClr val="000000"/>
                </a:solidFill>
                <a:uFillTx/>
                <a:latin typeface="Calibri"/>
              </a:rPr>
              <a:t>Adaptation</a:t>
            </a:r>
            <a:r>
              <a:rPr lang="fr-FR" sz="1100" b="0" i="0" u="none" strike="noStrike" kern="1200" cap="none" spc="0" baseline="0" dirty="0">
                <a:solidFill>
                  <a:srgbClr val="000000"/>
                </a:solidFill>
                <a:uFillTx/>
                <a:latin typeface="Calibri"/>
              </a:rPr>
              <a:t> du dispositif d’accueil pour les personnes en situation </a:t>
            </a:r>
            <a:r>
              <a:rPr lang="fr-FR" sz="1100" dirty="0">
                <a:solidFill>
                  <a:srgbClr val="000000"/>
                </a:solidFill>
                <a:latin typeface="Calibri"/>
              </a:rPr>
              <a:t>de handicap </a:t>
            </a:r>
            <a:r>
              <a:rPr lang="fr-FR" sz="1100" b="0" i="0" u="none" strike="noStrike" kern="1200" cap="none" spc="0" baseline="0" dirty="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000000"/>
                </a:solidFill>
                <a:latin typeface="Calibri"/>
              </a:rPr>
              <a:t>Personnalisation</a:t>
            </a:r>
            <a:r>
              <a:rPr lang="fr-FR" sz="1100" dirty="0">
                <a:solidFill>
                  <a:srgbClr val="000000"/>
                </a:solidFill>
                <a:latin typeface="Calibri"/>
              </a:rPr>
              <a:t> du parcours </a:t>
            </a:r>
            <a:r>
              <a:rPr lang="fr-FR" sz="1100" kern="0" dirty="0">
                <a:solidFill>
                  <a:srgbClr val="000000"/>
                </a:solidFill>
                <a:latin typeface="Calibri"/>
              </a:rPr>
              <a:t>et </a:t>
            </a:r>
            <a:r>
              <a:rPr lang="fr-FR" sz="1100" dirty="0">
                <a:solidFill>
                  <a:srgbClr val="000000"/>
                </a:solidFill>
                <a:latin typeface="Calibri"/>
              </a:rPr>
              <a:t>déploiement de moyens de compensation en centre comme en entreprise </a:t>
            </a:r>
            <a:endParaRPr lang="fr-FR" sz="1100" kern="0" dirty="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dirty="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dirty="0"/>
          </a:p>
          <a:p>
            <a:pPr defTabSz="457198">
              <a:defRPr sz="1800" b="0" i="0" u="none" strike="noStrike" kern="0" cap="none" spc="0" baseline="0">
                <a:solidFill>
                  <a:srgbClr val="000000"/>
                </a:solidFill>
                <a:uFillTx/>
              </a:defRPr>
            </a:pPr>
            <a:r>
              <a:rPr lang="fr-FR" sz="1000" b="1" dirty="0">
                <a:solidFill>
                  <a:srgbClr val="C00000"/>
                </a:solidFill>
              </a:rPr>
              <a:t>Locaux accessibles aux personnes en situation de handicap dont PMR</a:t>
            </a:r>
            <a:endParaRPr lang="fr-FR" sz="1000" b="1" dirty="0">
              <a:solidFill>
                <a:srgbClr val="C00000"/>
              </a:solidFill>
              <a:latin typeface="Calibri"/>
            </a:endParaRPr>
          </a:p>
        </p:txBody>
      </p:sp>
      <p:sp>
        <p:nvSpPr>
          <p:cNvPr id="6" name="Rectangle 5">
            <a:extLst>
              <a:ext uri="{FF2B5EF4-FFF2-40B4-BE49-F238E27FC236}">
                <a16:creationId xmlns:a16="http://schemas.microsoft.com/office/drawing/2014/main" id="{98BD4CC9-32EC-55A6-1D74-46018BA3FB3B}"/>
              </a:ext>
            </a:extLst>
          </p:cNvPr>
          <p:cNvSpPr/>
          <p:nvPr/>
        </p:nvSpPr>
        <p:spPr>
          <a:xfrm>
            <a:off x="3778849" y="7322287"/>
            <a:ext cx="2908266" cy="1492716"/>
          </a:xfrm>
          <a:prstGeom prst="rect">
            <a:avLst/>
          </a:prstGeom>
          <a:noFill/>
          <a:ln cap="flat">
            <a:noFill/>
            <a:prstDash val="solid"/>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odalités d’évaluation</a:t>
            </a: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dirty="0">
                <a:solidFill>
                  <a:srgbClr val="000000"/>
                </a:solidFill>
                <a:latin typeface="Calibri"/>
              </a:rPr>
              <a:t>Evaluations formatives tout au long du parcours (</a:t>
            </a:r>
            <a:r>
              <a:rPr lang="fr-FR" sz="1100" i="1" dirty="0">
                <a:solidFill>
                  <a:srgbClr val="000000"/>
                </a:solidFill>
                <a:latin typeface="Calibri"/>
              </a:rPr>
              <a:t>Mises en situation, Exercice pratiques, Etude de Cas, auto-évaluation et analyse de pratiques professionnelles guidées</a:t>
            </a:r>
            <a:r>
              <a:rPr lang="fr-FR" sz="1100" dirty="0">
                <a:solidFill>
                  <a:srgbClr val="000000"/>
                </a:solidFill>
                <a:latin typeface="Calibri"/>
              </a:rPr>
              <a:t>) et certificatives (CAP blanc) basées sur les critères d’évaluation du référentiel du diplôme</a:t>
            </a:r>
          </a:p>
        </p:txBody>
      </p:sp>
    </p:spTree>
    <p:extLst>
      <p:ext uri="{BB962C8B-B14F-4D97-AF65-F5344CB8AC3E}">
        <p14:creationId xmlns:p14="http://schemas.microsoft.com/office/powerpoint/2010/main" val="3396671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60">
    <p:spTree>
      <p:nvGrpSpPr>
        <p:cNvPr id="1" name=""/>
        <p:cNvGrpSpPr/>
        <p:nvPr/>
      </p:nvGrpSpPr>
      <p:grpSpPr>
        <a:xfrm>
          <a:off x="0" y="0"/>
          <a:ext cx="0" cy="0"/>
          <a:chOff x="0" y="0"/>
          <a:chExt cx="0" cy="0"/>
        </a:xfrm>
      </p:grpSpPr>
      <p:pic>
        <p:nvPicPr>
          <p:cNvPr id="4" name="Image 39">
            <a:extLst>
              <a:ext uri="{FF2B5EF4-FFF2-40B4-BE49-F238E27FC236}">
                <a16:creationId xmlns:a16="http://schemas.microsoft.com/office/drawing/2014/main" id="{673CC7B1-944D-4219-BC77-0090AA754DA1}"/>
              </a:ext>
            </a:extLst>
          </p:cNvPr>
          <p:cNvPicPr>
            <a:picLocks noChangeAspect="1"/>
          </p:cNvPicPr>
          <p:nvPr/>
        </p:nvPicPr>
        <p:blipFill>
          <a:blip r:embed="rId3"/>
          <a:stretch>
            <a:fillRect/>
          </a:stretch>
        </p:blipFill>
        <p:spPr>
          <a:xfrm>
            <a:off x="3374794" y="122465"/>
            <a:ext cx="281763" cy="9021535"/>
          </a:xfrm>
          <a:prstGeom prst="rect">
            <a:avLst/>
          </a:prstGeom>
          <a:noFill/>
          <a:ln cap="flat">
            <a:noFill/>
          </a:ln>
        </p:spPr>
      </p:pic>
      <p:sp>
        <p:nvSpPr>
          <p:cNvPr id="3" name="ZoneTexte 12">
            <a:extLst>
              <a:ext uri="{FF2B5EF4-FFF2-40B4-BE49-F238E27FC236}">
                <a16:creationId xmlns:a16="http://schemas.microsoft.com/office/drawing/2014/main" id="{6757F18E-78EE-A155-5E6F-853DB99192C3}"/>
              </a:ext>
            </a:extLst>
          </p:cNvPr>
          <p:cNvSpPr txBox="1"/>
          <p:nvPr/>
        </p:nvSpPr>
        <p:spPr>
          <a:xfrm>
            <a:off x="5667228" y="8621222"/>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dirty="0">
                <a:solidFill>
                  <a:schemeClr val="bg1">
                    <a:lumMod val="50000"/>
                  </a:schemeClr>
                </a:solidFill>
              </a:rPr>
              <a:t>MAJ 13/01/2026</a:t>
            </a:r>
          </a:p>
        </p:txBody>
      </p:sp>
      <p:sp>
        <p:nvSpPr>
          <p:cNvPr id="5" name="ZoneTexte 22">
            <a:extLst>
              <a:ext uri="{FF2B5EF4-FFF2-40B4-BE49-F238E27FC236}">
                <a16:creationId xmlns:a16="http://schemas.microsoft.com/office/drawing/2014/main" id="{BDFB7463-97A9-ABC5-3C22-5452C885D6B8}"/>
              </a:ext>
            </a:extLst>
          </p:cNvPr>
          <p:cNvSpPr txBox="1"/>
          <p:nvPr/>
        </p:nvSpPr>
        <p:spPr>
          <a:xfrm>
            <a:off x="3671075" y="122465"/>
            <a:ext cx="3048103" cy="121571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lvl="0" defTabSz="457200">
              <a:defRPr sz="1800" b="0" i="0" u="none" strike="noStrike" kern="0" cap="none" spc="0" baseline="0">
                <a:solidFill>
                  <a:srgbClr val="000000"/>
                </a:solidFill>
                <a:uFillTx/>
              </a:defRPr>
            </a:pPr>
            <a:r>
              <a:rPr lang="fr-FR" sz="1100" b="1" i="0" u="none" strike="noStrike" kern="1200" cap="none" spc="0" baseline="0" dirty="0">
                <a:uFillTx/>
                <a:latin typeface="Calibri"/>
                <a:ea typeface="Times New Roman" pitchFamily="18"/>
                <a:cs typeface="Times New Roman" pitchFamily="18"/>
              </a:rPr>
              <a:t>Pas de liens avec d’autres certifications professionnelles, certifications ou habilitations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dirty="0">
                <a:uFillTx/>
                <a:latin typeface="Calibri"/>
                <a:ea typeface="Times New Roman" pitchFamily="18"/>
                <a:cs typeface="Times New Roman" pitchFamily="18"/>
                <a:sym typeface="Wingdings" panose="05000000000000000000" pitchFamily="2" charset="2"/>
              </a:rPr>
              <a:t> Lien à consulter : </a:t>
            </a:r>
            <a:r>
              <a:rPr lang="fr-FR" sz="1100" b="1" dirty="0">
                <a:hlinkClick r:id="rId4"/>
              </a:rPr>
              <a:t>RNCP38400 - CAP - Fleuriste</a:t>
            </a:r>
            <a:endParaRPr lang="fr-FR" sz="1100" b="1" i="0" u="none" strike="noStrike" kern="1200" cap="none" spc="0" baseline="0" dirty="0">
              <a:uFillTx/>
              <a:latin typeface="Calibri"/>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none" strike="noStrike" kern="1200" cap="none" spc="0" baseline="0" dirty="0">
              <a:solidFill>
                <a:schemeClr val="accent1">
                  <a:lumMod val="75000"/>
                </a:schemeClr>
              </a:solidFill>
              <a:uFillTx/>
              <a:latin typeface="Calibri"/>
              <a:ea typeface="Calibri" pitchFamily="34"/>
              <a:cs typeface="Times New Roman" pitchFamily="18"/>
            </a:endParaRPr>
          </a:p>
        </p:txBody>
      </p:sp>
      <p:sp>
        <p:nvSpPr>
          <p:cNvPr id="6" name="Rectangle 5">
            <a:extLst>
              <a:ext uri="{FF2B5EF4-FFF2-40B4-BE49-F238E27FC236}">
                <a16:creationId xmlns:a16="http://schemas.microsoft.com/office/drawing/2014/main" id="{45FE431C-4F4E-C618-2420-2E9F8BE5BAE6}"/>
              </a:ext>
            </a:extLst>
          </p:cNvPr>
          <p:cNvSpPr/>
          <p:nvPr/>
        </p:nvSpPr>
        <p:spPr>
          <a:xfrm>
            <a:off x="3694918" y="1479574"/>
            <a:ext cx="2923697" cy="2277547"/>
          </a:xfrm>
          <a:prstGeom prst="rect">
            <a:avLst/>
          </a:prstGeom>
        </p:spPr>
        <p:txBody>
          <a:bodyPr wrap="square">
            <a:spAutoFit/>
          </a:bodyPr>
          <a:lstStyle/>
          <a:p>
            <a:r>
              <a:rPr lang="fr-FR" sz="1600" b="1" dirty="0">
                <a:solidFill>
                  <a:srgbClr val="1D2243"/>
                </a:solidFill>
              </a:rPr>
              <a:t>Suites de parcours possibles et débouchés</a:t>
            </a:r>
          </a:p>
          <a:p>
            <a:endParaRPr lang="fr-FR" sz="1100" dirty="0">
              <a:solidFill>
                <a:srgbClr val="1D2243"/>
              </a:solidFill>
            </a:endParaRPr>
          </a:p>
          <a:p>
            <a:pPr fontAlgn="base"/>
            <a:r>
              <a:rPr lang="fr-FR" sz="1000" b="1" i="0" u="none" strike="noStrike" dirty="0">
                <a:solidFill>
                  <a:srgbClr val="000000"/>
                </a:solidFill>
                <a:effectLst/>
                <a:latin typeface="Calibri" panose="020F0502020204030204" pitchFamily="34" charset="0"/>
              </a:rPr>
              <a:t>→ </a:t>
            </a:r>
            <a:r>
              <a:rPr lang="fr-FR" sz="1100" dirty="0">
                <a:solidFill>
                  <a:srgbClr val="000000"/>
                </a:solidFill>
              </a:rPr>
              <a:t>Les titulaires de ce CAP peuvent avoir accès aux Baccalauréats professionnels (Bac Pro) </a:t>
            </a:r>
            <a:r>
              <a:rPr lang="fr-FR" sz="1100" b="0" i="0" dirty="0">
                <a:solidFill>
                  <a:srgbClr val="000000"/>
                </a:solidFill>
                <a:effectLst/>
              </a:rPr>
              <a:t>ou </a:t>
            </a:r>
            <a:r>
              <a:rPr lang="fr-FR" sz="1100" dirty="0">
                <a:solidFill>
                  <a:srgbClr val="000000"/>
                </a:solidFill>
              </a:rPr>
              <a:t>à d’autres certifications de niveau 4</a:t>
            </a:r>
            <a:r>
              <a:rPr lang="fr-FR" sz="1100" b="0" i="0" dirty="0">
                <a:solidFill>
                  <a:srgbClr val="000000"/>
                </a:solidFill>
                <a:effectLst/>
              </a:rPr>
              <a:t> pour poursuivre leur parcours professionnel, dans le cadre de la formation tout au long de la vie,</a:t>
            </a:r>
          </a:p>
          <a:p>
            <a:endParaRPr lang="fr-FR" sz="1100" dirty="0"/>
          </a:p>
          <a:p>
            <a:r>
              <a:rPr lang="fr-FR" sz="1100" b="1" i="0" u="none" strike="noStrike" dirty="0">
                <a:solidFill>
                  <a:srgbClr val="000000"/>
                </a:solidFill>
                <a:effectLst/>
                <a:latin typeface="Calibri" panose="020F0502020204030204" pitchFamily="34" charset="0"/>
              </a:rPr>
              <a:t>→ </a:t>
            </a:r>
            <a:r>
              <a:rPr lang="fr-FR" sz="1100" dirty="0"/>
              <a:t>Exemples : Brevet Professionnel (BP) Fleuriste (RNCP36005), Brevet Technique des Métiers Fleuriste (BTM) (RNCP 36404) , .…</a:t>
            </a:r>
          </a:p>
        </p:txBody>
      </p:sp>
      <p:sp>
        <p:nvSpPr>
          <p:cNvPr id="12" name="ZoneTexte 9">
            <a:extLst>
              <a:ext uri="{FF2B5EF4-FFF2-40B4-BE49-F238E27FC236}">
                <a16:creationId xmlns:a16="http://schemas.microsoft.com/office/drawing/2014/main" id="{58E87769-0429-7E6D-4346-6346B0474EEF}"/>
              </a:ext>
            </a:extLst>
          </p:cNvPr>
          <p:cNvSpPr txBox="1"/>
          <p:nvPr/>
        </p:nvSpPr>
        <p:spPr>
          <a:xfrm>
            <a:off x="66935" y="50249"/>
            <a:ext cx="3269498" cy="887422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dirty="0">
                <a:solidFill>
                  <a:srgbClr val="1D2243"/>
                </a:solidFill>
                <a:uFillTx/>
                <a:latin typeface="Calibri "/>
              </a:rPr>
              <a:t>Modalités</a:t>
            </a:r>
            <a:r>
              <a:rPr lang="fr-FR" sz="1600" b="0" i="0" u="none" strike="noStrike" kern="1200" cap="none" spc="0" baseline="0" dirty="0">
                <a:solidFill>
                  <a:srgbClr val="1D2243"/>
                </a:solidFill>
                <a:uFillTx/>
                <a:latin typeface="Calibri "/>
              </a:rPr>
              <a:t> </a:t>
            </a:r>
            <a:r>
              <a:rPr lang="fr-FR" sz="1600" b="1" i="0" u="none" strike="noStrike" kern="1200" cap="none" spc="0" baseline="0" dirty="0">
                <a:solidFill>
                  <a:srgbClr val="1D2243"/>
                </a:solidFill>
                <a:uFillTx/>
                <a:latin typeface="Calibri "/>
              </a:rPr>
              <a:t>de certification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ea typeface="Calibri" pitchFamily="34"/>
                <a:cs typeface="Calibri"/>
              </a:rPr>
              <a:t>Inscription et présentation aux examens de l’Education Nationale (Session de Juin / Résultats en </a:t>
            </a:r>
            <a:r>
              <a:rPr lang="fr-FR" sz="1100" dirty="0">
                <a:solidFill>
                  <a:srgbClr val="000000"/>
                </a:solidFill>
                <a:latin typeface="Calibri"/>
                <a:ea typeface="Calibri" pitchFamily="34"/>
                <a:cs typeface="Calibri"/>
              </a:rPr>
              <a:t>juillet</a:t>
            </a:r>
            <a:r>
              <a:rPr lang="fr-FR" sz="1100" b="0" i="0" u="none" strike="noStrike" kern="1200" cap="none" spc="0" baseline="0" dirty="0">
                <a:solidFill>
                  <a:srgbClr val="000000"/>
                </a:solidFill>
                <a:uFillTx/>
                <a:latin typeface="Calibri"/>
                <a:ea typeface="Calibri" pitchFamily="34"/>
                <a:cs typeface="Calibri"/>
              </a:rPr>
              <a:t>).</a:t>
            </a:r>
            <a:endParaRPr lang="fr-FR" sz="200" b="1" i="0" u="none" strike="noStrike" kern="0" cap="none" spc="0" baseline="0" dirty="0">
              <a:solidFill>
                <a:srgbClr val="000000"/>
              </a:solidFill>
              <a:uFillTx/>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kern="0" dirty="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dirty="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0" cap="none" spc="0" baseline="0" dirty="0">
                <a:solidFill>
                  <a:srgbClr val="10ABBB"/>
                </a:solidFill>
                <a:uFillTx/>
                <a:ea typeface="Calibri" pitchFamily="34"/>
                <a:cs typeface="Times New Roman" pitchFamily="18"/>
              </a:rPr>
              <a:t>Possibilité de valider 1 ou des Blocs de compétences.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0" i="0" u="none" strike="noStrike" kern="1200" cap="none" spc="0" baseline="0" dirty="0">
              <a:solidFill>
                <a:srgbClr val="000000"/>
              </a:solidFill>
              <a:uFillTx/>
              <a:latin typeface="Calibri" pitchFamily="34"/>
              <a:ea typeface="Calibri"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0" i="0" u="sng" strike="noStrike" kern="0" cap="none" spc="0" baseline="0" dirty="0">
              <a:solidFill>
                <a:srgbClr val="000000"/>
              </a:solidFill>
              <a:uFillTx/>
              <a:ea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sng" strike="noStrike" kern="0" cap="none" spc="0" baseline="0" dirty="0">
                <a:solidFill>
                  <a:srgbClr val="000000"/>
                </a:solidFill>
                <a:uFillTx/>
                <a:ea typeface="Arial" pitchFamily="34"/>
              </a:rPr>
              <a:t>Conformément au règlement d’examen</a:t>
            </a:r>
            <a:r>
              <a:rPr lang="fr-FR" sz="1100" b="1" i="0" u="none" strike="noStrike" kern="0" cap="none" spc="0" baseline="0" dirty="0">
                <a:solidFill>
                  <a:srgbClr val="000000"/>
                </a:solidFill>
                <a:uFillTx/>
                <a:ea typeface="Arial" pitchFamily="34"/>
              </a:rPr>
              <a:t> :</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1" i="0" u="none" strike="noStrike" kern="1200" cap="none" spc="0" baseline="0" dirty="0">
              <a:solidFill>
                <a:srgbClr val="000000"/>
              </a:solidFill>
              <a:uFillTx/>
            </a:endParaRPr>
          </a:p>
          <a:p>
            <a:pPr fontAlgn="base"/>
            <a:r>
              <a:rPr lang="fr-FR" sz="1100" b="1" i="0" u="none" strike="noStrike" dirty="0">
                <a:solidFill>
                  <a:srgbClr val="000000"/>
                </a:solidFill>
                <a:effectLst/>
                <a:latin typeface="Calibri" panose="020F0502020204030204" pitchFamily="34" charset="0"/>
              </a:rPr>
              <a:t>→ EG 1 :  </a:t>
            </a:r>
            <a:r>
              <a:rPr lang="fr-FR" sz="1100" b="1" dirty="0">
                <a:cs typeface="Times New Roman" pitchFamily="18"/>
              </a:rPr>
              <a:t>Français et Histoire-Géographie – Enseignement moral et civique</a:t>
            </a:r>
            <a:r>
              <a:rPr lang="fr-FR" sz="1100" b="1" dirty="0">
                <a:latin typeface="Calibri"/>
              </a:rPr>
              <a:t> </a:t>
            </a:r>
            <a:r>
              <a:rPr lang="fr-FR" sz="1100" b="1" i="0" u="none" strike="noStrike" dirty="0">
                <a:solidFill>
                  <a:srgbClr val="000000"/>
                </a:solidFill>
                <a:effectLst/>
                <a:latin typeface="Calibri" panose="020F0502020204030204" pitchFamily="34" charset="0"/>
              </a:rPr>
              <a:t>: </a:t>
            </a:r>
            <a:r>
              <a:rPr lang="en-US" sz="1100" b="0" i="0" dirty="0">
                <a:solidFill>
                  <a:srgbClr val="000000"/>
                </a:solidFill>
                <a:effectLst/>
                <a:latin typeface="Calibri" panose="020F0502020204030204" pitchFamily="34" charset="0"/>
              </a:rPr>
              <a:t>​</a:t>
            </a:r>
            <a:r>
              <a:rPr lang="fr-FR" sz="1100" b="0" i="0" u="none" strike="noStrike" dirty="0">
                <a:solidFill>
                  <a:srgbClr val="000000"/>
                </a:solidFill>
                <a:effectLst/>
                <a:latin typeface="Calibri" panose="020F0502020204030204" pitchFamily="34" charset="0"/>
              </a:rPr>
              <a:t>Epreuve ponctuelle écrite et orale  (</a:t>
            </a:r>
            <a:r>
              <a:rPr lang="fr-FR" sz="1100" b="0" i="1" u="none" strike="noStrike" dirty="0">
                <a:solidFill>
                  <a:srgbClr val="000000"/>
                </a:solidFill>
                <a:effectLst/>
                <a:latin typeface="Calibri" panose="020F0502020204030204" pitchFamily="34" charset="0"/>
              </a:rPr>
              <a:t>coef 3</a:t>
            </a:r>
            <a:r>
              <a:rPr lang="fr-FR" sz="1100" b="0" i="0" u="none" strike="noStrike" dirty="0">
                <a:solidFill>
                  <a:srgbClr val="000000"/>
                </a:solidFill>
                <a:effectLst/>
                <a:latin typeface="Calibri" panose="020F0502020204030204" pitchFamily="34" charset="0"/>
              </a:rPr>
              <a:t>) (Durée 02</a:t>
            </a:r>
            <a:r>
              <a:rPr lang="fr-FR" sz="1100" dirty="0">
                <a:solidFill>
                  <a:srgbClr val="000000"/>
                </a:solidFill>
                <a:latin typeface="Calibri" panose="020F0502020204030204" pitchFamily="34" charset="0"/>
              </a:rPr>
              <a:t>h15</a:t>
            </a:r>
            <a:r>
              <a:rPr lang="fr-FR" sz="1100" b="0" i="0" u="none" strike="noStrike" dirty="0">
                <a:solidFill>
                  <a:srgbClr val="000000"/>
                </a:solidFill>
                <a:effectLst/>
                <a:latin typeface="Calibri" panose="020F0502020204030204" pitchFamily="34" charset="0"/>
              </a:rPr>
              <a:t>)</a:t>
            </a:r>
            <a:r>
              <a:rPr lang="en-US" sz="1100" b="0" i="0" dirty="0">
                <a:solidFill>
                  <a:srgbClr val="000000"/>
                </a:solidFill>
                <a:effectLst/>
                <a:latin typeface="Calibri" panose="020F0502020204030204" pitchFamily="34" charset="0"/>
              </a:rPr>
              <a:t>​</a:t>
            </a:r>
            <a:endParaRPr lang="en-US" sz="1100" b="0" i="0" dirty="0">
              <a:solidFill>
                <a:srgbClr val="000000"/>
              </a:solidFill>
              <a:effectLst/>
              <a:latin typeface="Segoe UI" panose="020B0502040204020203" pitchFamily="34" charset="0"/>
            </a:endParaRP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a:t>
            </a:r>
            <a:r>
              <a:rPr lang="fr-FR" sz="1100" dirty="0">
                <a:solidFill>
                  <a:srgbClr val="000000"/>
                </a:solidFill>
                <a:latin typeface="Calibri"/>
              </a:rPr>
              <a:t> </a:t>
            </a:r>
            <a:r>
              <a:rPr lang="fr-FR" sz="1100" b="1" dirty="0">
                <a:solidFill>
                  <a:srgbClr val="000000"/>
                </a:solidFill>
                <a:latin typeface="Calibri"/>
              </a:rPr>
              <a:t>EG 2 : </a:t>
            </a:r>
            <a:r>
              <a:rPr lang="fr-FR" sz="1100" b="1" dirty="0"/>
              <a:t>Mathématiques / Sciences physiques et chimiques </a:t>
            </a:r>
            <a:r>
              <a:rPr lang="fr-FR" sz="1100" dirty="0">
                <a:solidFill>
                  <a:srgbClr val="000000"/>
                </a:solidFill>
                <a:latin typeface="Calibri"/>
              </a:rPr>
              <a:t>: Epreuve ponctuelle écrite (</a:t>
            </a:r>
            <a:r>
              <a:rPr lang="fr-FR" sz="1100" i="1" dirty="0">
                <a:solidFill>
                  <a:srgbClr val="000000"/>
                </a:solidFill>
                <a:latin typeface="Calibri"/>
              </a:rPr>
              <a:t>coef. 2</a:t>
            </a:r>
            <a:r>
              <a:rPr lang="fr-FR" sz="1100" dirty="0">
                <a:solidFill>
                  <a:srgbClr val="000000"/>
                </a:solidFill>
                <a:latin typeface="Calibri"/>
              </a:rPr>
              <a:t>) (Durée 02h00)</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EG 3 : </a:t>
            </a:r>
            <a:r>
              <a:rPr lang="fr-FR" sz="1100" b="1" dirty="0"/>
              <a:t>Education physique et sportive </a:t>
            </a:r>
            <a:r>
              <a:rPr lang="fr-FR" sz="1100" dirty="0">
                <a:solidFill>
                  <a:srgbClr val="000000"/>
                </a:solidFill>
                <a:latin typeface="Calibri"/>
              </a:rPr>
              <a:t>: Epreuve ponctuelle (</a:t>
            </a:r>
            <a:r>
              <a:rPr lang="fr-FR" sz="1100" i="1" dirty="0">
                <a:solidFill>
                  <a:srgbClr val="000000"/>
                </a:solidFill>
                <a:latin typeface="Calibri"/>
              </a:rPr>
              <a:t>coef 1</a:t>
            </a:r>
            <a:r>
              <a:rPr lang="fr-FR" sz="1100" dirty="0">
                <a:solidFill>
                  <a:srgbClr val="000000"/>
                </a:solidFill>
                <a:latin typeface="Calibri"/>
              </a:rPr>
              <a:t>)</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EG 4 : </a:t>
            </a:r>
            <a:r>
              <a:rPr lang="fr-FR" sz="1100" b="1" dirty="0">
                <a:cs typeface="Times New Roman" pitchFamily="18"/>
              </a:rPr>
              <a:t>Langue vivante </a:t>
            </a:r>
            <a:r>
              <a:rPr lang="fr-FR" sz="1100" b="1" dirty="0">
                <a:solidFill>
                  <a:srgbClr val="000000"/>
                </a:solidFill>
                <a:latin typeface="Calibri"/>
              </a:rPr>
              <a:t>: </a:t>
            </a:r>
            <a:r>
              <a:rPr lang="fr-FR" sz="1100" dirty="0">
                <a:solidFill>
                  <a:srgbClr val="000000"/>
                </a:solidFill>
                <a:latin typeface="Calibri"/>
              </a:rPr>
              <a:t>Epreuve ponctuelle orale  (</a:t>
            </a:r>
            <a:r>
              <a:rPr lang="fr-FR" sz="1100" i="1" dirty="0">
                <a:solidFill>
                  <a:srgbClr val="000000"/>
                </a:solidFill>
                <a:latin typeface="Calibri"/>
              </a:rPr>
              <a:t>coef 1</a:t>
            </a:r>
            <a:r>
              <a:rPr lang="fr-FR" sz="1100" dirty="0">
                <a:solidFill>
                  <a:srgbClr val="000000"/>
                </a:solidFill>
                <a:latin typeface="Calibri"/>
              </a:rPr>
              <a:t>) (Durée 20 mn)</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EP 1 : </a:t>
            </a:r>
            <a:r>
              <a:rPr lang="fr-FR" sz="1100" b="1" dirty="0">
                <a:cs typeface="Times New Roman" pitchFamily="18"/>
              </a:rPr>
              <a:t>Préparation des produits, des végétaux et réalisation d’une composition florale </a:t>
            </a:r>
            <a:r>
              <a:rPr lang="fr-FR" sz="1100" b="1" dirty="0"/>
              <a:t>: </a:t>
            </a:r>
            <a:r>
              <a:rPr lang="fr-FR" sz="1100" dirty="0">
                <a:solidFill>
                  <a:srgbClr val="000000"/>
                </a:solidFill>
                <a:latin typeface="Calibri"/>
              </a:rPr>
              <a:t>Epreuve ponctuelle écrite et pratique (</a:t>
            </a:r>
            <a:r>
              <a:rPr lang="fr-FR" sz="1100" i="1" dirty="0">
                <a:solidFill>
                  <a:srgbClr val="000000"/>
                </a:solidFill>
                <a:latin typeface="Calibri"/>
              </a:rPr>
              <a:t>coef 6</a:t>
            </a:r>
            <a:r>
              <a:rPr lang="fr-FR" sz="1100" dirty="0">
                <a:solidFill>
                  <a:srgbClr val="000000"/>
                </a:solidFill>
                <a:latin typeface="Calibri"/>
              </a:rPr>
              <a:t>) (Durée 05h30) : mises en situation professionnelle mettant en jeu les compétences et les savoirs associés au bloc de compétences 1 du référentiel.</a:t>
            </a:r>
          </a:p>
          <a:p>
            <a:pPr defTabSz="457198">
              <a:spcAft>
                <a:spcPts val="185"/>
              </a:spcAft>
              <a:defRPr sz="1800" b="0" i="0" u="none" strike="noStrike" kern="0" cap="none" spc="0" baseline="0">
                <a:solidFill>
                  <a:srgbClr val="000000"/>
                </a:solidFill>
                <a:uFillTx/>
              </a:defRPr>
            </a:pPr>
            <a:r>
              <a:rPr lang="fr-FR" sz="1100" dirty="0">
                <a:solidFill>
                  <a:srgbClr val="000000"/>
                </a:solidFill>
                <a:latin typeface="Calibri"/>
              </a:rPr>
              <a:t>Epreuve en deux parties : une partie écrite de 02h30 et une partie pratique de 03h00</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EP 2 : </a:t>
            </a:r>
            <a:r>
              <a:rPr lang="fr-FR" sz="1100" b="1" dirty="0">
                <a:latin typeface="Calibri" pitchFamily="34"/>
              </a:rPr>
              <a:t>Vente, conseil et mise en valeur de l’offre </a:t>
            </a:r>
            <a:r>
              <a:rPr lang="fr-FR" sz="1100" dirty="0">
                <a:solidFill>
                  <a:srgbClr val="000000"/>
                </a:solidFill>
                <a:latin typeface="Calibri"/>
              </a:rPr>
              <a:t>: Epreuve ponctuelle orale et pratique (</a:t>
            </a:r>
            <a:r>
              <a:rPr lang="fr-FR" sz="1100" i="1" dirty="0">
                <a:solidFill>
                  <a:srgbClr val="000000"/>
                </a:solidFill>
                <a:latin typeface="Calibri"/>
              </a:rPr>
              <a:t>coef  5 + 1</a:t>
            </a:r>
            <a:r>
              <a:rPr lang="fr-FR" sz="1100" dirty="0">
                <a:solidFill>
                  <a:srgbClr val="000000"/>
                </a:solidFill>
                <a:latin typeface="Calibri"/>
              </a:rPr>
              <a:t>) (Durée 1h45). Cette épreuve intègre la matière générale « Prévention santé environnement » dont la durée est de 01h00 et de coef. 1 : Mise en situation professionnelle en deux phases mettant en jeu les compétences du bloc de compétences 2. L’épreuve se déroule dans un environnement professionnel réel ou reconstitué : phase 1 de 15 mn (simulation de prise en charge d’un client) ; phase 2 de 30 mn (la commission interroge le/la candidat(e) sur les compétences qui n’ont pu être évaluées dans la première phase.</a:t>
            </a:r>
          </a:p>
          <a:p>
            <a:pPr defTabSz="457198">
              <a:spcAft>
                <a:spcPts val="185"/>
              </a:spcAft>
              <a:defRPr sz="1800" b="0" i="0" u="none" strike="noStrike" kern="0" cap="none" spc="0" baseline="0">
                <a:solidFill>
                  <a:srgbClr val="000000"/>
                </a:solidFill>
                <a:uFillTx/>
              </a:defRPr>
            </a:pPr>
            <a:endParaRPr lang="fr-FR" sz="500"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rPr>
              <a:t>→  Oral de présentation du Chef d’œuvre : </a:t>
            </a:r>
            <a:r>
              <a:rPr lang="fr-FR" sz="1100" dirty="0">
                <a:solidFill>
                  <a:srgbClr val="000000"/>
                </a:solidFill>
              </a:rPr>
              <a:t>Cette évaluation repose sur une présentation orale terminale. </a:t>
            </a:r>
          </a:p>
          <a:p>
            <a:pPr defTabSz="457198">
              <a:spcAft>
                <a:spcPts val="185"/>
              </a:spcAft>
              <a:defRPr sz="1800" b="0" i="0" u="none" strike="noStrike" kern="0" cap="none" spc="0" baseline="0">
                <a:solidFill>
                  <a:srgbClr val="000000"/>
                </a:solidFill>
                <a:uFillTx/>
              </a:defRPr>
            </a:pPr>
            <a:r>
              <a:rPr lang="fr-FR" sz="1100" dirty="0">
                <a:solidFill>
                  <a:srgbClr val="000000"/>
                </a:solidFill>
                <a:latin typeface="Calibri"/>
              </a:rPr>
              <a:t>Le/la candidat(e) passe l’oral de présentation (durée 5 mn) puis répond aux questions du jury (durée 5mn). Chaque candidat(e) peut étayer son propos en s’appuyant sur un support relatif à son chef-d’œuvre (5 pages maximum)</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4f6357857e9fa58da6575dfdcc915972">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26615d32d565ab0fae614d292fc56832"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b82e20-d73d-4108-9024-577f9cc015bd">
      <Terms xmlns="http://schemas.microsoft.com/office/infopath/2007/PartnerControls"/>
    </lcf76f155ced4ddcb4097134ff3c332f>
    <TaxCatchAll xmlns="af7d08ae-1745-42f7-abae-65835a4b4a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BF6CD8-511F-4732-8261-EA8345FD3F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2e20-d73d-4108-9024-577f9cc015bd"/>
    <ds:schemaRef ds:uri="af7d08ae-1745-42f7-abae-65835a4b4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EDA6E2-BBB1-4166-A16F-38F66CED8857}">
  <ds:schemaRefs>
    <ds:schemaRef ds:uri="http://schemas.microsoft.com/office/2006/documentManagement/types"/>
    <ds:schemaRef ds:uri="http://purl.org/dc/elements/1.1/"/>
    <ds:schemaRef ds:uri="http://purl.org/dc/dcmitype/"/>
    <ds:schemaRef ds:uri="http://schemas.openxmlformats.org/package/2006/metadata/core-properties"/>
    <ds:schemaRef ds:uri="http://purl.org/dc/terms/"/>
    <ds:schemaRef ds:uri="http://schemas.microsoft.com/office/2006/metadata/properties"/>
    <ds:schemaRef ds:uri="http://schemas.microsoft.com/office/infopath/2007/PartnerControls"/>
    <ds:schemaRef ds:uri="af7d08ae-1745-42f7-abae-65835a4b4ac0"/>
    <ds:schemaRef ds:uri="1eb82e20-d73d-4108-9024-577f9cc015bd"/>
    <ds:schemaRef ds:uri="http://www.w3.org/XML/1998/namespace"/>
  </ds:schemaRefs>
</ds:datastoreItem>
</file>

<file path=customXml/itemProps3.xml><?xml version="1.0" encoding="utf-8"?>
<ds:datastoreItem xmlns:ds="http://schemas.openxmlformats.org/officeDocument/2006/customXml" ds:itemID="{17CFFA58-1123-406A-A119-E0F23FE276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Affiche%20d’infographie%20financière</Template>
  <TotalTime>460</TotalTime>
  <Words>1581</Words>
  <Application>Microsoft Office PowerPoint</Application>
  <PresentationFormat>Affichage à l'écran (4:3)</PresentationFormat>
  <Paragraphs>148</Paragraphs>
  <Slides>3</Slides>
  <Notes>3</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                          CAP Fleuriste (Niveau 3) Alternance rythme global : 1 semaine en Centre / 3 semaines en Entreprise Durée : 800 h en Centre (Contrat en alternance de 24 mois) ou 400 h en Centre (Contrat en alternance de 12 mois)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 GPME</dc:title>
  <dc:creator>Christelle Kalfalli</dc:creator>
  <cp:lastModifiedBy>Dominique Souyet</cp:lastModifiedBy>
  <cp:revision>34</cp:revision>
  <cp:lastPrinted>2022-05-23T13:25:10Z</cp:lastPrinted>
  <dcterms:created xsi:type="dcterms:W3CDTF">2022-05-23T09:30:48Z</dcterms:created>
  <dcterms:modified xsi:type="dcterms:W3CDTF">2026-01-20T10:06:51Z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