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446" r:id="rId5"/>
    <p:sldId id="449" r:id="rId6"/>
    <p:sldId id="450" r:id="rId7"/>
  </p:sldIdLst>
  <p:sldSz cx="6858000" cy="9144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ABBB"/>
    <a:srgbClr val="1D2243"/>
    <a:srgbClr val="FF99FF"/>
    <a:srgbClr val="D826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4B1FAB-E3E3-4BD3-B2D5-C331954D51CD}" v="36" dt="2025-12-24T08:50:19.502"/>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69012ECD-51FC-41F1-AA8D-1B2483CD663E}" styleName="">
    <a:wholeTbl>
      <a:tcTxStyle>
        <a:font>
          <a:latin typeface="+mn-lt"/>
          <a:ea typeface="+mn-ea"/>
          <a:cs typeface="+mn-cs"/>
        </a:font>
        <a:srgbClr val="000000"/>
      </a:tcTxStyle>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tcStyle>
    </a:wholeTbl>
    <a:band1H>
      <a:tcStyle>
        <a:tcBdr>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tcStyle>
    </a:band1H>
    <a:band1V>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cBdr>
      </a:tcStyle>
    </a:band1V>
    <a:band2V>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cBdr>
      </a:tcStyle>
    </a:band2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4472C4"/>
              </a:solidFill>
              <a:prstDash val="solid"/>
              <a:round/>
              <a:headEnd type="none" w="med" len="med"/>
              <a:tailEnd type="none" w="med" len="med"/>
            </a:ln>
          </a:top>
        </a:tcBdr>
      </a:tcStyle>
    </a:lastRow>
    <a:firstRow>
      <a:tcTxStyle b="on">
        <a:font>
          <a:latin typeface="+mn-lt"/>
          <a:ea typeface="+mn-ea"/>
          <a:cs typeface="+mn-cs"/>
        </a:font>
        <a:srgbClr val="FFFFFF"/>
      </a:tcTxStyle>
      <a:tcStyle>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6" d="100"/>
          <a:sy n="126" d="100"/>
        </p:scale>
        <p:origin x="392" y="-46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50C9F20-F5AC-4AA7-8B09-40F52D706260}"/>
              </a:ext>
            </a:extLst>
          </p:cNvPr>
          <p:cNvSpPr txBox="1">
            <a:spLocks noGrp="1"/>
          </p:cNvSpPr>
          <p:nvPr>
            <p:ph type="hdr" sz="quarter"/>
          </p:nvPr>
        </p:nvSpPr>
        <p:spPr>
          <a:xfrm>
            <a:off x="0" y="0"/>
            <a:ext cx="2946343" cy="498219"/>
          </a:xfrm>
          <a:prstGeom prst="rect">
            <a:avLst/>
          </a:prstGeom>
          <a:noFill/>
          <a:ln>
            <a:noFill/>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000000"/>
              </a:solidFill>
              <a:uFillTx/>
              <a:latin typeface="Calibri"/>
            </a:endParaRPr>
          </a:p>
        </p:txBody>
      </p:sp>
      <p:sp>
        <p:nvSpPr>
          <p:cNvPr id="3" name="Espace réservé de la date 2">
            <a:extLst>
              <a:ext uri="{FF2B5EF4-FFF2-40B4-BE49-F238E27FC236}">
                <a16:creationId xmlns:a16="http://schemas.microsoft.com/office/drawing/2014/main" id="{84979722-E6DC-4482-A85E-57066EECB480}"/>
              </a:ext>
            </a:extLst>
          </p:cNvPr>
          <p:cNvSpPr txBox="1">
            <a:spLocks noGrp="1"/>
          </p:cNvSpPr>
          <p:nvPr>
            <p:ph type="dt" sz="quarter" idx="1"/>
          </p:nvPr>
        </p:nvSpPr>
        <p:spPr>
          <a:xfrm>
            <a:off x="3851333" y="0"/>
            <a:ext cx="2946343" cy="498219"/>
          </a:xfrm>
          <a:prstGeom prst="rect">
            <a:avLst/>
          </a:prstGeom>
          <a:noFill/>
          <a:ln>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27D528-F551-45B2-B92C-0FA004F6D87E}" type="datetime1">
              <a:rPr lang="fr-FR" sz="1200" b="0" i="0" u="none" strike="noStrike" kern="1200" cap="none" spc="0" baseline="0">
                <a:solidFill>
                  <a:srgbClr val="000000"/>
                </a:solidFill>
                <a:uFillTx/>
                <a:latin typeface="Calibri"/>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06/01/2026</a:t>
            </a:fld>
            <a:endParaRPr lang="fr-FR" sz="1200" b="0" i="0" u="none" strike="noStrike" kern="1200" cap="none" spc="0" baseline="0">
              <a:solidFill>
                <a:srgbClr val="000000"/>
              </a:solidFill>
              <a:uFillTx/>
              <a:latin typeface="Calibri"/>
            </a:endParaRPr>
          </a:p>
        </p:txBody>
      </p:sp>
      <p:sp>
        <p:nvSpPr>
          <p:cNvPr id="4" name="Espace réservé du pied de page 3">
            <a:extLst>
              <a:ext uri="{FF2B5EF4-FFF2-40B4-BE49-F238E27FC236}">
                <a16:creationId xmlns:a16="http://schemas.microsoft.com/office/drawing/2014/main" id="{4954365C-F581-455D-8290-AFEE520AB4B3}"/>
              </a:ext>
            </a:extLst>
          </p:cNvPr>
          <p:cNvSpPr txBox="1">
            <a:spLocks noGrp="1"/>
          </p:cNvSpPr>
          <p:nvPr>
            <p:ph type="ftr" sz="quarter" idx="2"/>
          </p:nvPr>
        </p:nvSpPr>
        <p:spPr>
          <a:xfrm>
            <a:off x="0" y="9431597"/>
            <a:ext cx="2946343" cy="498219"/>
          </a:xfrm>
          <a:prstGeom prst="rect">
            <a:avLst/>
          </a:prstGeom>
          <a:noFill/>
          <a:ln>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000000"/>
              </a:solidFill>
              <a:uFillTx/>
              <a:latin typeface="Calibri"/>
            </a:endParaRPr>
          </a:p>
        </p:txBody>
      </p:sp>
      <p:sp>
        <p:nvSpPr>
          <p:cNvPr id="5" name="Espace réservé du numéro de diapositive 4">
            <a:extLst>
              <a:ext uri="{FF2B5EF4-FFF2-40B4-BE49-F238E27FC236}">
                <a16:creationId xmlns:a16="http://schemas.microsoft.com/office/drawing/2014/main" id="{0A256690-E7FD-4F17-A337-CF84617794D2}"/>
              </a:ext>
            </a:extLst>
          </p:cNvPr>
          <p:cNvSpPr txBox="1">
            <a:spLocks noGrp="1"/>
          </p:cNvSpPr>
          <p:nvPr>
            <p:ph type="sldNum" sz="quarter" idx="3"/>
          </p:nvPr>
        </p:nvSpPr>
        <p:spPr>
          <a:xfrm>
            <a:off x="3851333" y="9431597"/>
            <a:ext cx="2946343" cy="498219"/>
          </a:xfrm>
          <a:prstGeom prst="rect">
            <a:avLst/>
          </a:prstGeom>
          <a:noFill/>
          <a:ln>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163975D-9895-49A6-8CDC-0652C37A5191}" type="slidenum">
              <a:t>‹N°›</a:t>
            </a:fld>
            <a:endParaRPr lang="fr-FR"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751230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55114D7-2363-4904-B195-3926E39F4B49}"/>
              </a:ext>
            </a:extLst>
          </p:cNvPr>
          <p:cNvSpPr txBox="1">
            <a:spLocks noGrp="1"/>
          </p:cNvSpPr>
          <p:nvPr>
            <p:ph type="hdr" sz="quarter"/>
          </p:nvPr>
        </p:nvSpPr>
        <p:spPr>
          <a:xfrm>
            <a:off x="0" y="0"/>
            <a:ext cx="2946343" cy="498219"/>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3" name="Espace réservé de la date 2">
            <a:extLst>
              <a:ext uri="{FF2B5EF4-FFF2-40B4-BE49-F238E27FC236}">
                <a16:creationId xmlns:a16="http://schemas.microsoft.com/office/drawing/2014/main" id="{117F320E-208E-4243-9D8C-7ADBB35A1258}"/>
              </a:ext>
            </a:extLst>
          </p:cNvPr>
          <p:cNvSpPr txBox="1">
            <a:spLocks noGrp="1"/>
          </p:cNvSpPr>
          <p:nvPr>
            <p:ph type="dt" idx="1"/>
          </p:nvPr>
        </p:nvSpPr>
        <p:spPr>
          <a:xfrm>
            <a:off x="3851333" y="0"/>
            <a:ext cx="2946343" cy="498219"/>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7192AB87-BBD9-4419-A041-6346D8CA4D7D}" type="datetime1">
              <a:rPr lang="fr-FR"/>
              <a:pPr lvl="0"/>
              <a:t>06/01/2026</a:t>
            </a:fld>
            <a:endParaRPr lang="fr-FR"/>
          </a:p>
        </p:txBody>
      </p:sp>
      <p:sp>
        <p:nvSpPr>
          <p:cNvPr id="4" name="Espace réservé de l’image des diapositives 3">
            <a:extLst>
              <a:ext uri="{FF2B5EF4-FFF2-40B4-BE49-F238E27FC236}">
                <a16:creationId xmlns:a16="http://schemas.microsoft.com/office/drawing/2014/main" id="{EDF3C758-B422-404A-824E-01EAAA7225FA}"/>
              </a:ext>
            </a:extLst>
          </p:cNvPr>
          <p:cNvSpPr>
            <a:spLocks noGrp="1" noRot="1" noChangeAspect="1"/>
          </p:cNvSpPr>
          <p:nvPr>
            <p:ph type="sldImg" idx="2"/>
          </p:nvPr>
        </p:nvSpPr>
        <p:spPr>
          <a:xfrm>
            <a:off x="2143125" y="1241425"/>
            <a:ext cx="2513013" cy="3351213"/>
          </a:xfrm>
          <a:prstGeom prst="rect">
            <a:avLst/>
          </a:prstGeom>
          <a:noFill/>
          <a:ln w="12701">
            <a:solidFill>
              <a:srgbClr val="000000"/>
            </a:solidFill>
            <a:prstDash val="solid"/>
          </a:ln>
        </p:spPr>
      </p:sp>
      <p:sp>
        <p:nvSpPr>
          <p:cNvPr id="5" name="Espace réservé des commentaires 4">
            <a:extLst>
              <a:ext uri="{FF2B5EF4-FFF2-40B4-BE49-F238E27FC236}">
                <a16:creationId xmlns:a16="http://schemas.microsoft.com/office/drawing/2014/main" id="{7435DEEF-ACF4-440C-A323-C625C8239652}"/>
              </a:ext>
            </a:extLst>
          </p:cNvPr>
          <p:cNvSpPr txBox="1">
            <a:spLocks noGrp="1"/>
          </p:cNvSpPr>
          <p:nvPr>
            <p:ph type="body" sz="quarter" idx="3"/>
          </p:nvPr>
        </p:nvSpPr>
        <p:spPr>
          <a:xfrm>
            <a:off x="679929" y="4778718"/>
            <a:ext cx="5439408" cy="3909864"/>
          </a:xfrm>
          <a:prstGeom prst="rect">
            <a:avLst/>
          </a:prstGeom>
          <a:noFill/>
          <a:ln>
            <a:noFill/>
          </a:ln>
        </p:spPr>
        <p:txBody>
          <a:bodyPr vert="horz" wrap="square" lIns="91440" tIns="45720" rIns="91440" bIns="45720"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45097E4C-1832-44C3-8E64-12E67199D7B2}"/>
              </a:ext>
            </a:extLst>
          </p:cNvPr>
          <p:cNvSpPr txBox="1">
            <a:spLocks noGrp="1"/>
          </p:cNvSpPr>
          <p:nvPr>
            <p:ph type="ftr" sz="quarter" idx="4"/>
          </p:nvPr>
        </p:nvSpPr>
        <p:spPr>
          <a:xfrm>
            <a:off x="0" y="9431597"/>
            <a:ext cx="2946343" cy="498219"/>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7" name="Espace réservé du numéro de diapositive 6">
            <a:extLst>
              <a:ext uri="{FF2B5EF4-FFF2-40B4-BE49-F238E27FC236}">
                <a16:creationId xmlns:a16="http://schemas.microsoft.com/office/drawing/2014/main" id="{BB81C818-6B6F-4A44-9507-8169B46DFADB}"/>
              </a:ext>
            </a:extLst>
          </p:cNvPr>
          <p:cNvSpPr txBox="1">
            <a:spLocks noGrp="1"/>
          </p:cNvSpPr>
          <p:nvPr>
            <p:ph type="sldNum" sz="quarter" idx="5"/>
          </p:nvPr>
        </p:nvSpPr>
        <p:spPr>
          <a:xfrm>
            <a:off x="3851333" y="9431597"/>
            <a:ext cx="2946343" cy="498219"/>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37D4DBBF-C02B-42A2-A041-5692A219A671}" type="slidenum">
              <a:t>‹N°›</a:t>
            </a:fld>
            <a:endParaRPr lang="fr-FR"/>
          </a:p>
        </p:txBody>
      </p:sp>
    </p:spTree>
    <p:extLst>
      <p:ext uri="{BB962C8B-B14F-4D97-AF65-F5344CB8AC3E}">
        <p14:creationId xmlns:p14="http://schemas.microsoft.com/office/powerpoint/2010/main" val="1653662594"/>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32118C8-1D74-49D3-9120-6E736246A1AC}"/>
              </a:ext>
            </a:extLst>
          </p:cNvPr>
          <p:cNvSpPr>
            <a:spLocks noGrp="1" noRot="1" noChangeAspect="1"/>
          </p:cNvSpPr>
          <p:nvPr>
            <p:ph type="sldImg"/>
          </p:nvPr>
        </p:nvSpPr>
        <p:spPr>
          <a:xfrm>
            <a:off x="2143125" y="1241425"/>
            <a:ext cx="2513013" cy="3351213"/>
          </a:xfrm>
        </p:spPr>
      </p:sp>
      <p:sp>
        <p:nvSpPr>
          <p:cNvPr id="3" name="Espace réservé des notes 2">
            <a:extLst>
              <a:ext uri="{FF2B5EF4-FFF2-40B4-BE49-F238E27FC236}">
                <a16:creationId xmlns:a16="http://schemas.microsoft.com/office/drawing/2014/main" id="{F26C4C18-1285-410D-9409-8B0DEB22782C}"/>
              </a:ext>
            </a:extLst>
          </p:cNvPr>
          <p:cNvSpPr txBox="1">
            <a:spLocks noGrp="1"/>
          </p:cNvSpPr>
          <p:nvPr>
            <p:ph type="body" sz="quarter" idx="1"/>
          </p:nvPr>
        </p:nvSpPr>
        <p:spPr/>
        <p:txBody>
          <a:bodyPr/>
          <a:lstStyle/>
          <a:p>
            <a:endParaRPr lang="fr-FR" dirty="0"/>
          </a:p>
        </p:txBody>
      </p:sp>
      <p:sp>
        <p:nvSpPr>
          <p:cNvPr id="4" name="Espace réservé du pied de page 3">
            <a:extLst>
              <a:ext uri="{FF2B5EF4-FFF2-40B4-BE49-F238E27FC236}">
                <a16:creationId xmlns:a16="http://schemas.microsoft.com/office/drawing/2014/main" id="{EEFBB9AF-4692-40DD-ADF0-36A170E5FDA0}"/>
              </a:ext>
            </a:extLst>
          </p:cNvPr>
          <p:cNvSpPr txBox="1"/>
          <p:nvPr/>
        </p:nvSpPr>
        <p:spPr>
          <a:xfrm>
            <a:off x="0"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+33 4 13 25 92 13 - www.aecd.fr</a:t>
            </a:r>
          </a:p>
        </p:txBody>
      </p:sp>
      <p:sp>
        <p:nvSpPr>
          <p:cNvPr id="5" name="Espace réservé du numéro de diapositive 4">
            <a:extLst>
              <a:ext uri="{FF2B5EF4-FFF2-40B4-BE49-F238E27FC236}">
                <a16:creationId xmlns:a16="http://schemas.microsoft.com/office/drawing/2014/main" id="{8624F3A2-F8F6-4AA7-B49E-F6661E8EFE46}"/>
              </a:ext>
            </a:extLst>
          </p:cNvPr>
          <p:cNvSpPr txBox="1"/>
          <p:nvPr/>
        </p:nvSpPr>
        <p:spPr>
          <a:xfrm>
            <a:off x="3851333"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212DD6-ED39-4315-AA3E-242BA0880CF6}" type="slidenum">
              <a:t>2</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93184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32118C8-1D74-49D3-9120-6E736246A1AC}"/>
              </a:ext>
            </a:extLst>
          </p:cNvPr>
          <p:cNvSpPr>
            <a:spLocks noGrp="1" noRot="1" noChangeAspect="1"/>
          </p:cNvSpPr>
          <p:nvPr>
            <p:ph type="sldImg"/>
          </p:nvPr>
        </p:nvSpPr>
        <p:spPr>
          <a:xfrm>
            <a:off x="2143125" y="1241425"/>
            <a:ext cx="2513013" cy="3351213"/>
          </a:xfrm>
        </p:spPr>
      </p:sp>
      <p:sp>
        <p:nvSpPr>
          <p:cNvPr id="3" name="Espace réservé des notes 2">
            <a:extLst>
              <a:ext uri="{FF2B5EF4-FFF2-40B4-BE49-F238E27FC236}">
                <a16:creationId xmlns:a16="http://schemas.microsoft.com/office/drawing/2014/main" id="{F26C4C18-1285-410D-9409-8B0DEB22782C}"/>
              </a:ext>
            </a:extLst>
          </p:cNvPr>
          <p:cNvSpPr txBox="1">
            <a:spLocks noGrp="1"/>
          </p:cNvSpPr>
          <p:nvPr>
            <p:ph type="body" sz="quarter" idx="1"/>
          </p:nvPr>
        </p:nvSpPr>
        <p:spPr/>
        <p:txBody>
          <a:bodyPr/>
          <a:lstStyle/>
          <a:p>
            <a:endParaRPr lang="fr-FR"/>
          </a:p>
        </p:txBody>
      </p:sp>
      <p:sp>
        <p:nvSpPr>
          <p:cNvPr id="4" name="Espace réservé du pied de page 3">
            <a:extLst>
              <a:ext uri="{FF2B5EF4-FFF2-40B4-BE49-F238E27FC236}">
                <a16:creationId xmlns:a16="http://schemas.microsoft.com/office/drawing/2014/main" id="{EEFBB9AF-4692-40DD-ADF0-36A170E5FDA0}"/>
              </a:ext>
            </a:extLst>
          </p:cNvPr>
          <p:cNvSpPr txBox="1"/>
          <p:nvPr/>
        </p:nvSpPr>
        <p:spPr>
          <a:xfrm>
            <a:off x="0"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+33 4 13 25 92 13 - www.aecd.fr</a:t>
            </a:r>
          </a:p>
        </p:txBody>
      </p:sp>
      <p:sp>
        <p:nvSpPr>
          <p:cNvPr id="5" name="Espace réservé du numéro de diapositive 4">
            <a:extLst>
              <a:ext uri="{FF2B5EF4-FFF2-40B4-BE49-F238E27FC236}">
                <a16:creationId xmlns:a16="http://schemas.microsoft.com/office/drawing/2014/main" id="{8624F3A2-F8F6-4AA7-B49E-F6661E8EFE46}"/>
              </a:ext>
            </a:extLst>
          </p:cNvPr>
          <p:cNvSpPr txBox="1"/>
          <p:nvPr/>
        </p:nvSpPr>
        <p:spPr>
          <a:xfrm>
            <a:off x="3851333"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212DD6-ED39-4315-AA3E-242BA0880CF6}" type="slidenum">
              <a:t>3</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71279839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pic>
        <p:nvPicPr>
          <p:cNvPr id="2" name="Graphisme 65">
            <a:extLst>
              <a:ext uri="{FF2B5EF4-FFF2-40B4-BE49-F238E27FC236}">
                <a16:creationId xmlns:a16="http://schemas.microsoft.com/office/drawing/2014/main" id="{759BCD9B-7088-460F-92D3-1B1FAA0D1B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799991" flipH="1">
            <a:off x="5123337" y="6751033"/>
            <a:ext cx="1483202" cy="2142402"/>
          </a:xfrm>
          <a:prstGeom prst="rect">
            <a:avLst/>
          </a:prstGeom>
          <a:noFill/>
          <a:ln cap="flat">
            <a:noFill/>
          </a:ln>
        </p:spPr>
      </p:pic>
      <p:pic>
        <p:nvPicPr>
          <p:cNvPr id="3" name="Graphisme 66">
            <a:extLst>
              <a:ext uri="{FF2B5EF4-FFF2-40B4-BE49-F238E27FC236}">
                <a16:creationId xmlns:a16="http://schemas.microsoft.com/office/drawing/2014/main" id="{6C3AC76B-DA8B-4473-9C4C-34DD0E6286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799991" flipH="1">
            <a:off x="3495248" y="6751033"/>
            <a:ext cx="1483202" cy="2142402"/>
          </a:xfrm>
          <a:prstGeom prst="rect">
            <a:avLst/>
          </a:prstGeom>
          <a:noFill/>
          <a:ln cap="flat">
            <a:noFill/>
          </a:ln>
        </p:spPr>
      </p:pic>
      <p:pic>
        <p:nvPicPr>
          <p:cNvPr id="4" name="Graphisme 67">
            <a:extLst>
              <a:ext uri="{FF2B5EF4-FFF2-40B4-BE49-F238E27FC236}">
                <a16:creationId xmlns:a16="http://schemas.microsoft.com/office/drawing/2014/main" id="{0E01EB00-132E-468C-905D-1516DC5CC7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799991" flipH="1">
            <a:off x="1867149" y="6751033"/>
            <a:ext cx="1483202" cy="2142402"/>
          </a:xfrm>
          <a:prstGeom prst="rect">
            <a:avLst/>
          </a:prstGeom>
          <a:noFill/>
          <a:ln cap="flat">
            <a:noFill/>
          </a:ln>
        </p:spPr>
      </p:pic>
      <p:pic>
        <p:nvPicPr>
          <p:cNvPr id="5" name="Graphisme 68">
            <a:extLst>
              <a:ext uri="{FF2B5EF4-FFF2-40B4-BE49-F238E27FC236}">
                <a16:creationId xmlns:a16="http://schemas.microsoft.com/office/drawing/2014/main" id="{6FE958C3-FF2B-455C-99BA-1C53A045AA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799991" flipH="1">
            <a:off x="239051" y="6751033"/>
            <a:ext cx="1483202" cy="2142402"/>
          </a:xfrm>
          <a:prstGeom prst="rect">
            <a:avLst/>
          </a:prstGeom>
          <a:noFill/>
          <a:ln cap="flat">
            <a:noFill/>
          </a:ln>
        </p:spPr>
      </p:pic>
      <p:pic>
        <p:nvPicPr>
          <p:cNvPr id="6" name="Graphisme 59">
            <a:extLst>
              <a:ext uri="{FF2B5EF4-FFF2-40B4-BE49-F238E27FC236}">
                <a16:creationId xmlns:a16="http://schemas.microsoft.com/office/drawing/2014/main" id="{0E43D59B-74C9-4549-B38F-A9F46B9B0A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26318" y="1351382"/>
            <a:ext cx="1483202" cy="2142402"/>
          </a:xfrm>
          <a:prstGeom prst="rect">
            <a:avLst/>
          </a:prstGeom>
          <a:noFill/>
          <a:ln cap="flat">
            <a:noFill/>
          </a:ln>
        </p:spPr>
      </p:pic>
      <p:pic>
        <p:nvPicPr>
          <p:cNvPr id="7" name="Graphisme 57">
            <a:extLst>
              <a:ext uri="{FF2B5EF4-FFF2-40B4-BE49-F238E27FC236}">
                <a16:creationId xmlns:a16="http://schemas.microsoft.com/office/drawing/2014/main" id="{87C65F8C-A10A-4141-B07A-E0C4CACD989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98229" y="1351382"/>
            <a:ext cx="1483202" cy="2142402"/>
          </a:xfrm>
          <a:prstGeom prst="rect">
            <a:avLst/>
          </a:prstGeom>
          <a:noFill/>
          <a:ln cap="flat">
            <a:noFill/>
          </a:ln>
        </p:spPr>
      </p:pic>
      <p:pic>
        <p:nvPicPr>
          <p:cNvPr id="8" name="Graphisme 54">
            <a:extLst>
              <a:ext uri="{FF2B5EF4-FFF2-40B4-BE49-F238E27FC236}">
                <a16:creationId xmlns:a16="http://schemas.microsoft.com/office/drawing/2014/main" id="{13DB4685-30E6-4032-A2CA-E0E6696164F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870130" y="1351382"/>
            <a:ext cx="1483202" cy="2142402"/>
          </a:xfrm>
          <a:prstGeom prst="rect">
            <a:avLst/>
          </a:prstGeom>
          <a:noFill/>
          <a:ln cap="flat">
            <a:noFill/>
          </a:ln>
        </p:spPr>
      </p:pic>
      <p:pic>
        <p:nvPicPr>
          <p:cNvPr id="9" name="Graphisme 52">
            <a:extLst>
              <a:ext uri="{FF2B5EF4-FFF2-40B4-BE49-F238E27FC236}">
                <a16:creationId xmlns:a16="http://schemas.microsoft.com/office/drawing/2014/main" id="{EC961A3F-FB8C-4E40-B018-9CF4AE2DF1D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42032" y="1351382"/>
            <a:ext cx="1483202" cy="2142402"/>
          </a:xfrm>
          <a:prstGeom prst="rect">
            <a:avLst/>
          </a:prstGeom>
          <a:noFill/>
          <a:ln cap="flat">
            <a:noFill/>
          </a:ln>
        </p:spPr>
      </p:pic>
      <p:pic>
        <p:nvPicPr>
          <p:cNvPr id="10" name="Graphisme 81">
            <a:extLst>
              <a:ext uri="{FF2B5EF4-FFF2-40B4-BE49-F238E27FC236}">
                <a16:creationId xmlns:a16="http://schemas.microsoft.com/office/drawing/2014/main" id="{11B95881-2F4D-436E-B943-014E9239373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08660" y="3321109"/>
            <a:ext cx="5658709" cy="3666744"/>
          </a:xfrm>
          <a:prstGeom prst="rect">
            <a:avLst/>
          </a:prstGeom>
          <a:noFill/>
          <a:ln cap="flat">
            <a:noFill/>
          </a:ln>
        </p:spPr>
      </p:pic>
      <p:pic>
        <p:nvPicPr>
          <p:cNvPr id="11" name="Graphisme 12">
            <a:extLst>
              <a:ext uri="{FF2B5EF4-FFF2-40B4-BE49-F238E27FC236}">
                <a16:creationId xmlns:a16="http://schemas.microsoft.com/office/drawing/2014/main" id="{ACD35D8C-0691-4405-A2A9-2361528A8F6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084832" y="3763926"/>
            <a:ext cx="2688336" cy="2688336"/>
          </a:xfrm>
          <a:prstGeom prst="rect">
            <a:avLst/>
          </a:prstGeom>
          <a:noFill/>
          <a:ln cap="flat">
            <a:noFill/>
          </a:ln>
        </p:spPr>
      </p:pic>
      <p:pic>
        <p:nvPicPr>
          <p:cNvPr id="12" name="Graphisme 55">
            <a:extLst>
              <a:ext uri="{FF2B5EF4-FFF2-40B4-BE49-F238E27FC236}">
                <a16:creationId xmlns:a16="http://schemas.microsoft.com/office/drawing/2014/main" id="{43C8401B-86AD-45DC-A0D6-7804B8A24BF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221200" y="3907608"/>
            <a:ext cx="2415597" cy="2415597"/>
          </a:xfrm>
          <a:prstGeom prst="rect">
            <a:avLst/>
          </a:prstGeom>
          <a:noFill/>
          <a:ln cap="flat">
            <a:noFill/>
          </a:ln>
        </p:spPr>
      </p:pic>
      <p:pic>
        <p:nvPicPr>
          <p:cNvPr id="13" name="Graphisme 2">
            <a:extLst>
              <a:ext uri="{FF2B5EF4-FFF2-40B4-BE49-F238E27FC236}">
                <a16:creationId xmlns:a16="http://schemas.microsoft.com/office/drawing/2014/main" id="{E249D35E-2789-41CA-8D0A-C4D9F38162A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48483" y="251679"/>
            <a:ext cx="6361041" cy="877824"/>
          </a:xfrm>
          <a:prstGeom prst="rect">
            <a:avLst/>
          </a:prstGeom>
          <a:noFill/>
          <a:ln cap="flat">
            <a:noFill/>
          </a:ln>
        </p:spPr>
      </p:pic>
      <p:pic>
        <p:nvPicPr>
          <p:cNvPr id="14" name="Graphisme 4">
            <a:extLst>
              <a:ext uri="{FF2B5EF4-FFF2-40B4-BE49-F238E27FC236}">
                <a16:creationId xmlns:a16="http://schemas.microsoft.com/office/drawing/2014/main" id="{78E44455-588D-49E8-A6C7-C2874592467A}"/>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175611" y="251679"/>
            <a:ext cx="38011" cy="886968"/>
          </a:xfrm>
          <a:prstGeom prst="rect">
            <a:avLst/>
          </a:prstGeom>
          <a:noFill/>
          <a:ln cap="flat">
            <a:noFill/>
          </a:ln>
        </p:spPr>
      </p:pic>
      <p:pic>
        <p:nvPicPr>
          <p:cNvPr id="15" name="Graphisme 69">
            <a:extLst>
              <a:ext uri="{FF2B5EF4-FFF2-40B4-BE49-F238E27FC236}">
                <a16:creationId xmlns:a16="http://schemas.microsoft.com/office/drawing/2014/main" id="{DE90F2FC-D0F5-469A-8AE3-84A23EFEB157}"/>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53051" y="2089305"/>
            <a:ext cx="1472184" cy="12691"/>
          </a:xfrm>
          <a:prstGeom prst="rect">
            <a:avLst/>
          </a:prstGeom>
          <a:noFill/>
          <a:ln cap="flat">
            <a:noFill/>
          </a:ln>
        </p:spPr>
      </p:pic>
      <p:pic>
        <p:nvPicPr>
          <p:cNvPr id="16" name="Graphisme 71">
            <a:extLst>
              <a:ext uri="{FF2B5EF4-FFF2-40B4-BE49-F238E27FC236}">
                <a16:creationId xmlns:a16="http://schemas.microsoft.com/office/drawing/2014/main" id="{B7A3B927-CC7B-4A7B-AE7C-A5A61F76F008}"/>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883206" y="2089305"/>
            <a:ext cx="1472184" cy="12691"/>
          </a:xfrm>
          <a:prstGeom prst="rect">
            <a:avLst/>
          </a:prstGeom>
          <a:noFill/>
          <a:ln cap="flat">
            <a:noFill/>
          </a:ln>
        </p:spPr>
      </p:pic>
      <p:pic>
        <p:nvPicPr>
          <p:cNvPr id="17" name="Graphisme 72">
            <a:extLst>
              <a:ext uri="{FF2B5EF4-FFF2-40B4-BE49-F238E27FC236}">
                <a16:creationId xmlns:a16="http://schemas.microsoft.com/office/drawing/2014/main" id="{64E7D369-48CC-4F31-BB85-1DB3C07F5686}"/>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508799" y="2089305"/>
            <a:ext cx="1472184" cy="12691"/>
          </a:xfrm>
          <a:prstGeom prst="rect">
            <a:avLst/>
          </a:prstGeom>
          <a:noFill/>
          <a:ln cap="flat">
            <a:noFill/>
          </a:ln>
        </p:spPr>
      </p:pic>
      <p:pic>
        <p:nvPicPr>
          <p:cNvPr id="18" name="Graphisme 73">
            <a:extLst>
              <a:ext uri="{FF2B5EF4-FFF2-40B4-BE49-F238E27FC236}">
                <a16:creationId xmlns:a16="http://schemas.microsoft.com/office/drawing/2014/main" id="{222107F7-0DEF-4F46-A7F5-8842BA1532A1}"/>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134392" y="2089305"/>
            <a:ext cx="1472184" cy="12691"/>
          </a:xfrm>
          <a:prstGeom prst="rect">
            <a:avLst/>
          </a:prstGeom>
          <a:noFill/>
          <a:ln cap="flat">
            <a:noFill/>
          </a:ln>
        </p:spPr>
      </p:pic>
      <p:pic>
        <p:nvPicPr>
          <p:cNvPr id="19" name="Graphisme 75">
            <a:extLst>
              <a:ext uri="{FF2B5EF4-FFF2-40B4-BE49-F238E27FC236}">
                <a16:creationId xmlns:a16="http://schemas.microsoft.com/office/drawing/2014/main" id="{23F214D1-64EF-4DAE-AE6A-893E2AA90BC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59488" y="8143127"/>
            <a:ext cx="1472184" cy="12691"/>
          </a:xfrm>
          <a:prstGeom prst="rect">
            <a:avLst/>
          </a:prstGeom>
          <a:noFill/>
          <a:ln cap="flat">
            <a:noFill/>
          </a:ln>
        </p:spPr>
      </p:pic>
      <p:pic>
        <p:nvPicPr>
          <p:cNvPr id="20" name="Graphisme 76">
            <a:extLst>
              <a:ext uri="{FF2B5EF4-FFF2-40B4-BE49-F238E27FC236}">
                <a16:creationId xmlns:a16="http://schemas.microsoft.com/office/drawing/2014/main" id="{3323E2BA-D487-4302-98CC-D9B163F6E9B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884459" y="8143127"/>
            <a:ext cx="1472184" cy="12691"/>
          </a:xfrm>
          <a:prstGeom prst="rect">
            <a:avLst/>
          </a:prstGeom>
          <a:noFill/>
          <a:ln cap="flat">
            <a:noFill/>
          </a:ln>
        </p:spPr>
      </p:pic>
      <p:pic>
        <p:nvPicPr>
          <p:cNvPr id="21" name="Graphisme 77">
            <a:extLst>
              <a:ext uri="{FF2B5EF4-FFF2-40B4-BE49-F238E27FC236}">
                <a16:creationId xmlns:a16="http://schemas.microsoft.com/office/drawing/2014/main" id="{65E5B1F0-5FF0-4E36-95C6-B377D31E39A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509421" y="8143127"/>
            <a:ext cx="1472184" cy="12691"/>
          </a:xfrm>
          <a:prstGeom prst="rect">
            <a:avLst/>
          </a:prstGeom>
          <a:noFill/>
          <a:ln cap="flat">
            <a:noFill/>
          </a:ln>
        </p:spPr>
      </p:pic>
      <p:pic>
        <p:nvPicPr>
          <p:cNvPr id="22" name="Graphisme 78">
            <a:extLst>
              <a:ext uri="{FF2B5EF4-FFF2-40B4-BE49-F238E27FC236}">
                <a16:creationId xmlns:a16="http://schemas.microsoft.com/office/drawing/2014/main" id="{41A9DA8C-5C41-4A65-8BFC-D995C1A9C47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134392" y="8143127"/>
            <a:ext cx="1472184" cy="12691"/>
          </a:xfrm>
          <a:prstGeom prst="rect">
            <a:avLst/>
          </a:prstGeom>
          <a:noFill/>
          <a:ln cap="flat">
            <a:noFill/>
          </a:ln>
        </p:spPr>
      </p:pic>
      <p:sp>
        <p:nvSpPr>
          <p:cNvPr id="23" name="Titre 82">
            <a:extLst>
              <a:ext uri="{FF2B5EF4-FFF2-40B4-BE49-F238E27FC236}">
                <a16:creationId xmlns:a16="http://schemas.microsoft.com/office/drawing/2014/main" id="{65F39A2C-C23E-4620-8DD9-B22BB8CFAE9C}"/>
              </a:ext>
            </a:extLst>
          </p:cNvPr>
          <p:cNvSpPr txBox="1">
            <a:spLocks noGrp="1"/>
          </p:cNvSpPr>
          <p:nvPr>
            <p:ph type="title"/>
          </p:nvPr>
        </p:nvSpPr>
        <p:spPr>
          <a:xfrm>
            <a:off x="1396914" y="278288"/>
            <a:ext cx="5191771" cy="889455"/>
          </a:xfrm>
        </p:spPr>
        <p:txBody>
          <a:bodyPr lIns="0" tIns="0" rIns="0" bIns="0">
            <a:noAutofit/>
          </a:bodyPr>
          <a:lstStyle>
            <a:lvl1pPr>
              <a:defRPr sz="2600" b="1">
                <a:solidFill>
                  <a:srgbClr val="105A46"/>
                </a:solidFill>
              </a:defRPr>
            </a:lvl1pPr>
          </a:lstStyle>
          <a:p>
            <a:pPr lvl="0"/>
            <a:r>
              <a:rPr lang="fr-FR"/>
              <a:t>RÉALISER DES ÉCONOMIES</a:t>
            </a:r>
          </a:p>
        </p:txBody>
      </p:sp>
      <p:sp>
        <p:nvSpPr>
          <p:cNvPr id="24" name="Espace réservé du texte 85">
            <a:extLst>
              <a:ext uri="{FF2B5EF4-FFF2-40B4-BE49-F238E27FC236}">
                <a16:creationId xmlns:a16="http://schemas.microsoft.com/office/drawing/2014/main" id="{EC59CF00-0B2C-4D3C-872C-C1C7BD72B9A1}"/>
              </a:ext>
            </a:extLst>
          </p:cNvPr>
          <p:cNvSpPr txBox="1">
            <a:spLocks noGrp="1"/>
          </p:cNvSpPr>
          <p:nvPr>
            <p:ph type="body" idx="4294967295"/>
          </p:nvPr>
        </p:nvSpPr>
        <p:spPr>
          <a:xfrm>
            <a:off x="408207"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5" name="Espace réservé du texte 85">
            <a:extLst>
              <a:ext uri="{FF2B5EF4-FFF2-40B4-BE49-F238E27FC236}">
                <a16:creationId xmlns:a16="http://schemas.microsoft.com/office/drawing/2014/main" id="{91CE18E0-1136-44D0-A108-0F328841E3CD}"/>
              </a:ext>
            </a:extLst>
          </p:cNvPr>
          <p:cNvSpPr txBox="1">
            <a:spLocks noGrp="1"/>
          </p:cNvSpPr>
          <p:nvPr>
            <p:ph type="body" idx="4294967295"/>
          </p:nvPr>
        </p:nvSpPr>
        <p:spPr>
          <a:xfrm>
            <a:off x="5289551"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6" name="Espace réservé du texte 85">
            <a:extLst>
              <a:ext uri="{FF2B5EF4-FFF2-40B4-BE49-F238E27FC236}">
                <a16:creationId xmlns:a16="http://schemas.microsoft.com/office/drawing/2014/main" id="{83F3B9A3-BCF9-4F43-BA53-6505D9988016}"/>
              </a:ext>
            </a:extLst>
          </p:cNvPr>
          <p:cNvSpPr txBox="1">
            <a:spLocks noGrp="1"/>
          </p:cNvSpPr>
          <p:nvPr>
            <p:ph type="body" idx="4294967295"/>
          </p:nvPr>
        </p:nvSpPr>
        <p:spPr>
          <a:xfrm>
            <a:off x="2035330"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7" name="Espace réservé du texte 85">
            <a:extLst>
              <a:ext uri="{FF2B5EF4-FFF2-40B4-BE49-F238E27FC236}">
                <a16:creationId xmlns:a16="http://schemas.microsoft.com/office/drawing/2014/main" id="{C43E9C8C-A95F-49A7-9D27-B66EABE419ED}"/>
              </a:ext>
            </a:extLst>
          </p:cNvPr>
          <p:cNvSpPr txBox="1">
            <a:spLocks noGrp="1"/>
          </p:cNvSpPr>
          <p:nvPr>
            <p:ph type="body" idx="4294967295"/>
          </p:nvPr>
        </p:nvSpPr>
        <p:spPr>
          <a:xfrm>
            <a:off x="3662441"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8" name="Espace réservé du texte 85">
            <a:extLst>
              <a:ext uri="{FF2B5EF4-FFF2-40B4-BE49-F238E27FC236}">
                <a16:creationId xmlns:a16="http://schemas.microsoft.com/office/drawing/2014/main" id="{B02C0437-6D3C-48CC-BB9A-00D738F418E8}"/>
              </a:ext>
            </a:extLst>
          </p:cNvPr>
          <p:cNvSpPr txBox="1">
            <a:spLocks noGrp="1"/>
          </p:cNvSpPr>
          <p:nvPr>
            <p:ph type="body" idx="4294967295"/>
          </p:nvPr>
        </p:nvSpPr>
        <p:spPr>
          <a:xfrm>
            <a:off x="408207"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9" name="Espace réservé du texte 85">
            <a:extLst>
              <a:ext uri="{FF2B5EF4-FFF2-40B4-BE49-F238E27FC236}">
                <a16:creationId xmlns:a16="http://schemas.microsoft.com/office/drawing/2014/main" id="{6D3B1BA9-9035-4337-AC30-C1C69CCA9538}"/>
              </a:ext>
            </a:extLst>
          </p:cNvPr>
          <p:cNvSpPr txBox="1">
            <a:spLocks noGrp="1"/>
          </p:cNvSpPr>
          <p:nvPr>
            <p:ph type="body" idx="4294967295"/>
          </p:nvPr>
        </p:nvSpPr>
        <p:spPr>
          <a:xfrm>
            <a:off x="5289551"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0" name="Espace réservé du texte 85">
            <a:extLst>
              <a:ext uri="{FF2B5EF4-FFF2-40B4-BE49-F238E27FC236}">
                <a16:creationId xmlns:a16="http://schemas.microsoft.com/office/drawing/2014/main" id="{9F3B34C7-33C5-4D95-9DAB-62312923548D}"/>
              </a:ext>
            </a:extLst>
          </p:cNvPr>
          <p:cNvSpPr txBox="1">
            <a:spLocks noGrp="1"/>
          </p:cNvSpPr>
          <p:nvPr>
            <p:ph type="body" idx="4294967295"/>
          </p:nvPr>
        </p:nvSpPr>
        <p:spPr>
          <a:xfrm>
            <a:off x="2035330"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1" name="Espace réservé du texte 85">
            <a:extLst>
              <a:ext uri="{FF2B5EF4-FFF2-40B4-BE49-F238E27FC236}">
                <a16:creationId xmlns:a16="http://schemas.microsoft.com/office/drawing/2014/main" id="{94AF63A6-70C2-4B0D-B130-DA4BA7263594}"/>
              </a:ext>
            </a:extLst>
          </p:cNvPr>
          <p:cNvSpPr txBox="1">
            <a:spLocks noGrp="1"/>
          </p:cNvSpPr>
          <p:nvPr>
            <p:ph type="body" idx="4294967295"/>
          </p:nvPr>
        </p:nvSpPr>
        <p:spPr>
          <a:xfrm>
            <a:off x="3662441"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2" name="Espace réservé du texte 85">
            <a:extLst>
              <a:ext uri="{FF2B5EF4-FFF2-40B4-BE49-F238E27FC236}">
                <a16:creationId xmlns:a16="http://schemas.microsoft.com/office/drawing/2014/main" id="{106CD0EE-A351-4CCE-9BAC-88AB6FBA4C99}"/>
              </a:ext>
            </a:extLst>
          </p:cNvPr>
          <p:cNvSpPr txBox="1">
            <a:spLocks noGrp="1"/>
          </p:cNvSpPr>
          <p:nvPr>
            <p:ph type="body" idx="4294967295"/>
          </p:nvPr>
        </p:nvSpPr>
        <p:spPr>
          <a:xfrm>
            <a:off x="248469" y="2100762"/>
            <a:ext cx="1483202" cy="415997"/>
          </a:xfrm>
        </p:spPr>
        <p:txBody>
          <a:bodyPr lIns="0" tIns="0" rIns="0" bIns="0" anchor="ctr" anchorCtr="1">
            <a:noAutofit/>
          </a:bodyPr>
          <a:lstStyle>
            <a:lvl1pPr marL="0" indent="0" algn="ctr">
              <a:buNone/>
              <a:defRPr sz="1300" b="1">
                <a:solidFill>
                  <a:srgbClr val="76559A"/>
                </a:solidFill>
                <a:latin typeface="Bookman Old Style"/>
              </a:defRPr>
            </a:lvl1pPr>
          </a:lstStyle>
          <a:p>
            <a:pPr lvl="0"/>
            <a:r>
              <a:rPr lang="fr-FR"/>
              <a:t>ALIMENTATION</a:t>
            </a:r>
          </a:p>
        </p:txBody>
      </p:sp>
      <p:sp>
        <p:nvSpPr>
          <p:cNvPr id="33" name="Espace réservé du texte 85">
            <a:extLst>
              <a:ext uri="{FF2B5EF4-FFF2-40B4-BE49-F238E27FC236}">
                <a16:creationId xmlns:a16="http://schemas.microsoft.com/office/drawing/2014/main" id="{B55F55F0-118A-43BC-B752-1025BED0A658}"/>
              </a:ext>
            </a:extLst>
          </p:cNvPr>
          <p:cNvSpPr txBox="1">
            <a:spLocks noGrp="1"/>
          </p:cNvSpPr>
          <p:nvPr>
            <p:ph type="body" idx="4294967295"/>
          </p:nvPr>
        </p:nvSpPr>
        <p:spPr>
          <a:xfrm>
            <a:off x="5129811" y="2100762"/>
            <a:ext cx="1483202" cy="415997"/>
          </a:xfrm>
        </p:spPr>
        <p:txBody>
          <a:bodyPr lIns="0" tIns="0" rIns="0" bIns="0" anchor="ctr" anchorCtr="1">
            <a:noAutofit/>
          </a:bodyPr>
          <a:lstStyle>
            <a:lvl1pPr marL="0" indent="0" algn="ctr">
              <a:buNone/>
              <a:defRPr sz="1300" b="1">
                <a:solidFill>
                  <a:srgbClr val="007591"/>
                </a:solidFill>
                <a:latin typeface="Bookman Old Style"/>
              </a:defRPr>
            </a:lvl1pPr>
          </a:lstStyle>
          <a:p>
            <a:pPr lvl="0"/>
            <a:r>
              <a:rPr lang="fr-FR"/>
              <a:t>SANTÉ</a:t>
            </a:r>
          </a:p>
        </p:txBody>
      </p:sp>
      <p:sp>
        <p:nvSpPr>
          <p:cNvPr id="34" name="Espace réservé du texte 85">
            <a:extLst>
              <a:ext uri="{FF2B5EF4-FFF2-40B4-BE49-F238E27FC236}">
                <a16:creationId xmlns:a16="http://schemas.microsoft.com/office/drawing/2014/main" id="{2BFEF706-6D45-42BA-BBE7-487F03EDF89E}"/>
              </a:ext>
            </a:extLst>
          </p:cNvPr>
          <p:cNvSpPr txBox="1">
            <a:spLocks noGrp="1"/>
          </p:cNvSpPr>
          <p:nvPr>
            <p:ph type="body" idx="4294967295"/>
          </p:nvPr>
        </p:nvSpPr>
        <p:spPr>
          <a:xfrm>
            <a:off x="1875589" y="2100762"/>
            <a:ext cx="1483202" cy="415997"/>
          </a:xfrm>
        </p:spPr>
        <p:txBody>
          <a:bodyPr lIns="0" tIns="0" rIns="0" bIns="0" anchor="ctr" anchorCtr="1">
            <a:noAutofit/>
          </a:bodyPr>
          <a:lstStyle>
            <a:lvl1pPr marL="0" indent="0" algn="ctr">
              <a:buNone/>
              <a:defRPr sz="1300" b="1">
                <a:solidFill>
                  <a:srgbClr val="4045A5"/>
                </a:solidFill>
                <a:latin typeface="Bookman Old Style"/>
              </a:defRPr>
            </a:lvl1pPr>
          </a:lstStyle>
          <a:p>
            <a:pPr lvl="0"/>
            <a:r>
              <a:rPr lang="fr-FR"/>
              <a:t>VOITURE</a:t>
            </a:r>
          </a:p>
        </p:txBody>
      </p:sp>
      <p:sp>
        <p:nvSpPr>
          <p:cNvPr id="35" name="Espace réservé du texte 85">
            <a:extLst>
              <a:ext uri="{FF2B5EF4-FFF2-40B4-BE49-F238E27FC236}">
                <a16:creationId xmlns:a16="http://schemas.microsoft.com/office/drawing/2014/main" id="{6D74FFA1-2294-4281-BEF5-CCE6084FFC33}"/>
              </a:ext>
            </a:extLst>
          </p:cNvPr>
          <p:cNvSpPr txBox="1">
            <a:spLocks noGrp="1"/>
          </p:cNvSpPr>
          <p:nvPr>
            <p:ph type="body" idx="4294967295"/>
          </p:nvPr>
        </p:nvSpPr>
        <p:spPr>
          <a:xfrm>
            <a:off x="3502700" y="2100762"/>
            <a:ext cx="1483202" cy="415997"/>
          </a:xfrm>
        </p:spPr>
        <p:txBody>
          <a:bodyPr lIns="0" tIns="0" rIns="0" bIns="0" anchor="ctr" anchorCtr="1">
            <a:noAutofit/>
          </a:bodyPr>
          <a:lstStyle>
            <a:lvl1pPr marL="0" indent="0" algn="ctr">
              <a:buNone/>
              <a:defRPr sz="1300" b="1">
                <a:solidFill>
                  <a:srgbClr val="356194"/>
                </a:solidFill>
                <a:latin typeface="Bookman Old Style"/>
              </a:defRPr>
            </a:lvl1pPr>
          </a:lstStyle>
          <a:p>
            <a:pPr lvl="0"/>
            <a:r>
              <a:rPr lang="fr-FR"/>
              <a:t>MAISON</a:t>
            </a:r>
          </a:p>
        </p:txBody>
      </p:sp>
      <p:sp>
        <p:nvSpPr>
          <p:cNvPr id="36" name="Espace réservé du texte 85">
            <a:extLst>
              <a:ext uri="{FF2B5EF4-FFF2-40B4-BE49-F238E27FC236}">
                <a16:creationId xmlns:a16="http://schemas.microsoft.com/office/drawing/2014/main" id="{217DADD4-5136-4C29-B7D5-C2946A58C895}"/>
              </a:ext>
            </a:extLst>
          </p:cNvPr>
          <p:cNvSpPr txBox="1">
            <a:spLocks noGrp="1"/>
          </p:cNvSpPr>
          <p:nvPr>
            <p:ph type="body" idx="4294967295"/>
          </p:nvPr>
        </p:nvSpPr>
        <p:spPr>
          <a:xfrm>
            <a:off x="248472" y="7731930"/>
            <a:ext cx="1477441" cy="415997"/>
          </a:xfrm>
        </p:spPr>
        <p:txBody>
          <a:bodyPr lIns="0" tIns="0" rIns="0" bIns="0" anchor="ctr" anchorCtr="1">
            <a:noAutofit/>
          </a:bodyPr>
          <a:lstStyle>
            <a:lvl1pPr marL="0" indent="0" algn="ctr">
              <a:buNone/>
              <a:defRPr sz="1300" b="1">
                <a:solidFill>
                  <a:srgbClr val="749100"/>
                </a:solidFill>
                <a:latin typeface="Bookman Old Style"/>
              </a:defRPr>
            </a:lvl1pPr>
          </a:lstStyle>
          <a:p>
            <a:pPr lvl="0"/>
            <a:r>
              <a:rPr lang="fr-FR"/>
              <a:t>TÉLÉPHONE</a:t>
            </a:r>
          </a:p>
        </p:txBody>
      </p:sp>
      <p:sp>
        <p:nvSpPr>
          <p:cNvPr id="37" name="Espace réservé du texte 85">
            <a:extLst>
              <a:ext uri="{FF2B5EF4-FFF2-40B4-BE49-F238E27FC236}">
                <a16:creationId xmlns:a16="http://schemas.microsoft.com/office/drawing/2014/main" id="{E2A94C0E-B533-4E22-B5F9-A1B306F8D687}"/>
              </a:ext>
            </a:extLst>
          </p:cNvPr>
          <p:cNvSpPr txBox="1">
            <a:spLocks noGrp="1"/>
          </p:cNvSpPr>
          <p:nvPr>
            <p:ph type="body" idx="4294967295"/>
          </p:nvPr>
        </p:nvSpPr>
        <p:spPr>
          <a:xfrm>
            <a:off x="5129811" y="7731930"/>
            <a:ext cx="1483202" cy="415997"/>
          </a:xfrm>
        </p:spPr>
        <p:txBody>
          <a:bodyPr lIns="0" tIns="0" rIns="0" bIns="0" anchor="ctr" anchorCtr="1">
            <a:noAutofit/>
          </a:bodyPr>
          <a:lstStyle>
            <a:lvl1pPr marL="0" indent="0" algn="ctr">
              <a:buNone/>
              <a:defRPr sz="1300" b="1">
                <a:solidFill>
                  <a:srgbClr val="CC2129"/>
                </a:solidFill>
                <a:latin typeface="Bookman Old Style"/>
              </a:defRPr>
            </a:lvl1pPr>
          </a:lstStyle>
          <a:p>
            <a:pPr lvl="0"/>
            <a:r>
              <a:rPr lang="fr-FR"/>
              <a:t>ACHATS</a:t>
            </a:r>
          </a:p>
        </p:txBody>
      </p:sp>
      <p:sp>
        <p:nvSpPr>
          <p:cNvPr id="38" name="Espace réservé du texte 85">
            <a:extLst>
              <a:ext uri="{FF2B5EF4-FFF2-40B4-BE49-F238E27FC236}">
                <a16:creationId xmlns:a16="http://schemas.microsoft.com/office/drawing/2014/main" id="{4B43BBB3-BE52-467E-9473-C9B6811626CA}"/>
              </a:ext>
            </a:extLst>
          </p:cNvPr>
          <p:cNvSpPr txBox="1">
            <a:spLocks noGrp="1"/>
          </p:cNvSpPr>
          <p:nvPr>
            <p:ph type="body" idx="4294967295"/>
          </p:nvPr>
        </p:nvSpPr>
        <p:spPr>
          <a:xfrm>
            <a:off x="1869609" y="7731930"/>
            <a:ext cx="1483202" cy="415997"/>
          </a:xfrm>
        </p:spPr>
        <p:txBody>
          <a:bodyPr lIns="0" tIns="0" rIns="0" bIns="0" anchor="ctr" anchorCtr="1">
            <a:noAutofit/>
          </a:bodyPr>
          <a:lstStyle>
            <a:lvl1pPr marL="0" indent="0" algn="ctr">
              <a:buNone/>
              <a:defRPr sz="1300" b="1">
                <a:solidFill>
                  <a:srgbClr val="A99200"/>
                </a:solidFill>
                <a:latin typeface="Bookman Old Style"/>
              </a:defRPr>
            </a:lvl1pPr>
          </a:lstStyle>
          <a:p>
            <a:pPr lvl="0"/>
            <a:r>
              <a:rPr lang="fr-FR"/>
              <a:t>CRÉDITS</a:t>
            </a:r>
          </a:p>
        </p:txBody>
      </p:sp>
      <p:sp>
        <p:nvSpPr>
          <p:cNvPr id="39" name="Espace réservé du texte 85">
            <a:extLst>
              <a:ext uri="{FF2B5EF4-FFF2-40B4-BE49-F238E27FC236}">
                <a16:creationId xmlns:a16="http://schemas.microsoft.com/office/drawing/2014/main" id="{ED100DAA-6B09-476E-8C47-0D282E894D3F}"/>
              </a:ext>
            </a:extLst>
          </p:cNvPr>
          <p:cNvSpPr txBox="1">
            <a:spLocks noGrp="1"/>
          </p:cNvSpPr>
          <p:nvPr>
            <p:ph type="body" idx="4294967295"/>
          </p:nvPr>
        </p:nvSpPr>
        <p:spPr>
          <a:xfrm>
            <a:off x="3496491" y="7731930"/>
            <a:ext cx="1483202" cy="415997"/>
          </a:xfrm>
        </p:spPr>
        <p:txBody>
          <a:bodyPr lIns="0" tIns="0" rIns="0" bIns="0" anchor="ctr" anchorCtr="1">
            <a:noAutofit/>
          </a:bodyPr>
          <a:lstStyle>
            <a:lvl1pPr marL="0" indent="0" algn="ctr">
              <a:buNone/>
              <a:defRPr sz="1300" b="1">
                <a:solidFill>
                  <a:srgbClr val="C66809"/>
                </a:solidFill>
                <a:latin typeface="Bookman Old Style"/>
              </a:defRPr>
            </a:lvl1pPr>
          </a:lstStyle>
          <a:p>
            <a:pPr lvl="0"/>
            <a:r>
              <a:rPr lang="fr-FR"/>
              <a:t>IMPÔTS</a:t>
            </a:r>
          </a:p>
        </p:txBody>
      </p:sp>
      <p:sp>
        <p:nvSpPr>
          <p:cNvPr id="40" name="Espace réservé du texte 85">
            <a:extLst>
              <a:ext uri="{FF2B5EF4-FFF2-40B4-BE49-F238E27FC236}">
                <a16:creationId xmlns:a16="http://schemas.microsoft.com/office/drawing/2014/main" id="{9206CCA6-520A-47CF-A1D7-8689DCB4BAD8}"/>
              </a:ext>
            </a:extLst>
          </p:cNvPr>
          <p:cNvSpPr txBox="1">
            <a:spLocks noGrp="1"/>
          </p:cNvSpPr>
          <p:nvPr>
            <p:ph type="body" idx="4294967295"/>
          </p:nvPr>
        </p:nvSpPr>
        <p:spPr>
          <a:xfrm>
            <a:off x="2635684" y="5262500"/>
            <a:ext cx="1586639" cy="633596"/>
          </a:xfrm>
        </p:spPr>
        <p:txBody>
          <a:bodyPr lIns="0" tIns="0" rIns="0" bIns="0" anchor="ctr" anchorCtr="1">
            <a:noAutofit/>
          </a:bodyPr>
          <a:lstStyle>
            <a:lvl1pPr marL="0" indent="0" algn="ctr">
              <a:buNone/>
              <a:defRPr sz="900">
                <a:solidFill>
                  <a:srgbClr val="1A1A1A"/>
                </a:solidFill>
              </a:defRPr>
            </a:lvl1pPr>
          </a:lstStyle>
          <a:p>
            <a:pPr lvl="0"/>
            <a:r>
              <a:rPr lang="fr-FR"/>
              <a:t>Modifiez les styles du texte du masque</a:t>
            </a:r>
          </a:p>
        </p:txBody>
      </p:sp>
      <p:sp>
        <p:nvSpPr>
          <p:cNvPr id="41" name="Espace réservé du texte 85">
            <a:extLst>
              <a:ext uri="{FF2B5EF4-FFF2-40B4-BE49-F238E27FC236}">
                <a16:creationId xmlns:a16="http://schemas.microsoft.com/office/drawing/2014/main" id="{F3F2A8CC-9D8C-44B1-96E9-D602AA6B9E8C}"/>
              </a:ext>
            </a:extLst>
          </p:cNvPr>
          <p:cNvSpPr txBox="1">
            <a:spLocks noGrp="1"/>
          </p:cNvSpPr>
          <p:nvPr>
            <p:ph type="body" idx="4294967295"/>
          </p:nvPr>
        </p:nvSpPr>
        <p:spPr>
          <a:xfrm>
            <a:off x="2506456" y="4963730"/>
            <a:ext cx="1845085" cy="299063"/>
          </a:xfrm>
        </p:spPr>
        <p:txBody>
          <a:bodyPr lIns="0" tIns="0" rIns="0" bIns="0" anchor="ctr" anchorCtr="1">
            <a:noAutofit/>
          </a:bodyPr>
          <a:lstStyle>
            <a:lvl1pPr marL="0" indent="0" algn="ctr">
              <a:buNone/>
              <a:defRPr sz="1300" b="1">
                <a:solidFill>
                  <a:srgbClr val="105A46"/>
                </a:solidFill>
                <a:latin typeface="Bookman Old Style"/>
              </a:defRPr>
            </a:lvl1pPr>
          </a:lstStyle>
          <a:p>
            <a:pPr lvl="0"/>
            <a:r>
              <a:rPr lang="fr-FR"/>
              <a:t>VOTRE ÉPARGNE</a:t>
            </a:r>
          </a:p>
        </p:txBody>
      </p:sp>
      <p:sp>
        <p:nvSpPr>
          <p:cNvPr id="42" name="Espace réservé d’image 109">
            <a:extLst>
              <a:ext uri="{FF2B5EF4-FFF2-40B4-BE49-F238E27FC236}">
                <a16:creationId xmlns:a16="http://schemas.microsoft.com/office/drawing/2014/main" id="{CFDAAC9A-AC88-45BD-B5D9-1F37535762A2}"/>
              </a:ext>
            </a:extLst>
          </p:cNvPr>
          <p:cNvSpPr txBox="1">
            <a:spLocks noGrp="1"/>
          </p:cNvSpPr>
          <p:nvPr>
            <p:ph type="pic" idx="4294967295"/>
          </p:nvPr>
        </p:nvSpPr>
        <p:spPr>
          <a:xfrm>
            <a:off x="639220"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3" name="Espace réservé d’image 109">
            <a:extLst>
              <a:ext uri="{FF2B5EF4-FFF2-40B4-BE49-F238E27FC236}">
                <a16:creationId xmlns:a16="http://schemas.microsoft.com/office/drawing/2014/main" id="{D38F9069-507B-4234-9552-3CF542042C11}"/>
              </a:ext>
            </a:extLst>
          </p:cNvPr>
          <p:cNvSpPr txBox="1">
            <a:spLocks noGrp="1"/>
          </p:cNvSpPr>
          <p:nvPr>
            <p:ph type="pic" idx="4294967295"/>
          </p:nvPr>
        </p:nvSpPr>
        <p:spPr>
          <a:xfrm>
            <a:off x="2257333"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4" name="Espace réservé d’image 109">
            <a:extLst>
              <a:ext uri="{FF2B5EF4-FFF2-40B4-BE49-F238E27FC236}">
                <a16:creationId xmlns:a16="http://schemas.microsoft.com/office/drawing/2014/main" id="{BF646AA5-FEC8-405B-9075-1BF4B767EF69}"/>
              </a:ext>
            </a:extLst>
          </p:cNvPr>
          <p:cNvSpPr txBox="1">
            <a:spLocks noGrp="1"/>
          </p:cNvSpPr>
          <p:nvPr>
            <p:ph type="pic" idx="4294967295"/>
          </p:nvPr>
        </p:nvSpPr>
        <p:spPr>
          <a:xfrm>
            <a:off x="3875437"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5" name="Espace réservé d’image 109">
            <a:extLst>
              <a:ext uri="{FF2B5EF4-FFF2-40B4-BE49-F238E27FC236}">
                <a16:creationId xmlns:a16="http://schemas.microsoft.com/office/drawing/2014/main" id="{3322F6F9-C387-4AB6-B935-85F5839B1C36}"/>
              </a:ext>
            </a:extLst>
          </p:cNvPr>
          <p:cNvSpPr txBox="1">
            <a:spLocks noGrp="1"/>
          </p:cNvSpPr>
          <p:nvPr>
            <p:ph type="pic" idx="4294967295"/>
          </p:nvPr>
        </p:nvSpPr>
        <p:spPr>
          <a:xfrm>
            <a:off x="5493541"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6" name="Espace réservé d’image 109">
            <a:extLst>
              <a:ext uri="{FF2B5EF4-FFF2-40B4-BE49-F238E27FC236}">
                <a16:creationId xmlns:a16="http://schemas.microsoft.com/office/drawing/2014/main" id="{5A6C5632-7D79-4A88-9D01-8D126FF5FA4F}"/>
              </a:ext>
            </a:extLst>
          </p:cNvPr>
          <p:cNvSpPr txBox="1">
            <a:spLocks noGrp="1"/>
          </p:cNvSpPr>
          <p:nvPr>
            <p:ph type="pic" idx="4294967295"/>
          </p:nvPr>
        </p:nvSpPr>
        <p:spPr>
          <a:xfrm>
            <a:off x="639220"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7" name="Espace réservé d’image 109">
            <a:extLst>
              <a:ext uri="{FF2B5EF4-FFF2-40B4-BE49-F238E27FC236}">
                <a16:creationId xmlns:a16="http://schemas.microsoft.com/office/drawing/2014/main" id="{1C985D92-5334-4E95-B98A-EFCB0FE133BC}"/>
              </a:ext>
            </a:extLst>
          </p:cNvPr>
          <p:cNvSpPr txBox="1">
            <a:spLocks noGrp="1"/>
          </p:cNvSpPr>
          <p:nvPr>
            <p:ph type="pic" idx="4294967295"/>
          </p:nvPr>
        </p:nvSpPr>
        <p:spPr>
          <a:xfrm>
            <a:off x="2257333"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8" name="Espace réservé d’image 109">
            <a:extLst>
              <a:ext uri="{FF2B5EF4-FFF2-40B4-BE49-F238E27FC236}">
                <a16:creationId xmlns:a16="http://schemas.microsoft.com/office/drawing/2014/main" id="{CCD1FCB7-C173-4687-A80D-C501C29D3984}"/>
              </a:ext>
            </a:extLst>
          </p:cNvPr>
          <p:cNvSpPr txBox="1">
            <a:spLocks noGrp="1"/>
          </p:cNvSpPr>
          <p:nvPr>
            <p:ph type="pic" idx="4294967295"/>
          </p:nvPr>
        </p:nvSpPr>
        <p:spPr>
          <a:xfrm>
            <a:off x="3875437"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9" name="Espace réservé d’image 109">
            <a:extLst>
              <a:ext uri="{FF2B5EF4-FFF2-40B4-BE49-F238E27FC236}">
                <a16:creationId xmlns:a16="http://schemas.microsoft.com/office/drawing/2014/main" id="{6F4798AC-142A-4BD6-880E-CFB38DAA9957}"/>
              </a:ext>
            </a:extLst>
          </p:cNvPr>
          <p:cNvSpPr txBox="1">
            <a:spLocks noGrp="1"/>
          </p:cNvSpPr>
          <p:nvPr>
            <p:ph type="pic" idx="4294967295"/>
          </p:nvPr>
        </p:nvSpPr>
        <p:spPr>
          <a:xfrm>
            <a:off x="5493541"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50" name="Espace réservé du texte 85">
            <a:extLst>
              <a:ext uri="{FF2B5EF4-FFF2-40B4-BE49-F238E27FC236}">
                <a16:creationId xmlns:a16="http://schemas.microsoft.com/office/drawing/2014/main" id="{B881A9D4-62D6-4405-979B-943F5AA46514}"/>
              </a:ext>
            </a:extLst>
          </p:cNvPr>
          <p:cNvSpPr txBox="1">
            <a:spLocks noGrp="1"/>
          </p:cNvSpPr>
          <p:nvPr>
            <p:ph type="body" idx="4294967295"/>
          </p:nvPr>
        </p:nvSpPr>
        <p:spPr>
          <a:xfrm rot="16200004">
            <a:off x="343572" y="317249"/>
            <a:ext cx="813980" cy="746689"/>
          </a:xfrm>
        </p:spPr>
        <p:txBody>
          <a:bodyPr lIns="0" tIns="0" rIns="0" bIns="0" anchor="ctr" anchorCtr="1">
            <a:noAutofit/>
          </a:bodyPr>
          <a:lstStyle>
            <a:lvl1pPr marL="0" indent="0" algn="ctr">
              <a:buNone/>
              <a:defRPr sz="1400" b="1">
                <a:solidFill>
                  <a:srgbClr val="FFFFFF"/>
                </a:solidFill>
              </a:defRPr>
            </a:lvl1pPr>
          </a:lstStyle>
          <a:p>
            <a:pPr lvl="0"/>
            <a:r>
              <a:rPr lang="fr-FR"/>
              <a:t>COMMENT FAIRE</a:t>
            </a:r>
            <a:br>
              <a:rPr lang="fr-FR"/>
            </a:br>
            <a:r>
              <a:rPr lang="fr-FR"/>
              <a:t>POUR</a:t>
            </a:r>
          </a:p>
        </p:txBody>
      </p:sp>
      <p:sp>
        <p:nvSpPr>
          <p:cNvPr id="51" name="Espace réservé d’image 109">
            <a:extLst>
              <a:ext uri="{FF2B5EF4-FFF2-40B4-BE49-F238E27FC236}">
                <a16:creationId xmlns:a16="http://schemas.microsoft.com/office/drawing/2014/main" id="{1BC43CB0-8AE8-4901-944C-CD1F2CD95C00}"/>
              </a:ext>
            </a:extLst>
          </p:cNvPr>
          <p:cNvSpPr txBox="1">
            <a:spLocks noGrp="1"/>
          </p:cNvSpPr>
          <p:nvPr>
            <p:ph type="pic" idx="4294967295"/>
          </p:nvPr>
        </p:nvSpPr>
        <p:spPr>
          <a:xfrm>
            <a:off x="3045619" y="4138055"/>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Tree>
    <p:extLst>
      <p:ext uri="{BB962C8B-B14F-4D97-AF65-F5344CB8AC3E}">
        <p14:creationId xmlns:p14="http://schemas.microsoft.com/office/powerpoint/2010/main" val="3334836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4C56-7CD6-4140-AEF5-CCD7EA6F74BA}"/>
              </a:ext>
            </a:extLst>
          </p:cNvPr>
          <p:cNvSpPr txBox="1">
            <a:spLocks noGrp="1"/>
          </p:cNvSpPr>
          <p:nvPr>
            <p:ph type="title"/>
          </p:nvPr>
        </p:nvSpPr>
        <p:spPr>
          <a:xfrm>
            <a:off x="472383" y="609603"/>
            <a:ext cx="4113903" cy="2133596"/>
          </a:xfrm>
        </p:spPr>
        <p:txBody>
          <a:bodyPr anchor="b"/>
          <a:lstStyle>
            <a:lvl1pPr>
              <a:defRPr sz="2215">
                <a:solidFill>
                  <a:srgbClr val="1D2545"/>
                </a:solidFill>
                <a:latin typeface="Arial Narrow"/>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600E7476-E968-4E73-B872-3F7E9EE2FB0F}"/>
              </a:ext>
            </a:extLst>
          </p:cNvPr>
          <p:cNvSpPr txBox="1">
            <a:spLocks noGrp="1"/>
          </p:cNvSpPr>
          <p:nvPr>
            <p:ph idx="4294967295"/>
          </p:nvPr>
        </p:nvSpPr>
        <p:spPr>
          <a:xfrm>
            <a:off x="2915550" y="1316573"/>
            <a:ext cx="3471867" cy="6498165"/>
          </a:xfrm>
        </p:spPr>
        <p:txBody>
          <a:bodyPr/>
          <a:lstStyle>
            <a:lvl1pPr marL="0" indent="0">
              <a:buNone/>
              <a:defRPr sz="2215"/>
            </a:lvl1pPr>
            <a:lvl2pPr marL="316526" indent="0">
              <a:buNone/>
              <a:defRPr sz="1939"/>
            </a:lvl2pPr>
            <a:lvl3pPr marL="633062" indent="0">
              <a:buNone/>
              <a:defRPr sz="1662"/>
            </a:lvl3pPr>
            <a:lvl4pPr marL="949589" indent="0">
              <a:buNone/>
              <a:defRPr sz="1385"/>
            </a:lvl4pPr>
            <a:lvl5pPr marL="1266116" indent="0">
              <a:buNone/>
              <a:defRPr sz="1385"/>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67AA833A-BE44-4B56-B00A-79428D543552}"/>
              </a:ext>
            </a:extLst>
          </p:cNvPr>
          <p:cNvSpPr txBox="1">
            <a:spLocks noGrp="1"/>
          </p:cNvSpPr>
          <p:nvPr>
            <p:ph type="body" idx="4294967295"/>
          </p:nvPr>
        </p:nvSpPr>
        <p:spPr>
          <a:xfrm>
            <a:off x="472383" y="2743200"/>
            <a:ext cx="2211887" cy="5082116"/>
          </a:xfrm>
        </p:spPr>
        <p:txBody>
          <a:bodyPr/>
          <a:lstStyle>
            <a:lvl1pPr marL="0" indent="0">
              <a:buNone/>
              <a:defRPr sz="1108"/>
            </a:lvl1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103ABC34-EF5A-4B34-8A76-D9B240E72EBE}"/>
              </a:ext>
            </a:extLst>
          </p:cNvPr>
          <p:cNvSpPr txBox="1">
            <a:spLocks noGrp="1"/>
          </p:cNvSpPr>
          <p:nvPr>
            <p:ph type="dt" sz="half" idx="7"/>
          </p:nvPr>
        </p:nvSpPr>
        <p:spPr/>
        <p:txBody>
          <a:bodyPr/>
          <a:lstStyle>
            <a:lvl1pPr>
              <a:defRPr lang="en-US"/>
            </a:lvl1pPr>
          </a:lstStyle>
          <a:p>
            <a:pPr lvl="0"/>
            <a:endParaRPr lang="en-US"/>
          </a:p>
        </p:txBody>
      </p:sp>
      <p:sp>
        <p:nvSpPr>
          <p:cNvPr id="6" name="Footer Placeholder 5">
            <a:extLst>
              <a:ext uri="{FF2B5EF4-FFF2-40B4-BE49-F238E27FC236}">
                <a16:creationId xmlns:a16="http://schemas.microsoft.com/office/drawing/2014/main" id="{5D0A4F80-3714-47CA-9703-93A84B2B0F0A}"/>
              </a:ext>
            </a:extLst>
          </p:cNvPr>
          <p:cNvSpPr txBox="1">
            <a:spLocks noGrp="1"/>
          </p:cNvSpPr>
          <p:nvPr>
            <p:ph type="ftr" sz="quarter" idx="9"/>
          </p:nvPr>
        </p:nvSpPr>
        <p:spPr/>
        <p:txBody>
          <a:bodyPr/>
          <a:lstStyle>
            <a:lvl1pPr>
              <a:defRPr lang="en-US"/>
            </a:lvl1pPr>
          </a:lstStyle>
          <a:p>
            <a:pPr lvl="0"/>
            <a:r>
              <a:rPr lang="en-US"/>
              <a:t>+33 4 13 25 92 13 - www.aecd.fr</a:t>
            </a:r>
          </a:p>
        </p:txBody>
      </p:sp>
      <p:sp>
        <p:nvSpPr>
          <p:cNvPr id="7" name="Slide Number Placeholder 6">
            <a:extLst>
              <a:ext uri="{FF2B5EF4-FFF2-40B4-BE49-F238E27FC236}">
                <a16:creationId xmlns:a16="http://schemas.microsoft.com/office/drawing/2014/main" id="{EA8F9F3B-F2A2-4749-BD36-2DBAA6401C2B}"/>
              </a:ext>
            </a:extLst>
          </p:cNvPr>
          <p:cNvSpPr txBox="1">
            <a:spLocks noGrp="1"/>
          </p:cNvSpPr>
          <p:nvPr>
            <p:ph type="sldNum" sz="quarter" idx="8"/>
          </p:nvPr>
        </p:nvSpPr>
        <p:spPr/>
        <p:txBody>
          <a:bodyPr/>
          <a:lstStyle>
            <a:lvl1pPr>
              <a:defRPr lang="en-US"/>
            </a:lvl1pPr>
          </a:lstStyle>
          <a:p>
            <a:pPr lvl="0"/>
            <a:fld id="{24B7FC5D-E007-49B7-BA57-0D427600E3B4}" type="slidenum">
              <a:t>‹N°›</a:t>
            </a:fld>
            <a:endParaRPr lang="en-US"/>
          </a:p>
        </p:txBody>
      </p:sp>
      <p:pic>
        <p:nvPicPr>
          <p:cNvPr id="8" name="Image 8">
            <a:extLst>
              <a:ext uri="{FF2B5EF4-FFF2-40B4-BE49-F238E27FC236}">
                <a16:creationId xmlns:a16="http://schemas.microsoft.com/office/drawing/2014/main" id="{B59FA90B-439C-46F6-A907-453A628CCD57}"/>
              </a:ext>
            </a:extLst>
          </p:cNvPr>
          <p:cNvPicPr>
            <a:picLocks noChangeAspect="1"/>
          </p:cNvPicPr>
          <p:nvPr/>
        </p:nvPicPr>
        <p:blipFill>
          <a:blip r:embed="rId2"/>
          <a:stretch>
            <a:fillRect/>
          </a:stretch>
        </p:blipFill>
        <p:spPr>
          <a:xfrm>
            <a:off x="3420975" y="2772817"/>
            <a:ext cx="296869" cy="6371182"/>
          </a:xfrm>
          <a:prstGeom prst="rect">
            <a:avLst/>
          </a:prstGeom>
          <a:noFill/>
          <a:ln cap="flat">
            <a:noFill/>
          </a:ln>
        </p:spPr>
      </p:pic>
    </p:spTree>
    <p:extLst>
      <p:ext uri="{BB962C8B-B14F-4D97-AF65-F5344CB8AC3E}">
        <p14:creationId xmlns:p14="http://schemas.microsoft.com/office/powerpoint/2010/main" val="244951359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CB6123-CEF6-45B5-8319-E98CAE8B7F02}"/>
              </a:ext>
            </a:extLst>
          </p:cNvPr>
          <p:cNvSpPr txBox="1">
            <a:spLocks noGrp="1"/>
          </p:cNvSpPr>
          <p:nvPr>
            <p:ph type="dt" sz="half" idx="7"/>
          </p:nvPr>
        </p:nvSpPr>
        <p:spPr/>
        <p:txBody>
          <a:bodyPr/>
          <a:lstStyle>
            <a:lvl1pPr>
              <a:defRPr lang="en-US"/>
            </a:lvl1pPr>
          </a:lstStyle>
          <a:p>
            <a:pPr lvl="0"/>
            <a:endParaRPr lang="en-US"/>
          </a:p>
        </p:txBody>
      </p:sp>
      <p:sp>
        <p:nvSpPr>
          <p:cNvPr id="3" name="Footer Placeholder 2">
            <a:extLst>
              <a:ext uri="{FF2B5EF4-FFF2-40B4-BE49-F238E27FC236}">
                <a16:creationId xmlns:a16="http://schemas.microsoft.com/office/drawing/2014/main" id="{82C669D1-4033-4624-92A8-6626CD861EE7}"/>
              </a:ext>
            </a:extLst>
          </p:cNvPr>
          <p:cNvSpPr txBox="1">
            <a:spLocks noGrp="1"/>
          </p:cNvSpPr>
          <p:nvPr>
            <p:ph type="ftr" sz="quarter" idx="9"/>
          </p:nvPr>
        </p:nvSpPr>
        <p:spPr/>
        <p:txBody>
          <a:bodyPr/>
          <a:lstStyle>
            <a:lvl1pPr>
              <a:defRPr lang="en-US"/>
            </a:lvl1pPr>
          </a:lstStyle>
          <a:p>
            <a:pPr lvl="0"/>
            <a:r>
              <a:rPr lang="en-US"/>
              <a:t>+33 4 13 25 92 13 - www.aecd.fr</a:t>
            </a:r>
          </a:p>
        </p:txBody>
      </p:sp>
      <p:sp>
        <p:nvSpPr>
          <p:cNvPr id="4" name="Slide Number Placeholder 3">
            <a:extLst>
              <a:ext uri="{FF2B5EF4-FFF2-40B4-BE49-F238E27FC236}">
                <a16:creationId xmlns:a16="http://schemas.microsoft.com/office/drawing/2014/main" id="{E1C0FAE3-B627-4DC6-A0CB-3C384AB20E22}"/>
              </a:ext>
            </a:extLst>
          </p:cNvPr>
          <p:cNvSpPr txBox="1">
            <a:spLocks noGrp="1"/>
          </p:cNvSpPr>
          <p:nvPr>
            <p:ph type="sldNum" sz="quarter" idx="8"/>
          </p:nvPr>
        </p:nvSpPr>
        <p:spPr/>
        <p:txBody>
          <a:bodyPr/>
          <a:lstStyle>
            <a:lvl1pPr>
              <a:defRPr lang="en-US"/>
            </a:lvl1pPr>
          </a:lstStyle>
          <a:p>
            <a:pPr lvl="0"/>
            <a:fld id="{F7CC5E28-7215-489F-8116-980DC69FE88A}" type="slidenum">
              <a:t>‹N°›</a:t>
            </a:fld>
            <a:endParaRPr lang="en-US"/>
          </a:p>
        </p:txBody>
      </p:sp>
    </p:spTree>
    <p:extLst>
      <p:ext uri="{BB962C8B-B14F-4D97-AF65-F5344CB8AC3E}">
        <p14:creationId xmlns:p14="http://schemas.microsoft.com/office/powerpoint/2010/main" val="359284905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2E4F369-F360-4EE2-BF76-2AACC1AC7A36}"/>
              </a:ext>
            </a:extLst>
          </p:cNvPr>
          <p:cNvSpPr txBox="1">
            <a:spLocks noGrp="1"/>
          </p:cNvSpPr>
          <p:nvPr>
            <p:ph type="title"/>
          </p:nvPr>
        </p:nvSpPr>
        <p:spPr>
          <a:xfrm>
            <a:off x="471496" y="486835"/>
            <a:ext cx="5915025" cy="1767416"/>
          </a:xfrm>
          <a:prstGeom prst="rect">
            <a:avLst/>
          </a:prstGeom>
          <a:noFill/>
          <a:ln>
            <a:noFill/>
          </a:ln>
        </p:spPr>
        <p:txBody>
          <a:bodyPr vert="horz" wrap="square" lIns="91440" tIns="45720" rIns="91440" bIns="45720" anchor="ctr" anchorCtr="0" compatLnSpc="1">
            <a:normAutofit/>
          </a:bodyPr>
          <a:lstStyle/>
          <a:p>
            <a:pPr lvl="0"/>
            <a:r>
              <a:rPr lang="fr-FR"/>
              <a:t>Modifiez le style du titre</a:t>
            </a:r>
          </a:p>
        </p:txBody>
      </p:sp>
      <p:sp>
        <p:nvSpPr>
          <p:cNvPr id="3" name="Espace réservé du texte 2">
            <a:extLst>
              <a:ext uri="{FF2B5EF4-FFF2-40B4-BE49-F238E27FC236}">
                <a16:creationId xmlns:a16="http://schemas.microsoft.com/office/drawing/2014/main" id="{445D9330-975F-40BC-BB09-917465A0C3A4}"/>
              </a:ext>
            </a:extLst>
          </p:cNvPr>
          <p:cNvSpPr txBox="1">
            <a:spLocks noGrp="1"/>
          </p:cNvSpPr>
          <p:nvPr>
            <p:ph type="body" idx="1"/>
          </p:nvPr>
        </p:nvSpPr>
        <p:spPr>
          <a:xfrm>
            <a:off x="471496" y="2434171"/>
            <a:ext cx="5915025" cy="5801785"/>
          </a:xfrm>
          <a:prstGeom prst="rect">
            <a:avLst/>
          </a:prstGeom>
          <a:noFill/>
          <a:ln>
            <a:noFill/>
          </a:ln>
        </p:spPr>
        <p:txBody>
          <a:bodyPr vert="horz" wrap="square" lIns="91440" tIns="45720" rIns="91440" bIns="45720" anchor="t" anchorCtr="0" compatLnSpc="1">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1477D75-66D4-4D36-B269-4C987010A888}"/>
              </a:ext>
            </a:extLst>
          </p:cNvPr>
          <p:cNvSpPr txBox="1">
            <a:spLocks noGrp="1"/>
          </p:cNvSpPr>
          <p:nvPr>
            <p:ph type="dt" sz="half" idx="2"/>
          </p:nvPr>
        </p:nvSpPr>
        <p:spPr>
          <a:xfrm>
            <a:off x="471492" y="8475136"/>
            <a:ext cx="1543050" cy="486835"/>
          </a:xfrm>
          <a:prstGeom prst="rect">
            <a:avLst/>
          </a:prstGeom>
          <a:noFill/>
          <a:ln>
            <a:noFill/>
          </a:ln>
        </p:spPr>
        <p:txBody>
          <a:bodyPr vert="horz" wrap="square" lIns="91440" tIns="45720" rIns="91440" bIns="45720" anchor="ctr" anchorCtr="0" compatLnSpc="1">
            <a:noAutofit/>
          </a:bodyPr>
          <a:lstStyle>
            <a:lvl1pPr marL="0" marR="0" lvl="0" indent="0" algn="l"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r>
              <a:rPr lang="fr-FR"/>
              <a:t>MM.DD.20XX</a:t>
            </a:r>
          </a:p>
        </p:txBody>
      </p:sp>
      <p:sp>
        <p:nvSpPr>
          <p:cNvPr id="5" name="Espace réservé du pied de page 4">
            <a:extLst>
              <a:ext uri="{FF2B5EF4-FFF2-40B4-BE49-F238E27FC236}">
                <a16:creationId xmlns:a16="http://schemas.microsoft.com/office/drawing/2014/main" id="{DED521D2-998F-444E-B6A0-F0334EB7D9BD}"/>
              </a:ext>
            </a:extLst>
          </p:cNvPr>
          <p:cNvSpPr txBox="1">
            <a:spLocks noGrp="1"/>
          </p:cNvSpPr>
          <p:nvPr>
            <p:ph type="ftr" sz="quarter" idx="3"/>
          </p:nvPr>
        </p:nvSpPr>
        <p:spPr>
          <a:xfrm>
            <a:off x="2271717" y="8475136"/>
            <a:ext cx="2314574" cy="486835"/>
          </a:xfrm>
          <a:prstGeom prst="rect">
            <a:avLst/>
          </a:prstGeom>
          <a:noFill/>
          <a:ln>
            <a:noFill/>
          </a:ln>
        </p:spPr>
        <p:txBody>
          <a:bodyPr vert="horz" wrap="square" lIns="91440" tIns="45720" rIns="91440" bIns="45720" anchor="ctr" anchorCtr="1" compatLnSpc="1">
            <a:noAutofit/>
          </a:bodyPr>
          <a:lstStyle>
            <a:lvl1pPr marL="0" marR="0" lvl="0" indent="0" algn="ctr"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r>
              <a:rPr lang="fr-FR"/>
              <a:t>AJOUTER UN PIED DE PAGE</a:t>
            </a:r>
          </a:p>
        </p:txBody>
      </p:sp>
      <p:sp>
        <p:nvSpPr>
          <p:cNvPr id="6" name="Espace réservé du numéro de diapositive 5">
            <a:extLst>
              <a:ext uri="{FF2B5EF4-FFF2-40B4-BE49-F238E27FC236}">
                <a16:creationId xmlns:a16="http://schemas.microsoft.com/office/drawing/2014/main" id="{8B2B2AC4-ECC0-4018-B4CF-AA3D83659883}"/>
              </a:ext>
            </a:extLst>
          </p:cNvPr>
          <p:cNvSpPr txBox="1">
            <a:spLocks noGrp="1"/>
          </p:cNvSpPr>
          <p:nvPr>
            <p:ph type="sldNum" sz="quarter" idx="4"/>
          </p:nvPr>
        </p:nvSpPr>
        <p:spPr>
          <a:xfrm>
            <a:off x="4843467" y="8475136"/>
            <a:ext cx="1543050" cy="486835"/>
          </a:xfrm>
          <a:prstGeom prst="rect">
            <a:avLst/>
          </a:prstGeom>
          <a:noFill/>
          <a:ln>
            <a:noFill/>
          </a:ln>
        </p:spPr>
        <p:txBody>
          <a:bodyPr vert="horz" wrap="square" lIns="91440" tIns="45720" rIns="91440" bIns="45720" anchor="ctr" anchorCtr="0" compatLnSpc="1">
            <a:noAutofit/>
          </a:bodyPr>
          <a:lstStyle>
            <a:lvl1pPr marL="0" marR="0" lvl="0" indent="0" algn="r"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fld id="{EFD9E736-3A89-40C1-8D65-2DC221222A18}"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marL="0" marR="0" lvl="0" indent="0" algn="l" defTabSz="685796" rtl="0" fontAlgn="auto" hangingPunct="1">
        <a:lnSpc>
          <a:spcPct val="90000"/>
        </a:lnSpc>
        <a:spcBef>
          <a:spcPts val="0"/>
        </a:spcBef>
        <a:spcAft>
          <a:spcPts val="0"/>
        </a:spcAft>
        <a:buNone/>
        <a:tabLst/>
        <a:defRPr lang="fr-FR" sz="3300" b="0" i="0" u="none" strike="noStrike" kern="1200" cap="none" spc="0" baseline="0">
          <a:solidFill>
            <a:srgbClr val="F58A1F"/>
          </a:solidFill>
          <a:uFillTx/>
          <a:latin typeface="Bookman Old Style"/>
        </a:defRPr>
      </a:lvl1pPr>
    </p:titleStyle>
    <p:bodyStyle>
      <a:lvl1pPr marL="171449" marR="0" lvl="0" indent="-171449" algn="l" defTabSz="685796" rtl="0" fontAlgn="auto" hangingPunct="1">
        <a:lnSpc>
          <a:spcPct val="90000"/>
        </a:lnSpc>
        <a:spcBef>
          <a:spcPts val="750"/>
        </a:spcBef>
        <a:spcAft>
          <a:spcPts val="0"/>
        </a:spcAft>
        <a:buSzPct val="100000"/>
        <a:buFont typeface="Arial" pitchFamily="34"/>
        <a:buChar char="•"/>
        <a:tabLst/>
        <a:defRPr lang="fr-FR" sz="2100" b="0" i="0" u="none" strike="noStrike" kern="1200" cap="none" spc="0" baseline="0">
          <a:solidFill>
            <a:srgbClr val="F58A1F"/>
          </a:solidFill>
          <a:uFillTx/>
          <a:latin typeface="Arial Narrow"/>
        </a:defRPr>
      </a:lvl1pPr>
      <a:lvl2pPr marL="514347" marR="0" lvl="1" indent="-171449" algn="l" defTabSz="685796" rtl="0" fontAlgn="auto" hangingPunct="1">
        <a:lnSpc>
          <a:spcPct val="90000"/>
        </a:lnSpc>
        <a:spcBef>
          <a:spcPts val="375"/>
        </a:spcBef>
        <a:spcAft>
          <a:spcPts val="0"/>
        </a:spcAft>
        <a:buSzPct val="100000"/>
        <a:buFont typeface="Arial" pitchFamily="34"/>
        <a:buChar char="•"/>
        <a:tabLst/>
        <a:defRPr lang="fr-FR" sz="1800" b="0" i="0" u="none" strike="noStrike" kern="1200" cap="none" spc="0" baseline="0">
          <a:solidFill>
            <a:srgbClr val="F58A1F"/>
          </a:solidFill>
          <a:uFillTx/>
          <a:latin typeface="Arial Narrow"/>
        </a:defRPr>
      </a:lvl2pPr>
      <a:lvl3pPr marL="857245" marR="0" lvl="2" indent="-171449" algn="l" defTabSz="685796" rtl="0" fontAlgn="auto" hangingPunct="1">
        <a:lnSpc>
          <a:spcPct val="90000"/>
        </a:lnSpc>
        <a:spcBef>
          <a:spcPts val="375"/>
        </a:spcBef>
        <a:spcAft>
          <a:spcPts val="0"/>
        </a:spcAft>
        <a:buSzPct val="100000"/>
        <a:buFont typeface="Arial" pitchFamily="34"/>
        <a:buChar char="•"/>
        <a:tabLst/>
        <a:defRPr lang="fr-FR" sz="1500" b="0" i="0" u="none" strike="noStrike" kern="1200" cap="none" spc="0" baseline="0">
          <a:solidFill>
            <a:srgbClr val="F58A1F"/>
          </a:solidFill>
          <a:uFillTx/>
          <a:latin typeface="Arial Narrow"/>
        </a:defRPr>
      </a:lvl3pPr>
      <a:lvl4pPr marL="1200143" marR="0" lvl="3" indent="-171449" algn="l" defTabSz="685796" rtl="0" fontAlgn="auto" hangingPunct="1">
        <a:lnSpc>
          <a:spcPct val="90000"/>
        </a:lnSpc>
        <a:spcBef>
          <a:spcPts val="375"/>
        </a:spcBef>
        <a:spcAft>
          <a:spcPts val="0"/>
        </a:spcAft>
        <a:buSzPct val="100000"/>
        <a:buFont typeface="Arial" pitchFamily="34"/>
        <a:buChar char="•"/>
        <a:tabLst/>
        <a:defRPr lang="fr-FR" sz="1350" b="0" i="0" u="none" strike="noStrike" kern="1200" cap="none" spc="0" baseline="0">
          <a:solidFill>
            <a:srgbClr val="F58A1F"/>
          </a:solidFill>
          <a:uFillTx/>
          <a:latin typeface="Arial Narrow"/>
        </a:defRPr>
      </a:lvl4pPr>
      <a:lvl5pPr marL="1543041" marR="0" lvl="4" indent="-171449" algn="l" defTabSz="685796" rtl="0" fontAlgn="auto" hangingPunct="1">
        <a:lnSpc>
          <a:spcPct val="90000"/>
        </a:lnSpc>
        <a:spcBef>
          <a:spcPts val="375"/>
        </a:spcBef>
        <a:spcAft>
          <a:spcPts val="0"/>
        </a:spcAft>
        <a:buSzPct val="100000"/>
        <a:buFont typeface="Arial" pitchFamily="34"/>
        <a:buChar char="•"/>
        <a:tabLst/>
        <a:defRPr lang="fr-FR" sz="1350" b="0" i="0" u="none" strike="noStrike" kern="1200" cap="none" spc="0" baseline="0">
          <a:solidFill>
            <a:srgbClr val="F58A1F"/>
          </a:solidFill>
          <a:uFillTx/>
          <a:latin typeface="Arial Narrow"/>
        </a:defRPr>
      </a:lvl5pPr>
      <a:lvl6pPr marL="2514585"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3"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0"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77"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95" rtl="0" eaLnBrk="1" latinLnBrk="0" hangingPunct="1">
        <a:defRPr sz="1800" kern="1200">
          <a:solidFill>
            <a:schemeClr val="tx1"/>
          </a:solidFill>
          <a:latin typeface="+mn-lt"/>
          <a:ea typeface="+mn-ea"/>
          <a:cs typeface="+mn-cs"/>
        </a:defRPr>
      </a:lvl1pPr>
      <a:lvl2pPr marL="457198"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5"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hyperlink" Target="mailto:cfa@idev" TargetMode="External"/><Relationship Id="rId2" Type="http://schemas.openxmlformats.org/officeDocument/2006/relationships/image" Target="../media/image30.emf"/><Relationship Id="rId1" Type="http://schemas.openxmlformats.org/officeDocument/2006/relationships/slideLayout" Target="../slideLayouts/slideLayout2.xml"/><Relationship Id="rId6" Type="http://schemas.openxmlformats.org/officeDocument/2006/relationships/hyperlink" Target="mailto:dg@idevformation.com" TargetMode="External"/><Relationship Id="rId5" Type="http://schemas.openxmlformats.org/officeDocument/2006/relationships/image" Target="../media/image29.emf"/><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francecompetences.fr/recherche/rncp/40800/"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20">
            <a:extLst>
              <a:ext uri="{FF2B5EF4-FFF2-40B4-BE49-F238E27FC236}">
                <a16:creationId xmlns:a16="http://schemas.microsoft.com/office/drawing/2014/main" id="{8465414A-54FC-4DFE-B0D3-9EC46F5D251D}"/>
              </a:ext>
            </a:extLst>
          </p:cNvPr>
          <p:cNvPicPr>
            <a:picLocks noChangeAspect="1"/>
          </p:cNvPicPr>
          <p:nvPr/>
        </p:nvPicPr>
        <p:blipFill>
          <a:blip r:embed="rId2">
            <a:alphaModFix amt="20000"/>
          </a:blip>
          <a:stretch>
            <a:fillRect/>
          </a:stretch>
        </p:blipFill>
        <p:spPr>
          <a:xfrm>
            <a:off x="4701870" y="3834415"/>
            <a:ext cx="874961" cy="874961"/>
          </a:xfrm>
          <a:prstGeom prst="rect">
            <a:avLst/>
          </a:prstGeom>
          <a:noFill/>
          <a:ln cap="flat">
            <a:noFill/>
          </a:ln>
        </p:spPr>
      </p:pic>
      <p:sp>
        <p:nvSpPr>
          <p:cNvPr id="4" name="Espace réservé du texte 3">
            <a:extLst>
              <a:ext uri="{FF2B5EF4-FFF2-40B4-BE49-F238E27FC236}">
                <a16:creationId xmlns:a16="http://schemas.microsoft.com/office/drawing/2014/main" id="{36A83D8C-C6FB-4BFD-BE16-BEF4618DFCB3}"/>
              </a:ext>
            </a:extLst>
          </p:cNvPr>
          <p:cNvSpPr txBox="1">
            <a:spLocks noGrp="1"/>
          </p:cNvSpPr>
          <p:nvPr>
            <p:ph type="body" idx="4294967295"/>
          </p:nvPr>
        </p:nvSpPr>
        <p:spPr>
          <a:xfrm>
            <a:off x="77273" y="2901101"/>
            <a:ext cx="3376628" cy="5861061"/>
          </a:xfrm>
        </p:spPr>
        <p:txBody>
          <a:bodyPr>
            <a:normAutofit fontScale="25000" lnSpcReduction="20000"/>
          </a:bodyPr>
          <a:lstStyle/>
          <a:p>
            <a:pPr marL="0" indent="0">
              <a:lnSpc>
                <a:spcPct val="120000"/>
              </a:lnSpc>
              <a:spcBef>
                <a:spcPts val="0"/>
              </a:spcBef>
              <a:buNone/>
            </a:pPr>
            <a:r>
              <a:rPr lang="fr-FR" sz="5600" b="1" dirty="0">
                <a:solidFill>
                  <a:srgbClr val="1D2545"/>
                </a:solidFill>
                <a:latin typeface="Calibri"/>
              </a:rPr>
              <a:t>Le métier-les missions</a:t>
            </a:r>
          </a:p>
          <a:p>
            <a:pPr marL="0" indent="0">
              <a:lnSpc>
                <a:spcPct val="120000"/>
              </a:lnSpc>
              <a:spcBef>
                <a:spcPts val="0"/>
              </a:spcBef>
              <a:buNone/>
            </a:pPr>
            <a:endParaRPr lang="fr-FR" sz="1600" b="1" dirty="0">
              <a:solidFill>
                <a:srgbClr val="1D2545"/>
              </a:solidFill>
              <a:latin typeface="Calibri"/>
            </a:endParaRPr>
          </a:p>
          <a:p>
            <a:pPr marL="0" indent="0">
              <a:lnSpc>
                <a:spcPct val="110000"/>
              </a:lnSpc>
              <a:spcBef>
                <a:spcPts val="0"/>
              </a:spcBef>
              <a:spcAft>
                <a:spcPts val="300"/>
              </a:spcAft>
              <a:buNone/>
            </a:pPr>
            <a:r>
              <a:rPr lang="fr-FR" sz="4000" kern="0" dirty="0">
                <a:solidFill>
                  <a:srgbClr val="000000"/>
                </a:solidFill>
                <a:latin typeface="Calibri"/>
              </a:rPr>
              <a:t>Le/la secrétaire assistant(e) médico-administratif assure l’accueil, la prise en charge administrative et financière du patient, la planification des activités des professionnels de santé ou d’un service, la transcription d’écrits médicaux ou encore le suivi médico-administratif du dossier patient. Il/elle prend en compte d’éventuelles situation des de handicap dans son exercice professionnel quotidien.</a:t>
            </a:r>
          </a:p>
          <a:p>
            <a:pPr marL="0" indent="0">
              <a:lnSpc>
                <a:spcPct val="110000"/>
              </a:lnSpc>
              <a:spcBef>
                <a:spcPts val="0"/>
              </a:spcBef>
              <a:spcAft>
                <a:spcPts val="300"/>
              </a:spcAft>
              <a:buNone/>
            </a:pPr>
            <a:r>
              <a:rPr lang="fr-FR" sz="4000" kern="0" dirty="0">
                <a:solidFill>
                  <a:srgbClr val="000000"/>
                </a:solidFill>
                <a:latin typeface="Calibri"/>
              </a:rPr>
              <a:t>Le/la secrétaire assistant médico-administratif exerce ses activités professionnelles dans le respect du secret professionnel, du secret médical, des règles de confidentialité et d'identitovigilance. Il/elle intervient dans un cadre éthique et dans le respect des droits des patients. Il/elle applique les procédures en vigueur dans la structure médicale et suit les consignes transmises par les professionnels de santé ou la hiérarchie.</a:t>
            </a:r>
          </a:p>
          <a:p>
            <a:pPr marL="0" indent="0">
              <a:lnSpc>
                <a:spcPct val="110000"/>
              </a:lnSpc>
              <a:spcBef>
                <a:spcPts val="0"/>
              </a:spcBef>
              <a:spcAft>
                <a:spcPts val="300"/>
              </a:spcAft>
              <a:buNone/>
            </a:pPr>
            <a:r>
              <a:rPr lang="fr-FR" sz="4000" kern="0" dirty="0">
                <a:solidFill>
                  <a:srgbClr val="000000"/>
                </a:solidFill>
                <a:latin typeface="Calibri"/>
              </a:rPr>
              <a:t>Il/elle joue un rôle central dans la transmission des informations En interne, il/elle communique avec les professionnels de santé, différents services tels que le bureau des entrées, les secrétariats des autres spécialités… En externe, il/elle peut être amené(e) à communiquer avec des secrétariats médicaux, les organismes d'assurance maladie, les organismes de complémentaire santé… Il/elle adapte sa communication écrite et orale à ses différents destinataires en utilisant un vocabulaire adapté.</a:t>
            </a:r>
            <a:endParaRPr lang="fr-FR" sz="3200" b="1" dirty="0">
              <a:solidFill>
                <a:srgbClr val="1D2545"/>
              </a:solidFill>
              <a:latin typeface="Calibri"/>
            </a:endParaRPr>
          </a:p>
          <a:p>
            <a:pPr marL="0" indent="0">
              <a:lnSpc>
                <a:spcPct val="110000"/>
              </a:lnSpc>
              <a:spcBef>
                <a:spcPts val="0"/>
              </a:spcBef>
              <a:spcAft>
                <a:spcPts val="300"/>
              </a:spcAft>
              <a:buNone/>
            </a:pPr>
            <a:endParaRPr lang="fr-FR" sz="3200" b="1" dirty="0">
              <a:solidFill>
                <a:srgbClr val="1D2545"/>
              </a:solidFill>
              <a:latin typeface="Calibri"/>
            </a:endParaRPr>
          </a:p>
          <a:p>
            <a:pPr marL="0" indent="0">
              <a:lnSpc>
                <a:spcPct val="110000"/>
              </a:lnSpc>
              <a:spcBef>
                <a:spcPts val="0"/>
              </a:spcBef>
              <a:spcAft>
                <a:spcPts val="300"/>
              </a:spcAft>
              <a:buNone/>
            </a:pPr>
            <a:endParaRPr lang="fr-FR" sz="5600" b="1" dirty="0">
              <a:solidFill>
                <a:srgbClr val="1D2545"/>
              </a:solidFill>
              <a:latin typeface="Calibri"/>
            </a:endParaRPr>
          </a:p>
          <a:p>
            <a:pPr marL="0" indent="0">
              <a:lnSpc>
                <a:spcPct val="110000"/>
              </a:lnSpc>
              <a:spcBef>
                <a:spcPts val="0"/>
              </a:spcBef>
              <a:spcAft>
                <a:spcPts val="300"/>
              </a:spcAft>
              <a:buNone/>
            </a:pPr>
            <a:r>
              <a:rPr lang="fr-FR" sz="5600" b="1" dirty="0">
                <a:solidFill>
                  <a:srgbClr val="1D2545"/>
                </a:solidFill>
                <a:latin typeface="Calibri"/>
              </a:rPr>
              <a:t>Les métiers accessibles</a:t>
            </a:r>
          </a:p>
          <a:p>
            <a:pPr marL="0" lvl="0" indent="0" defTabSz="914400">
              <a:lnSpc>
                <a:spcPct val="100000"/>
              </a:lnSpc>
              <a:spcBef>
                <a:spcPts val="0"/>
              </a:spcBef>
              <a:buSzTx/>
              <a:buNone/>
            </a:pPr>
            <a:endParaRPr lang="fr-FR" sz="2000" kern="0" dirty="0">
              <a:solidFill>
                <a:srgbClr val="000000"/>
              </a:solidFill>
              <a:latin typeface="+mn-lt"/>
              <a:ea typeface="+mn-ea"/>
              <a:cs typeface="+mn-cs"/>
            </a:endParaRPr>
          </a:p>
          <a:p>
            <a:pPr marL="0" lvl="0" indent="0" defTabSz="914400">
              <a:lnSpc>
                <a:spcPct val="100000"/>
              </a:lnSpc>
              <a:spcBef>
                <a:spcPts val="0"/>
              </a:spcBef>
              <a:buSzTx/>
              <a:buNone/>
            </a:pPr>
            <a:r>
              <a:rPr lang="fr-FR" sz="4000" kern="0" dirty="0">
                <a:solidFill>
                  <a:srgbClr val="000000"/>
                </a:solidFill>
                <a:latin typeface="+mn-lt"/>
                <a:ea typeface="+mn-ea"/>
                <a:cs typeface="+mn-cs"/>
              </a:rPr>
              <a:t>La dénomination les plus courantes des emplois accessibles sont les suivantes (</a:t>
            </a:r>
            <a:r>
              <a:rPr lang="fr-FR" sz="4000" i="1" kern="0" dirty="0">
                <a:solidFill>
                  <a:srgbClr val="000000"/>
                </a:solidFill>
                <a:latin typeface="+mn-lt"/>
                <a:ea typeface="+mn-ea"/>
                <a:cs typeface="+mn-cs"/>
              </a:rPr>
              <a:t>A titre d’exemple</a:t>
            </a:r>
            <a:r>
              <a:rPr lang="fr-FR" sz="4000" kern="0" dirty="0">
                <a:solidFill>
                  <a:srgbClr val="000000"/>
                </a:solidFill>
                <a:latin typeface="+mn-lt"/>
                <a:ea typeface="+mn-ea"/>
                <a:cs typeface="+mn-cs"/>
              </a:rPr>
              <a:t>) :</a:t>
            </a:r>
            <a:endParaRPr lang="fr-FR" sz="4000" i="1" kern="0" dirty="0">
              <a:solidFill>
                <a:srgbClr val="000000"/>
              </a:solidFill>
              <a:latin typeface="+mn-lt"/>
              <a:ea typeface="+mn-ea"/>
              <a:cs typeface="+mn-cs"/>
            </a:endParaRPr>
          </a:p>
          <a:p>
            <a:pPr marL="180975" lvl="0" indent="-180975" defTabSz="914400">
              <a:lnSpc>
                <a:spcPct val="170000"/>
              </a:lnSpc>
              <a:spcBef>
                <a:spcPts val="0"/>
              </a:spcBef>
              <a:buSzTx/>
              <a:buFont typeface="Wingdings" panose="05000000000000000000" pitchFamily="2" charset="2"/>
              <a:buChar char="Ø"/>
            </a:pPr>
            <a:r>
              <a:rPr lang="fr-FR" sz="4000" kern="0" dirty="0">
                <a:solidFill>
                  <a:srgbClr val="000000"/>
                </a:solidFill>
                <a:latin typeface="+mn-lt"/>
                <a:ea typeface="+mn-ea"/>
                <a:cs typeface="+mn-cs"/>
              </a:rPr>
              <a:t>Secrétaire médical(e),</a:t>
            </a:r>
          </a:p>
          <a:p>
            <a:pPr marL="180975" lvl="0" indent="-180975" defTabSz="914400">
              <a:lnSpc>
                <a:spcPct val="170000"/>
              </a:lnSpc>
              <a:spcBef>
                <a:spcPts val="0"/>
              </a:spcBef>
              <a:buSzTx/>
              <a:buFont typeface="Wingdings" panose="05000000000000000000" pitchFamily="2" charset="2"/>
              <a:buChar char="Ø"/>
            </a:pPr>
            <a:r>
              <a:rPr lang="fr-FR" sz="4000" kern="0" dirty="0">
                <a:solidFill>
                  <a:srgbClr val="000000"/>
                </a:solidFill>
                <a:latin typeface="+mn-lt"/>
                <a:ea typeface="+mn-ea"/>
                <a:cs typeface="+mn-cs"/>
              </a:rPr>
              <a:t>Secrétaire assistant(e) médical,</a:t>
            </a:r>
          </a:p>
          <a:p>
            <a:pPr marL="180975" lvl="0" indent="-180975" defTabSz="914400">
              <a:lnSpc>
                <a:spcPct val="170000"/>
              </a:lnSpc>
              <a:spcBef>
                <a:spcPts val="0"/>
              </a:spcBef>
              <a:buSzTx/>
              <a:buFont typeface="Wingdings" panose="05000000000000000000" pitchFamily="2" charset="2"/>
              <a:buChar char="Ø"/>
            </a:pPr>
            <a:r>
              <a:rPr lang="fr-FR" sz="4000" kern="0" dirty="0">
                <a:solidFill>
                  <a:srgbClr val="000000"/>
                </a:solidFill>
                <a:latin typeface="+mn-lt"/>
                <a:ea typeface="+mn-ea"/>
                <a:cs typeface="+mn-cs"/>
              </a:rPr>
              <a:t>Secrétaire administratif et médical,</a:t>
            </a:r>
          </a:p>
          <a:p>
            <a:pPr marL="180975" lvl="0" indent="-180975" defTabSz="914400">
              <a:lnSpc>
                <a:spcPct val="170000"/>
              </a:lnSpc>
              <a:spcBef>
                <a:spcPts val="0"/>
              </a:spcBef>
              <a:buSzTx/>
              <a:buFont typeface="Wingdings" panose="05000000000000000000" pitchFamily="2" charset="2"/>
              <a:buChar char="Ø"/>
            </a:pPr>
            <a:r>
              <a:rPr lang="fr-FR" sz="4000" kern="0" dirty="0">
                <a:solidFill>
                  <a:srgbClr val="000000"/>
                </a:solidFill>
                <a:latin typeface="+mn-lt"/>
                <a:ea typeface="+mn-ea"/>
                <a:cs typeface="+mn-cs"/>
              </a:rPr>
              <a:t>Assistant(e) médico-administratif</a:t>
            </a:r>
          </a:p>
        </p:txBody>
      </p:sp>
      <p:sp>
        <p:nvSpPr>
          <p:cNvPr id="10" name="Espace réservé du contenu 2">
            <a:extLst>
              <a:ext uri="{FF2B5EF4-FFF2-40B4-BE49-F238E27FC236}">
                <a16:creationId xmlns:a16="http://schemas.microsoft.com/office/drawing/2014/main" id="{12743827-CFA6-463A-8906-45998CE25241}"/>
              </a:ext>
            </a:extLst>
          </p:cNvPr>
          <p:cNvSpPr txBox="1"/>
          <p:nvPr/>
        </p:nvSpPr>
        <p:spPr>
          <a:xfrm>
            <a:off x="0" y="2316091"/>
            <a:ext cx="6857999" cy="542683"/>
          </a:xfrm>
          <a:prstGeom prst="rect">
            <a:avLst/>
          </a:prstGeom>
          <a:noFill/>
          <a:ln cap="flat">
            <a:noFill/>
          </a:ln>
        </p:spPr>
        <p:txBody>
          <a:bodyPr vert="horz" wrap="square" lIns="84408" tIns="42199" rIns="84408" bIns="42199" anchor="t" anchorCtr="0" compatLnSpc="1">
            <a:normAutofit fontScale="32500" lnSpcReduction="20000"/>
          </a:bodyPr>
          <a:lstStyle/>
          <a:p>
            <a:pPr marL="234468" lvl="1" indent="-234468" algn="ctr" defTabSz="685796">
              <a:lnSpc>
                <a:spcPct val="80000"/>
              </a:lnSpc>
              <a:spcBef>
                <a:spcPts val="375"/>
              </a:spcBef>
              <a:defRPr sz="1800" b="0" i="0" u="none" strike="noStrike" kern="0" cap="none" spc="0" baseline="0">
                <a:solidFill>
                  <a:srgbClr val="000000"/>
                </a:solidFill>
                <a:uFillTx/>
              </a:defRPr>
            </a:pPr>
            <a:r>
              <a:rPr lang="fr-FR" sz="6600" b="1" dirty="0">
                <a:solidFill>
                  <a:srgbClr val="10ABBB"/>
                </a:solidFill>
                <a:latin typeface="Calibri (Corps)"/>
              </a:rPr>
              <a:t>Alternance</a:t>
            </a:r>
            <a:r>
              <a:rPr lang="fr-FR" sz="6600" b="1" kern="0" dirty="0">
                <a:solidFill>
                  <a:srgbClr val="10ABBB"/>
                </a:solidFill>
                <a:latin typeface="+mn-lt"/>
              </a:rPr>
              <a:t> : 1 semaine en Centre / 3 </a:t>
            </a:r>
            <a:r>
              <a:rPr lang="fr-FR" sz="6600" b="1" kern="0" dirty="0">
                <a:solidFill>
                  <a:srgbClr val="10ABBB"/>
                </a:solidFill>
              </a:rPr>
              <a:t>semaine</a:t>
            </a:r>
            <a:r>
              <a:rPr lang="fr-FR" sz="6600" b="1" kern="0" dirty="0">
                <a:solidFill>
                  <a:srgbClr val="10ABBB"/>
                </a:solidFill>
                <a:latin typeface="+mn-lt"/>
              </a:rPr>
              <a:t>s en Entreprise</a:t>
            </a:r>
          </a:p>
          <a:p>
            <a:pPr marL="234468" lvl="1" indent="-234468" algn="ctr" defTabSz="685796">
              <a:lnSpc>
                <a:spcPct val="80000"/>
              </a:lnSpc>
              <a:spcBef>
                <a:spcPts val="375"/>
              </a:spcBef>
              <a:defRPr sz="1800" b="0" i="0" u="none" strike="noStrike" kern="0" cap="none" spc="0" baseline="0">
                <a:solidFill>
                  <a:srgbClr val="000000"/>
                </a:solidFill>
                <a:uFillTx/>
              </a:defRPr>
            </a:pPr>
            <a:r>
              <a:rPr lang="fr-FR" sz="4900" b="1" kern="0" dirty="0">
                <a:solidFill>
                  <a:srgbClr val="002060"/>
                </a:solidFill>
              </a:rPr>
              <a:t>Durée : 420 h en Centre – Contrat en alternance de 12 mois maximum</a:t>
            </a:r>
            <a:endParaRPr lang="fr-FR" sz="4900" b="1" kern="0" dirty="0">
              <a:solidFill>
                <a:srgbClr val="002060"/>
              </a:solidFill>
              <a:latin typeface="+mn-lt"/>
            </a:endParaRPr>
          </a:p>
          <a:p>
            <a:pPr marL="234468" lvl="1" indent="-234468" algn="ctr" defTabSz="685796">
              <a:lnSpc>
                <a:spcPct val="80000"/>
              </a:lnSpc>
              <a:spcBef>
                <a:spcPts val="375"/>
              </a:spcBef>
              <a:defRPr sz="1800" b="0" i="0" u="none" strike="noStrike" kern="0" cap="none" spc="0" baseline="0">
                <a:solidFill>
                  <a:srgbClr val="000000"/>
                </a:solidFill>
                <a:uFillTx/>
              </a:defRPr>
            </a:pPr>
            <a:endParaRPr lang="fr-FR" sz="400" b="1" dirty="0">
              <a:solidFill>
                <a:srgbClr val="1D2243"/>
              </a:solidFill>
              <a:latin typeface="Calibri"/>
            </a:endParaRPr>
          </a:p>
        </p:txBody>
      </p:sp>
      <p:sp>
        <p:nvSpPr>
          <p:cNvPr id="11" name="ZoneTexte 36">
            <a:extLst>
              <a:ext uri="{FF2B5EF4-FFF2-40B4-BE49-F238E27FC236}">
                <a16:creationId xmlns:a16="http://schemas.microsoft.com/office/drawing/2014/main" id="{8519F5AB-0095-484B-AEBA-FF4B82DDB990}"/>
              </a:ext>
            </a:extLst>
          </p:cNvPr>
          <p:cNvSpPr txBox="1"/>
          <p:nvPr/>
        </p:nvSpPr>
        <p:spPr>
          <a:xfrm>
            <a:off x="3721425" y="2934809"/>
            <a:ext cx="3136574" cy="4194039"/>
          </a:xfrm>
          <a:prstGeom prst="rect">
            <a:avLst/>
          </a:prstGeom>
          <a:noFill/>
          <a:ln w="38100" cap="flat">
            <a:noFill/>
          </a:ln>
        </p:spPr>
        <p:txBody>
          <a:bodyPr vert="horz" wrap="square" lIns="84408" tIns="42199" rIns="84408" bIns="42199" anchor="t" anchorCtr="0" compatLnSpc="1">
            <a:spAutoFit/>
          </a:bodyPr>
          <a:lstStyle/>
          <a:p>
            <a:pPr algn="just" defTabSz="457198">
              <a:defRPr sz="1800" b="0" i="0" u="none" strike="noStrike" kern="0" cap="none" spc="0" baseline="0">
                <a:solidFill>
                  <a:srgbClr val="000000"/>
                </a:solidFill>
                <a:uFillTx/>
              </a:defRPr>
            </a:pPr>
            <a:r>
              <a:rPr lang="fr-FR" sz="1400" b="1" dirty="0">
                <a:solidFill>
                  <a:srgbClr val="1D2243"/>
                </a:solidFill>
                <a:latin typeface="Calibri"/>
              </a:rPr>
              <a:t>Objectifs</a:t>
            </a:r>
            <a:r>
              <a:rPr lang="fr-FR" sz="1400" b="1" dirty="0">
                <a:solidFill>
                  <a:srgbClr val="1D2545"/>
                </a:solidFill>
                <a:latin typeface="Calibri"/>
              </a:rPr>
              <a:t> </a:t>
            </a:r>
            <a:r>
              <a:rPr lang="fr-FR" sz="1000" b="1" dirty="0">
                <a:solidFill>
                  <a:srgbClr val="1D2545"/>
                </a:solidFill>
                <a:latin typeface="Calibri"/>
              </a:rPr>
              <a:t>:</a:t>
            </a:r>
            <a:r>
              <a:rPr lang="fr-FR" sz="1000" b="1" kern="0" dirty="0">
                <a:solidFill>
                  <a:srgbClr val="1D2545"/>
                </a:solidFill>
                <a:latin typeface="Calibri"/>
              </a:rPr>
              <a:t> </a:t>
            </a:r>
            <a:r>
              <a:rPr lang="fr-FR" sz="1000" i="0" u="none" strike="noStrike" kern="0" cap="none" spc="0" baseline="0" dirty="0">
                <a:uFillTx/>
              </a:rPr>
              <a:t>A la fin de la formation, les </a:t>
            </a:r>
            <a:r>
              <a:rPr lang="fr-FR" sz="1000" kern="0" dirty="0"/>
              <a:t>A</a:t>
            </a:r>
            <a:r>
              <a:rPr lang="fr-FR" sz="1000" i="0" u="none" strike="noStrike" kern="0" cap="none" spc="0" baseline="0" dirty="0">
                <a:uFillTx/>
              </a:rPr>
              <a:t>lternant(e)s seront en capacité de (d’)  :</a:t>
            </a:r>
          </a:p>
          <a:p>
            <a:pPr defTabSz="457198">
              <a:defRPr sz="1800" b="0" i="0" u="none" strike="noStrike" kern="0" cap="none" spc="0" baseline="0">
                <a:solidFill>
                  <a:srgbClr val="000000"/>
                </a:solidFill>
                <a:uFillTx/>
              </a:defRPr>
            </a:pPr>
            <a:endParaRPr lang="fr-FR" sz="500" dirty="0">
              <a:solidFill>
                <a:srgbClr val="000000"/>
              </a:solidFill>
            </a:endParaRPr>
          </a:p>
          <a:p>
            <a:pPr marL="179387" indent="-179387">
              <a:buFont typeface="Wingdings" panose="05000000000000000000" pitchFamily="2" charset="2"/>
              <a:buChar char="è"/>
              <a:defRPr sz="1800" b="0" i="0" u="none" strike="noStrike" kern="0" cap="none" spc="0" baseline="0">
                <a:solidFill>
                  <a:srgbClr val="000000"/>
                </a:solidFill>
                <a:uFillTx/>
              </a:defRPr>
            </a:pPr>
            <a:r>
              <a:rPr lang="fr-FR" sz="1100" b="1" dirty="0">
                <a:solidFill>
                  <a:srgbClr val="10ABBB"/>
                </a:solidFill>
              </a:rPr>
              <a:t>Assurer l’accueil du patient et les activités administratives courantes d’une structure médicale : </a:t>
            </a:r>
            <a:r>
              <a:rPr lang="fr-FR" sz="900" b="0" i="0" dirty="0">
                <a:solidFill>
                  <a:srgbClr val="000000"/>
                </a:solidFill>
                <a:effectLst/>
                <a:latin typeface="Calibri" panose="020F0502020204030204" pitchFamily="34" charset="0"/>
                <a:cs typeface="Calibri" panose="020F0502020204030204" pitchFamily="34" charset="0"/>
              </a:rPr>
              <a:t>Accueillir, renseigner et orienter un patient, Gérer les plannings et les agendas des professionnels de santé, Réaliser la prise en charge administrative et financière du patient, </a:t>
            </a:r>
            <a:r>
              <a:rPr lang="fr-FR" sz="900" dirty="0">
                <a:solidFill>
                  <a:srgbClr val="000000"/>
                </a:solidFill>
                <a:latin typeface="Calibri" panose="020F0502020204030204" pitchFamily="34" charset="0"/>
                <a:cs typeface="Calibri" panose="020F0502020204030204" pitchFamily="34" charset="0"/>
              </a:rPr>
              <a:t>Transmettre par écrit des informations administratives et médicales à l'interne et à l’externe</a:t>
            </a:r>
            <a:endParaRPr lang="fr-FR" sz="900" b="0" i="0" dirty="0">
              <a:solidFill>
                <a:srgbClr val="000000"/>
              </a:solidFill>
              <a:effectLst/>
              <a:latin typeface="Calibri" panose="020F0502020204030204" pitchFamily="34" charset="0"/>
              <a:cs typeface="Calibri" panose="020F0502020204030204" pitchFamily="34" charset="0"/>
            </a:endParaRPr>
          </a:p>
          <a:p>
            <a:pPr>
              <a:defRPr sz="1800" b="0" i="0" u="none" strike="noStrike" kern="0" cap="none" spc="0" baseline="0">
                <a:solidFill>
                  <a:srgbClr val="000000"/>
                </a:solidFill>
                <a:uFillTx/>
              </a:defRPr>
            </a:pPr>
            <a:endParaRPr lang="fr-FR" sz="500" dirty="0"/>
          </a:p>
          <a:p>
            <a:pPr marL="179387" indent="-179387">
              <a:buFont typeface="Wingdings" panose="05000000000000000000" pitchFamily="2" charset="2"/>
              <a:buChar char="è"/>
              <a:defRPr sz="1800" b="0" i="0" u="none" strike="noStrike" kern="0" cap="none" spc="0" baseline="0">
                <a:solidFill>
                  <a:srgbClr val="000000"/>
                </a:solidFill>
                <a:uFillTx/>
              </a:defRPr>
            </a:pPr>
            <a:r>
              <a:rPr lang="fr-FR" sz="1100" b="1" dirty="0">
                <a:solidFill>
                  <a:srgbClr val="10ABBB"/>
                </a:solidFill>
              </a:rPr>
              <a:t>Assister les professionnels de santé d’une structure médicale dans le suivi et la coordination du parcours du patient : </a:t>
            </a:r>
            <a:r>
              <a:rPr lang="fr-FR" sz="900" b="0" i="0" dirty="0">
                <a:solidFill>
                  <a:srgbClr val="000000"/>
                </a:solidFill>
                <a:effectLst/>
                <a:latin typeface="Calibri" panose="020F0502020204030204" pitchFamily="34" charset="0"/>
                <a:cs typeface="Calibri" panose="020F0502020204030204" pitchFamily="34" charset="0"/>
              </a:rPr>
              <a:t>Assurer le suivi médico-administratif du dossier patient, Transcrire, vérifier et mettre en forme des documents médicaux, Renseigner sur l'accès au dossier médical du patient ou préparer les éléments</a:t>
            </a:r>
            <a:endParaRPr lang="fr-FR" sz="500" kern="0" dirty="0">
              <a:solidFill>
                <a:srgbClr val="000000"/>
              </a:solidFill>
              <a:latin typeface="Calibri" panose="020F0502020204030204"/>
            </a:endParaRPr>
          </a:p>
          <a:p>
            <a:pPr>
              <a:defRPr sz="1800" b="0" i="0" u="none" strike="noStrike" kern="0" cap="none" spc="0" baseline="0">
                <a:solidFill>
                  <a:srgbClr val="000000"/>
                </a:solidFill>
                <a:uFillTx/>
              </a:defRPr>
            </a:pPr>
            <a:endParaRPr lang="fr-FR" sz="500" kern="0" dirty="0">
              <a:solidFill>
                <a:srgbClr val="000000"/>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endParaRPr lang="fr-FR" sz="500" kern="0" dirty="0">
              <a:solidFill>
                <a:srgbClr val="000000"/>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endParaRPr lang="fr-FR" sz="500" kern="0" dirty="0">
              <a:solidFill>
                <a:srgbClr val="000000"/>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endParaRPr lang="fr-FR" sz="500" kern="0" dirty="0">
              <a:solidFill>
                <a:srgbClr val="000000"/>
              </a:solidFill>
              <a:latin typeface="Calibri" panose="020F0502020204030204"/>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Conditions d’accès</a:t>
            </a:r>
            <a:endParaRPr lang="fr-FR" sz="1400" b="1" i="0" u="none" strike="noStrike" kern="1200" cap="none" spc="0" baseline="0" dirty="0">
              <a:solidFill>
                <a:srgbClr val="10ABBB"/>
              </a:solidFill>
              <a:uFillTx/>
              <a:latin typeface="Arial Narrow"/>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sng" strike="noStrike" kern="1200" cap="none" spc="0" baseline="0" dirty="0">
              <a:solidFill>
                <a:srgbClr val="10ABBB"/>
              </a:solidFill>
              <a:uFillTx/>
              <a:latin typeface="Calibri"/>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1" i="0" u="sng" strike="noStrike" kern="1200" cap="none" spc="0" baseline="0" dirty="0">
                <a:solidFill>
                  <a:srgbClr val="10ABBB"/>
                </a:solidFill>
                <a:uFillTx/>
                <a:latin typeface="Calibri"/>
              </a:rPr>
              <a:t>Prérequis </a:t>
            </a:r>
            <a:r>
              <a:rPr lang="fr-FR" sz="1000" b="1" i="0" strike="noStrike" kern="1200" cap="none" spc="0" baseline="0" dirty="0">
                <a:solidFill>
                  <a:srgbClr val="10ABBB"/>
                </a:solidFill>
                <a:uFillTx/>
                <a:latin typeface="Calibri"/>
              </a:rPr>
              <a:t>: </a:t>
            </a:r>
            <a:r>
              <a:rPr lang="fr-FR" sz="1000" b="1" i="0" strike="noStrike" kern="1200" cap="none" spc="0" baseline="0" dirty="0">
                <a:uFillTx/>
                <a:latin typeface="Calibri"/>
              </a:rPr>
              <a:t>Pas de pré requis réglementaires</a:t>
            </a:r>
            <a:endParaRPr lang="fr-FR" sz="1000" b="0" i="0" u="none" strike="noStrike" kern="1200" cap="none" spc="0" baseline="0" dirty="0">
              <a:uFillTx/>
              <a:latin typeface="Calibri"/>
            </a:endParaRPr>
          </a:p>
          <a:p>
            <a:pPr defTabSz="457200">
              <a:defRPr sz="1800" b="0" i="0" u="none" strike="noStrike" kern="0" cap="none" spc="0" baseline="0">
                <a:solidFill>
                  <a:srgbClr val="000000"/>
                </a:solidFill>
                <a:uFillTx/>
              </a:defRPr>
            </a:pPr>
            <a:endParaRPr lang="fr-FR" sz="200" b="1" i="0" strike="noStrike" kern="0" cap="none" spc="0" baseline="0" dirty="0">
              <a:uFillTx/>
              <a:latin typeface="Calibri"/>
            </a:endParaRPr>
          </a:p>
          <a:p>
            <a:pPr marR="0" lvl="0" algn="l"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endParaRPr kumimoji="0" lang="fr-FR" sz="500" b="1" i="0" u="none" strike="noStrike" kern="0" cap="none" spc="0" normalizeH="0" baseline="0" noProof="0" dirty="0">
              <a:ln>
                <a:noFill/>
              </a:ln>
              <a:solidFill>
                <a:srgbClr val="000000"/>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r>
              <a:rPr lang="fr-FR" sz="1000" b="1" i="0" u="sng" strike="noStrike" kern="1200" cap="none" spc="0" baseline="0" dirty="0">
                <a:solidFill>
                  <a:srgbClr val="10ABBB"/>
                </a:solidFill>
                <a:uFillTx/>
                <a:latin typeface="Calibri"/>
              </a:rPr>
              <a:t>Prérequis préconisés </a:t>
            </a:r>
            <a:r>
              <a:rPr lang="fr-FR" sz="1000" b="1" i="0" strike="noStrike" kern="1200" cap="none" spc="0" baseline="0" dirty="0">
                <a:solidFill>
                  <a:srgbClr val="10ABBB"/>
                </a:solidFill>
                <a:uFillTx/>
                <a:latin typeface="Calibri"/>
              </a:rPr>
              <a:t>: </a:t>
            </a:r>
            <a:r>
              <a:rPr kumimoji="0" lang="fr-FR" sz="1000" b="1" i="0" u="none" strike="noStrike" kern="0" cap="none" spc="0" normalizeH="0" baseline="0" noProof="0" dirty="0">
                <a:ln>
                  <a:noFill/>
                </a:ln>
                <a:effectLst/>
                <a:uLnTx/>
                <a:uFillTx/>
                <a:latin typeface="Calibri" panose="020F0502020204030204"/>
                <a:ea typeface="+mn-ea"/>
                <a:cs typeface="+mn-cs"/>
              </a:rPr>
              <a:t>Maîtrise du français oral/écrit courant </a:t>
            </a:r>
            <a:r>
              <a:rPr kumimoji="0" lang="fr-FR" sz="1000" i="0" u="none" strike="noStrike" kern="0" cap="none" spc="0" normalizeH="0" baseline="0" noProof="0" dirty="0">
                <a:ln>
                  <a:noFill/>
                </a:ln>
                <a:effectLst/>
                <a:uLnTx/>
                <a:uFillTx/>
                <a:latin typeface="Calibri" panose="020F0502020204030204"/>
                <a:ea typeface="+mn-ea"/>
                <a:cs typeface="+mn-cs"/>
              </a:rPr>
              <a:t>(Niveau B1 du CECRL), </a:t>
            </a:r>
            <a:r>
              <a:rPr kumimoji="0" lang="fr-FR" sz="1000" b="1" i="0" u="none" strike="noStrike" kern="0" cap="none" spc="0" normalizeH="0" baseline="0" noProof="0" dirty="0">
                <a:ln>
                  <a:noFill/>
                </a:ln>
                <a:effectLst/>
                <a:uLnTx/>
                <a:uFillTx/>
                <a:latin typeface="Calibri" panose="020F0502020204030204"/>
                <a:ea typeface="+mn-ea"/>
                <a:cs typeface="+mn-cs"/>
              </a:rPr>
              <a:t>connaissances de base en bureautique</a:t>
            </a:r>
          </a:p>
        </p:txBody>
      </p:sp>
      <p:pic>
        <p:nvPicPr>
          <p:cNvPr id="1028" name="Picture 4" descr="Afficher l’image source">
            <a:extLst>
              <a:ext uri="{FF2B5EF4-FFF2-40B4-BE49-F238E27FC236}">
                <a16:creationId xmlns:a16="http://schemas.microsoft.com/office/drawing/2014/main" id="{4D4C7D6A-A8E4-4D7D-96EC-DD55D69775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548"/>
            <a:ext cx="5816009" cy="1934603"/>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10">
            <a:extLst>
              <a:ext uri="{FF2B5EF4-FFF2-40B4-BE49-F238E27FC236}">
                <a16:creationId xmlns:a16="http://schemas.microsoft.com/office/drawing/2014/main" id="{57EFA469-470F-4243-B732-A9B52FD0A2A8}"/>
              </a:ext>
            </a:extLst>
          </p:cNvPr>
          <p:cNvPicPr>
            <a:picLocks noChangeAspect="1"/>
          </p:cNvPicPr>
          <p:nvPr/>
        </p:nvPicPr>
        <p:blipFill>
          <a:blip r:embed="rId4"/>
          <a:stretch>
            <a:fillRect/>
          </a:stretch>
        </p:blipFill>
        <p:spPr>
          <a:xfrm>
            <a:off x="3960457" y="-19550"/>
            <a:ext cx="2897545" cy="2066053"/>
          </a:xfrm>
          <a:prstGeom prst="rect">
            <a:avLst/>
          </a:prstGeom>
          <a:noFill/>
          <a:ln cap="flat">
            <a:noFill/>
          </a:ln>
          <a:effectLst>
            <a:outerShdw dist="63497" dir="7619903" algn="tl">
              <a:srgbClr val="D9D9D9">
                <a:alpha val="21000"/>
              </a:srgbClr>
            </a:outerShdw>
          </a:effectLst>
        </p:spPr>
      </p:pic>
      <p:sp>
        <p:nvSpPr>
          <p:cNvPr id="3" name="Titre 1">
            <a:extLst>
              <a:ext uri="{FF2B5EF4-FFF2-40B4-BE49-F238E27FC236}">
                <a16:creationId xmlns:a16="http://schemas.microsoft.com/office/drawing/2014/main" id="{772AB1E3-070F-458E-A871-E5A693AF5C2E}"/>
              </a:ext>
            </a:extLst>
          </p:cNvPr>
          <p:cNvSpPr txBox="1">
            <a:spLocks noGrp="1"/>
          </p:cNvSpPr>
          <p:nvPr>
            <p:ph type="title"/>
          </p:nvPr>
        </p:nvSpPr>
        <p:spPr>
          <a:xfrm>
            <a:off x="0" y="1897661"/>
            <a:ext cx="6795518" cy="402479"/>
          </a:xfrm>
        </p:spPr>
        <p:txBody>
          <a:bodyPr anchor="t">
            <a:normAutofit fontScale="90000"/>
          </a:bodyPr>
          <a:lstStyle/>
          <a:p>
            <a:pPr lvl="0" algn="ctr"/>
            <a:r>
              <a:rPr lang="fr-FR" sz="2000" b="1" dirty="0">
                <a:solidFill>
                  <a:srgbClr val="1D2243"/>
                </a:solidFill>
                <a:latin typeface="Calibri"/>
              </a:rPr>
              <a:t>Titre professionnel Secrétaire Assistant(e) Médico-Administratif </a:t>
            </a:r>
            <a:r>
              <a:rPr lang="fr-FR" sz="1600" dirty="0">
                <a:solidFill>
                  <a:srgbClr val="1D2243"/>
                </a:solidFill>
                <a:latin typeface="Calibri"/>
              </a:rPr>
              <a:t>(</a:t>
            </a:r>
            <a:r>
              <a:rPr lang="fr-FR" sz="1600" dirty="0" err="1">
                <a:solidFill>
                  <a:srgbClr val="1D2243"/>
                </a:solidFill>
                <a:latin typeface="Calibri"/>
              </a:rPr>
              <a:t>Niv</a:t>
            </a:r>
            <a:r>
              <a:rPr lang="fr-FR" sz="1600" dirty="0">
                <a:solidFill>
                  <a:srgbClr val="1D2243"/>
                </a:solidFill>
                <a:latin typeface="Calibri"/>
              </a:rPr>
              <a:t>. 4)</a:t>
            </a:r>
          </a:p>
        </p:txBody>
      </p:sp>
      <p:sp>
        <p:nvSpPr>
          <p:cNvPr id="7" name="ZoneTexte 15">
            <a:extLst>
              <a:ext uri="{FF2B5EF4-FFF2-40B4-BE49-F238E27FC236}">
                <a16:creationId xmlns:a16="http://schemas.microsoft.com/office/drawing/2014/main" id="{45AAF6CD-3C01-4AF5-ADDA-5280287C20D2}"/>
              </a:ext>
            </a:extLst>
          </p:cNvPr>
          <p:cNvSpPr txBox="1"/>
          <p:nvPr/>
        </p:nvSpPr>
        <p:spPr>
          <a:xfrm>
            <a:off x="4600927" y="307604"/>
            <a:ext cx="2194591" cy="1115434"/>
          </a:xfrm>
          <a:prstGeom prst="rect">
            <a:avLst/>
          </a:prstGeom>
          <a:noFill/>
          <a:ln cap="flat">
            <a:noFill/>
          </a:ln>
        </p:spPr>
        <p:txBody>
          <a:bodyPr vert="horz" wrap="square" lIns="91440" tIns="45720" rIns="91440" bIns="45720" anchor="t" anchorCtr="1" compatLnSpc="1">
            <a:spAutoFit/>
          </a:bodyPr>
          <a:lstStyle/>
          <a:p>
            <a:pPr algn="r" defTabSz="457198">
              <a:defRPr sz="1800" b="0" i="0" u="none" strike="noStrike" kern="0" cap="none" spc="0" baseline="0">
                <a:solidFill>
                  <a:srgbClr val="000000"/>
                </a:solidFill>
                <a:uFillTx/>
              </a:defRPr>
            </a:pPr>
            <a:r>
              <a:rPr lang="fr-FR" sz="1662" b="1" dirty="0">
                <a:solidFill>
                  <a:srgbClr val="10ABBB"/>
                </a:solidFill>
                <a:latin typeface="Calibri"/>
                <a:ea typeface="Times New Roman" pitchFamily="18"/>
                <a:cs typeface="Calibri"/>
              </a:rPr>
              <a:t>RNCP 40800</a:t>
            </a:r>
          </a:p>
          <a:p>
            <a:pPr algn="r" defTabSz="457198">
              <a:defRPr sz="1800" b="0" i="0" u="none" strike="noStrike" kern="0" cap="none" spc="0" baseline="0">
                <a:solidFill>
                  <a:srgbClr val="000000"/>
                </a:solidFill>
                <a:uFillTx/>
              </a:defRPr>
            </a:pPr>
            <a:r>
              <a:rPr lang="fr-FR" sz="1662" b="1" dirty="0">
                <a:solidFill>
                  <a:srgbClr val="10ABBB"/>
                </a:solidFill>
                <a:latin typeface="Calibri"/>
                <a:ea typeface="Times New Roman" pitchFamily="18"/>
                <a:cs typeface="Calibri"/>
              </a:rPr>
              <a:t>Formacode : 43421 ; 43401 ; 35015</a:t>
            </a:r>
          </a:p>
          <a:p>
            <a:pPr algn="ctr" defTabSz="457198">
              <a:defRPr sz="1800" b="0" i="0" u="none" strike="noStrike" kern="0" cap="none" spc="0" baseline="0">
                <a:solidFill>
                  <a:srgbClr val="000000"/>
                </a:solidFill>
                <a:uFillTx/>
              </a:defRPr>
            </a:pPr>
            <a:r>
              <a:rPr lang="fr-FR" sz="1662" b="1" dirty="0">
                <a:solidFill>
                  <a:srgbClr val="10ABBB"/>
                </a:solidFill>
                <a:latin typeface="Calibri"/>
                <a:cs typeface="Calibri"/>
              </a:rPr>
              <a:t>                      </a:t>
            </a:r>
          </a:p>
        </p:txBody>
      </p:sp>
      <p:pic>
        <p:nvPicPr>
          <p:cNvPr id="13" name="Image 39">
            <a:extLst>
              <a:ext uri="{FF2B5EF4-FFF2-40B4-BE49-F238E27FC236}">
                <a16:creationId xmlns:a16="http://schemas.microsoft.com/office/drawing/2014/main" id="{27D9B24C-FCE1-4227-BB0D-E2FF8FA802FA}"/>
              </a:ext>
            </a:extLst>
          </p:cNvPr>
          <p:cNvPicPr>
            <a:picLocks noChangeAspect="1"/>
          </p:cNvPicPr>
          <p:nvPr/>
        </p:nvPicPr>
        <p:blipFill>
          <a:blip r:embed="rId5"/>
          <a:stretch>
            <a:fillRect/>
          </a:stretch>
        </p:blipFill>
        <p:spPr>
          <a:xfrm>
            <a:off x="3308758" y="3416115"/>
            <a:ext cx="249765" cy="6094365"/>
          </a:xfrm>
          <a:prstGeom prst="rect">
            <a:avLst/>
          </a:prstGeom>
          <a:noFill/>
          <a:ln cap="flat">
            <a:noFill/>
          </a:ln>
        </p:spPr>
      </p:pic>
      <p:sp>
        <p:nvSpPr>
          <p:cNvPr id="5" name="Rectangle 12">
            <a:extLst>
              <a:ext uri="{FF2B5EF4-FFF2-40B4-BE49-F238E27FC236}">
                <a16:creationId xmlns:a16="http://schemas.microsoft.com/office/drawing/2014/main" id="{53567638-15D0-8241-C2BB-2E4CAA07E949}"/>
              </a:ext>
            </a:extLst>
          </p:cNvPr>
          <p:cNvSpPr/>
          <p:nvPr/>
        </p:nvSpPr>
        <p:spPr>
          <a:xfrm>
            <a:off x="3623084" y="7397512"/>
            <a:ext cx="3032532" cy="661720"/>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Lieu de formation</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i="0" u="none" strike="noStrike" kern="1200" cap="none" spc="0" baseline="0" dirty="0">
              <a:solidFill>
                <a:srgbClr val="1D2243"/>
              </a:solidFill>
              <a:uFillTx/>
              <a:latin typeface="Calibri"/>
            </a:endParaRPr>
          </a:p>
          <a:p>
            <a:pPr lvl="0" algn="just" defTabSz="457200">
              <a:defRPr sz="1800" b="0" i="0" u="none" strike="noStrike" kern="0" cap="none" spc="0" baseline="0">
                <a:solidFill>
                  <a:srgbClr val="000000"/>
                </a:solidFill>
                <a:uFillTx/>
              </a:defRPr>
            </a:pPr>
            <a:r>
              <a:rPr lang="fr-FR" sz="1000" dirty="0">
                <a:solidFill>
                  <a:srgbClr val="1D2243"/>
                </a:solidFill>
              </a:rPr>
              <a:t>IDEV Marignane </a:t>
            </a:r>
            <a:r>
              <a:rPr lang="fr-FR" sz="1000" dirty="0">
                <a:solidFill>
                  <a:srgbClr val="000000"/>
                </a:solidFill>
                <a:sym typeface="Wingdings" panose="05000000000000000000" pitchFamily="2" charset="2"/>
              </a:rPr>
              <a:t>: </a:t>
            </a:r>
            <a:r>
              <a:rPr lang="fr-FR" sz="1000" dirty="0">
                <a:solidFill>
                  <a:srgbClr val="000000"/>
                </a:solidFill>
                <a:hlinkClick r:id="rId6"/>
              </a:rPr>
              <a:t>dg@idevformation.com</a:t>
            </a:r>
            <a:endParaRPr lang="fr-FR" sz="1000" dirty="0">
              <a:solidFill>
                <a:srgbClr val="000000"/>
              </a:solidFill>
            </a:endParaRPr>
          </a:p>
          <a:p>
            <a:pPr marL="171450" lvl="0" indent="-171450" algn="just" defTabSz="457200">
              <a:buFont typeface="Wingdings" panose="05000000000000000000" pitchFamily="2" charset="2"/>
              <a:buChar char="("/>
              <a:defRPr sz="1800" b="0" i="0" u="none" strike="noStrike" kern="0" cap="none" spc="0" baseline="0">
                <a:solidFill>
                  <a:srgbClr val="000000"/>
                </a:solidFill>
                <a:uFillTx/>
              </a:defRPr>
            </a:pPr>
            <a:r>
              <a:rPr lang="fr-FR" sz="1000" dirty="0">
                <a:solidFill>
                  <a:srgbClr val="000000"/>
                </a:solidFill>
              </a:rPr>
              <a:t>: 04.13.25.92.13</a:t>
            </a:r>
          </a:p>
        </p:txBody>
      </p:sp>
      <p:sp>
        <p:nvSpPr>
          <p:cNvPr id="9" name="ZoneTexte 13">
            <a:extLst>
              <a:ext uri="{FF2B5EF4-FFF2-40B4-BE49-F238E27FC236}">
                <a16:creationId xmlns:a16="http://schemas.microsoft.com/office/drawing/2014/main" id="{809C0C72-04CC-223E-00CD-CD098BF643A9}"/>
              </a:ext>
            </a:extLst>
          </p:cNvPr>
          <p:cNvSpPr txBox="1"/>
          <p:nvPr/>
        </p:nvSpPr>
        <p:spPr>
          <a:xfrm>
            <a:off x="3644153" y="8214318"/>
            <a:ext cx="2906568" cy="615553"/>
          </a:xfrm>
          <a:prstGeom prst="rect">
            <a:avLst/>
          </a:prstGeom>
          <a:noFill/>
          <a:ln cap="flat">
            <a:noFill/>
          </a:ln>
        </p:spPr>
        <p:txBody>
          <a:bodyPr vert="horz" wrap="square" lIns="91440" tIns="45720" rIns="91440" bIns="45720" anchor="t" anchorCtr="0" compatLnSpc="1">
            <a:sp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rPr>
              <a:t>Prochaine(s) session(s)</a:t>
            </a:r>
            <a:endParaRPr lang="fr-FR" sz="1400" b="1" i="0" u="none" strike="noStrike" kern="1200" cap="none" spc="0" baseline="0" dirty="0">
              <a:solidFill>
                <a:srgbClr val="CC0066"/>
              </a:solidFill>
              <a:uFillTx/>
            </a:endParaRPr>
          </a:p>
          <a:p>
            <a:pPr marL="0" marR="0" lvl="0" indent="0" defTabSz="4572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fr-FR" sz="1000" b="0" i="0" u="none" strike="noStrike" kern="1200" cap="none" spc="0" baseline="0" dirty="0">
                <a:solidFill>
                  <a:srgbClr val="000000"/>
                </a:solidFill>
                <a:uFillTx/>
              </a:rPr>
              <a:t>Nous contacter pour obtenir les dates précises à l’adresse suivante: </a:t>
            </a:r>
            <a:r>
              <a:rPr lang="fr-FR" sz="1000" b="1" i="0" u="sng" strike="noStrike" kern="1200" cap="none" spc="0" baseline="0" dirty="0">
                <a:solidFill>
                  <a:srgbClr val="10ABBB"/>
                </a:solidFill>
                <a:uFillTx/>
              </a:rPr>
              <a:t>dg</a:t>
            </a:r>
            <a:r>
              <a:rPr lang="fr-FR" sz="1000" b="1" i="0" u="sng" strike="noStrike" kern="1200" cap="none" spc="0" baseline="0" dirty="0">
                <a:solidFill>
                  <a:srgbClr val="10ABBB"/>
                </a:solidFill>
                <a:uFillTx/>
                <a:hlinkClick r:id="rId7">
                  <a:extLst>
                    <a:ext uri="{A12FA001-AC4F-418D-AE19-62706E023703}">
                      <ahyp:hlinkClr xmlns:ahyp="http://schemas.microsoft.com/office/drawing/2018/hyperlinkcolor" val="tx"/>
                    </a:ext>
                  </a:extLst>
                </a:hlinkClick>
              </a:rPr>
              <a:t>@idev</a:t>
            </a:r>
            <a:r>
              <a:rPr lang="fr-FR" sz="1000" b="1" i="0" u="sng" strike="noStrike" kern="1200" cap="none" spc="0" baseline="0" dirty="0">
                <a:solidFill>
                  <a:srgbClr val="10ABBB"/>
                </a:solidFill>
                <a:uFillTx/>
              </a:rPr>
              <a:t>formation.com</a:t>
            </a:r>
          </a:p>
        </p:txBody>
      </p:sp>
      <p:sp>
        <p:nvSpPr>
          <p:cNvPr id="12" name="ZoneTexte 11">
            <a:extLst>
              <a:ext uri="{FF2B5EF4-FFF2-40B4-BE49-F238E27FC236}">
                <a16:creationId xmlns:a16="http://schemas.microsoft.com/office/drawing/2014/main" id="{BB850AB4-4175-1422-E2E2-79486A3048B5}"/>
              </a:ext>
            </a:extLst>
          </p:cNvPr>
          <p:cNvSpPr txBox="1"/>
          <p:nvPr/>
        </p:nvSpPr>
        <p:spPr>
          <a:xfrm>
            <a:off x="5746817" y="8836396"/>
            <a:ext cx="992598" cy="230832"/>
          </a:xfrm>
          <a:prstGeom prst="rect">
            <a:avLst/>
          </a:prstGeom>
          <a:noFill/>
        </p:spPr>
        <p:txBody>
          <a:bodyPr wrap="square" rtlCol="0">
            <a:spAutoFit/>
          </a:bodyPr>
          <a:lstStyle/>
          <a:p>
            <a:r>
              <a:rPr lang="fr-FR" sz="900" i="1" dirty="0"/>
              <a:t>MAJ 20/12/2025</a:t>
            </a:r>
          </a:p>
        </p:txBody>
      </p:sp>
    </p:spTree>
    <p:extLst>
      <p:ext uri="{BB962C8B-B14F-4D97-AF65-F5344CB8AC3E}">
        <p14:creationId xmlns:p14="http://schemas.microsoft.com/office/powerpoint/2010/main" val="3136819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3">
            <a:extLst>
              <a:ext uri="{FF2B5EF4-FFF2-40B4-BE49-F238E27FC236}">
                <a16:creationId xmlns:a16="http://schemas.microsoft.com/office/drawing/2014/main" id="{5F26F4B5-6265-4AB2-9909-EC211E104E3B}"/>
              </a:ext>
            </a:extLst>
          </p:cNvPr>
          <p:cNvSpPr/>
          <p:nvPr/>
        </p:nvSpPr>
        <p:spPr>
          <a:xfrm>
            <a:off x="3729157" y="3833924"/>
            <a:ext cx="2888622" cy="3185487"/>
          </a:xfrm>
          <a:prstGeom prst="rect">
            <a:avLst/>
          </a:prstGeom>
          <a:noFill/>
          <a:ln cap="flat">
            <a:noFill/>
            <a:prstDash val="solid"/>
          </a:ln>
        </p:spPr>
        <p:txBody>
          <a:bodyPr vert="horz" wrap="square" lIns="91440" tIns="45720" rIns="91440" bIns="45720" anchor="t" anchorCtr="0" compatLnSpc="1">
            <a:spAutoFit/>
          </a:bodyPr>
          <a:lstStyle/>
          <a:p>
            <a:pPr algn="just" defTabSz="457198">
              <a:defRPr sz="1800" b="0" i="0" u="none" strike="noStrike" kern="0" cap="none" spc="0" baseline="0">
                <a:solidFill>
                  <a:srgbClr val="000000"/>
                </a:solidFill>
                <a:uFillTx/>
              </a:defRPr>
            </a:pPr>
            <a:r>
              <a:rPr lang="fr-FR" sz="1400" b="1" kern="0" dirty="0">
                <a:solidFill>
                  <a:srgbClr val="1D2243"/>
                </a:solidFill>
                <a:latin typeface="Calibri"/>
              </a:rPr>
              <a:t>M</a:t>
            </a:r>
            <a:r>
              <a:rPr lang="fr-FR" sz="1400" b="1" dirty="0">
                <a:solidFill>
                  <a:srgbClr val="1D2243"/>
                </a:solidFill>
                <a:latin typeface="Calibri"/>
              </a:rPr>
              <a:t>éthodes mobilisées </a:t>
            </a:r>
            <a:endParaRPr lang="fr-FR" sz="300" b="1" dirty="0">
              <a:solidFill>
                <a:srgbClr val="1D2243"/>
              </a:solidFill>
              <a:latin typeface="Calibri"/>
            </a:endParaRPr>
          </a:p>
          <a:p>
            <a:pPr algn="just" defTabSz="457198">
              <a:defRPr sz="1800" b="0" i="0" u="none" strike="noStrike" kern="0" cap="none" spc="0" baseline="0">
                <a:solidFill>
                  <a:srgbClr val="000000"/>
                </a:solidFill>
                <a:uFillTx/>
              </a:defRPr>
            </a:pPr>
            <a:endParaRPr lang="fr-FR" sz="1100" b="1" u="sng" dirty="0">
              <a:solidFill>
                <a:srgbClr val="10ABBB"/>
              </a:solidFill>
              <a:latin typeface="Calibri"/>
            </a:endParaRPr>
          </a:p>
          <a:p>
            <a:pPr defTabSz="457198">
              <a:defRPr sz="1800" b="0" i="0" u="none" strike="noStrike" kern="0" cap="none" spc="0" baseline="0">
                <a:solidFill>
                  <a:srgbClr val="000000"/>
                </a:solidFill>
                <a:uFillTx/>
              </a:defRPr>
            </a:pPr>
            <a:r>
              <a:rPr lang="fr-FR" sz="1100" kern="0" dirty="0">
                <a:solidFill>
                  <a:srgbClr val="111111"/>
                </a:solidFill>
              </a:rPr>
              <a:t>Basée sur les principes fondateurs de l’éducation cognitive, les méthodes et modalités pédagogiques utilisées sont axées sur l’individualisation des parcours au travers de :</a:t>
            </a:r>
          </a:p>
          <a:p>
            <a:pPr defTabSz="457198">
              <a:defRPr sz="1800" b="0" i="0" u="none" strike="noStrike" kern="0" cap="none" spc="0" baseline="0">
                <a:solidFill>
                  <a:srgbClr val="000000"/>
                </a:solidFill>
                <a:uFillTx/>
              </a:defRPr>
            </a:pPr>
            <a:endParaRPr lang="fr-FR" sz="800" kern="0" dirty="0">
              <a:solidFill>
                <a:srgbClr val="111111"/>
              </a:solidFill>
            </a:endParaRPr>
          </a:p>
          <a:p>
            <a:pPr marL="171450" indent="-171450" defTabSz="457198">
              <a:buFontTx/>
              <a:buChar char="-"/>
              <a:defRPr sz="1800" b="0" i="0" u="none" strike="noStrike" kern="0" cap="none" spc="0" baseline="0">
                <a:solidFill>
                  <a:srgbClr val="000000"/>
                </a:solidFill>
                <a:uFillTx/>
              </a:defRPr>
            </a:pPr>
            <a:r>
              <a:rPr lang="fr-FR" sz="1100" u="sng" kern="0" dirty="0">
                <a:solidFill>
                  <a:srgbClr val="111111"/>
                </a:solidFill>
              </a:rPr>
              <a:t>La pédagogie de l’alternance </a:t>
            </a:r>
            <a:r>
              <a:rPr lang="fr-FR" sz="1100" kern="0" dirty="0">
                <a:solidFill>
                  <a:srgbClr val="111111"/>
                </a:solidFill>
              </a:rPr>
              <a:t>: Approche par compétences, Analyse des situations de travail (</a:t>
            </a:r>
            <a:r>
              <a:rPr lang="fr-FR" sz="1100" i="1" kern="0" dirty="0">
                <a:solidFill>
                  <a:srgbClr val="111111"/>
                </a:solidFill>
              </a:rPr>
              <a:t>Séances de retours réflexifs et d’entraînements à l’analyse de situations vécues en entrep</a:t>
            </a:r>
            <a:r>
              <a:rPr lang="fr-FR" sz="1100" kern="0" dirty="0">
                <a:solidFill>
                  <a:srgbClr val="111111"/>
                </a:solidFill>
              </a:rPr>
              <a:t>rise), Etudes de cas</a:t>
            </a:r>
          </a:p>
          <a:p>
            <a:pPr defTabSz="457198">
              <a:defRPr sz="1800" b="0" i="0" u="none" strike="noStrike" kern="0" cap="none" spc="0" baseline="0">
                <a:solidFill>
                  <a:srgbClr val="000000"/>
                </a:solidFill>
                <a:uFillTx/>
              </a:defRPr>
            </a:pPr>
            <a:endParaRPr lang="fr-FR" sz="1100" kern="0" dirty="0">
              <a:solidFill>
                <a:srgbClr val="111111"/>
              </a:solidFill>
            </a:endParaRPr>
          </a:p>
          <a:p>
            <a:pPr marL="171450" indent="-171450" defTabSz="457198">
              <a:buFontTx/>
              <a:buChar char="-"/>
              <a:defRPr sz="1800" b="0" i="0" u="none" strike="noStrike" kern="0" cap="none" spc="0" baseline="0">
                <a:solidFill>
                  <a:srgbClr val="000000"/>
                </a:solidFill>
                <a:uFillTx/>
              </a:defRPr>
            </a:pPr>
            <a:r>
              <a:rPr lang="fr-FR" sz="1100" u="sng" kern="0" dirty="0">
                <a:solidFill>
                  <a:srgbClr val="111111"/>
                </a:solidFill>
              </a:rPr>
              <a:t>Des outils dédiés</a:t>
            </a:r>
            <a:r>
              <a:rPr lang="fr-FR" sz="1100" kern="0" dirty="0">
                <a:solidFill>
                  <a:srgbClr val="111111"/>
                </a:solidFill>
              </a:rPr>
              <a:t> : Livret d’Alternance, Travaux en sous-groupes, Fiches navette (</a:t>
            </a:r>
            <a:r>
              <a:rPr lang="fr-FR" sz="1100" i="1" kern="0" dirty="0">
                <a:solidFill>
                  <a:srgbClr val="111111"/>
                </a:solidFill>
              </a:rPr>
              <a:t>missions à réaliser en entreprise</a:t>
            </a:r>
            <a:r>
              <a:rPr lang="fr-FR" sz="1100" kern="0" dirty="0">
                <a:solidFill>
                  <a:srgbClr val="111111"/>
                </a:solidFill>
              </a:rPr>
              <a:t>), Plate-forme LMS</a:t>
            </a:r>
          </a:p>
          <a:p>
            <a:pPr algn="just" defTabSz="457198">
              <a:defRPr sz="1800" b="0" i="0" u="none" strike="noStrike" kern="0" cap="none" spc="0" baseline="0">
                <a:solidFill>
                  <a:srgbClr val="000000"/>
                </a:solidFill>
                <a:uFillTx/>
              </a:defRPr>
            </a:pPr>
            <a:endParaRPr lang="fr-FR" sz="300" b="1" dirty="0">
              <a:solidFill>
                <a:srgbClr val="D8267B"/>
              </a:solidFill>
              <a:latin typeface="Calibri"/>
            </a:endParaRPr>
          </a:p>
        </p:txBody>
      </p:sp>
      <p:pic>
        <p:nvPicPr>
          <p:cNvPr id="2" name="Image 39">
            <a:extLst>
              <a:ext uri="{FF2B5EF4-FFF2-40B4-BE49-F238E27FC236}">
                <a16:creationId xmlns:a16="http://schemas.microsoft.com/office/drawing/2014/main" id="{22B2582F-BCEB-4746-A31D-CBD394D9D149}"/>
              </a:ext>
            </a:extLst>
          </p:cNvPr>
          <p:cNvPicPr>
            <a:picLocks noChangeAspect="1"/>
          </p:cNvPicPr>
          <p:nvPr/>
        </p:nvPicPr>
        <p:blipFill>
          <a:blip r:embed="rId3"/>
          <a:stretch>
            <a:fillRect/>
          </a:stretch>
        </p:blipFill>
        <p:spPr>
          <a:xfrm>
            <a:off x="3469403" y="297740"/>
            <a:ext cx="252962" cy="8748543"/>
          </a:xfrm>
          <a:prstGeom prst="rect">
            <a:avLst/>
          </a:prstGeom>
          <a:noFill/>
          <a:ln cap="flat">
            <a:noFill/>
          </a:ln>
        </p:spPr>
      </p:pic>
      <p:sp>
        <p:nvSpPr>
          <p:cNvPr id="16" name="ZoneTexte 1">
            <a:extLst>
              <a:ext uri="{FF2B5EF4-FFF2-40B4-BE49-F238E27FC236}">
                <a16:creationId xmlns:a16="http://schemas.microsoft.com/office/drawing/2014/main" id="{4052ED46-DBC8-0268-CFF1-D01FA5F7DDA6}"/>
              </a:ext>
            </a:extLst>
          </p:cNvPr>
          <p:cNvSpPr txBox="1"/>
          <p:nvPr/>
        </p:nvSpPr>
        <p:spPr>
          <a:xfrm>
            <a:off x="138348" y="5498581"/>
            <a:ext cx="3295217" cy="646331"/>
          </a:xfrm>
          <a:prstGeom prst="rect">
            <a:avLst/>
          </a:prstGeom>
          <a:noFill/>
          <a:ln cap="flat">
            <a:noFill/>
          </a:ln>
        </p:spPr>
        <p:txBody>
          <a:bodyPr vert="horz" wrap="square" lIns="91440" tIns="45720" rIns="91440" bIns="45720" anchor="t" anchorCtr="0" compatLnSpc="1">
            <a:spAutoFit/>
          </a:bodyPr>
          <a:lstStyle/>
          <a:p>
            <a:pPr defTabSz="457198">
              <a:defRPr sz="1800" b="0" i="0" u="none" strike="noStrike" kern="0" cap="none" spc="0" baseline="0">
                <a:solidFill>
                  <a:srgbClr val="000000"/>
                </a:solidFill>
                <a:uFillTx/>
              </a:defRPr>
            </a:pPr>
            <a:r>
              <a:rPr lang="fr-FR" sz="1400" b="1" dirty="0">
                <a:solidFill>
                  <a:srgbClr val="1D2243"/>
                </a:solidFill>
                <a:latin typeface="Calibri"/>
              </a:rPr>
              <a:t>Coût de la formation </a:t>
            </a:r>
            <a:endParaRPr lang="fr-FR" sz="500" b="1" dirty="0">
              <a:solidFill>
                <a:srgbClr val="002060"/>
              </a:solidFill>
              <a:latin typeface="Calibri"/>
            </a:endParaRPr>
          </a:p>
          <a:p>
            <a:pPr marL="180975" indent="-180975">
              <a:buSzPts val="1000"/>
              <a:buFont typeface="Wingdings" pitchFamily="2"/>
              <a:buChar char=""/>
              <a:defRPr sz="1800" b="0" i="0" u="none" strike="noStrike" kern="0" cap="none" spc="0" baseline="0">
                <a:solidFill>
                  <a:srgbClr val="000000"/>
                </a:solidFill>
                <a:uFillTx/>
              </a:defRPr>
            </a:pPr>
            <a:r>
              <a:rPr lang="fr-FR" sz="1100" dirty="0">
                <a:solidFill>
                  <a:srgbClr val="000000"/>
                </a:solidFill>
                <a:cs typeface="Arial" pitchFamily="34"/>
              </a:rPr>
              <a:t>100% prise en charge par l’OPCO si contrat d’apprentissage ou contrat de professionnalisation </a:t>
            </a:r>
          </a:p>
        </p:txBody>
      </p:sp>
      <p:sp>
        <p:nvSpPr>
          <p:cNvPr id="17" name="Rectangle 11">
            <a:extLst>
              <a:ext uri="{FF2B5EF4-FFF2-40B4-BE49-F238E27FC236}">
                <a16:creationId xmlns:a16="http://schemas.microsoft.com/office/drawing/2014/main" id="{62FF02C8-5549-11E6-A41F-37D3D672004E}"/>
              </a:ext>
            </a:extLst>
          </p:cNvPr>
          <p:cNvSpPr/>
          <p:nvPr/>
        </p:nvSpPr>
        <p:spPr>
          <a:xfrm>
            <a:off x="112109" y="6395439"/>
            <a:ext cx="3304074" cy="2585323"/>
          </a:xfrm>
          <a:prstGeom prst="rect">
            <a:avLst/>
          </a:prstGeom>
          <a:noFill/>
          <a:ln cap="flat">
            <a:noFill/>
            <a:prstDash val="solid"/>
          </a:ln>
        </p:spPr>
        <p:txBody>
          <a:bodyPr vert="horz" wrap="square" lIns="91440" tIns="45720" rIns="91440" bIns="45720" anchor="t" anchorCtr="0" compatLnSpc="1">
            <a:spAutoFit/>
          </a:bodyPr>
          <a:lstStyle/>
          <a:p>
            <a:pPr algn="just" defTabSz="457198">
              <a:defRPr sz="1800" b="0" i="0" u="none" strike="noStrike" kern="0" cap="none" spc="0" baseline="0">
                <a:solidFill>
                  <a:srgbClr val="000000"/>
                </a:solidFill>
                <a:uFillTx/>
              </a:defRPr>
            </a:pPr>
            <a:r>
              <a:rPr lang="fr-FR" sz="1400" b="1" dirty="0">
                <a:solidFill>
                  <a:srgbClr val="1D2243"/>
                </a:solidFill>
                <a:latin typeface="Calibri"/>
              </a:rPr>
              <a:t>Accessibilité</a:t>
            </a:r>
          </a:p>
          <a:p>
            <a:pPr algn="just" defTabSz="457198">
              <a:defRPr sz="1800" b="0" i="0" u="none" strike="noStrike" kern="0" cap="none" spc="0" baseline="0">
                <a:solidFill>
                  <a:srgbClr val="000000"/>
                </a:solidFill>
                <a:uFillTx/>
              </a:defRPr>
            </a:pPr>
            <a:endParaRPr lang="fr-FR" sz="300" b="1" u="sng" dirty="0">
              <a:solidFill>
                <a:srgbClr val="D60093"/>
              </a:solidFill>
              <a:latin typeface="Calibri"/>
            </a:endParaRPr>
          </a:p>
          <a:p>
            <a:pPr marL="170815" indent="-170815" algn="just" defTabSz="457198">
              <a:buSzPct val="100000"/>
              <a:buFont typeface="Arial" panose="020B0604020202020204" pitchFamily="34" charset="0"/>
              <a:buChar char="•"/>
              <a:defRPr sz="1800" b="0" i="0" u="none" strike="noStrike" kern="0" cap="none" spc="0" baseline="0">
                <a:solidFill>
                  <a:srgbClr val="000000"/>
                </a:solidFill>
                <a:uFillTx/>
              </a:defRPr>
            </a:pPr>
            <a:r>
              <a:rPr lang="fr-FR" sz="1100" b="1" u="sng" kern="0" dirty="0">
                <a:solidFill>
                  <a:srgbClr val="10ABBB"/>
                </a:solidFill>
                <a:latin typeface="Calibri"/>
              </a:rPr>
              <a:t>Personne en Situation de Handicap (PSH) :</a:t>
            </a:r>
          </a:p>
          <a:p>
            <a:pPr marL="170815" indent="-170815" algn="just" defTabSz="457198">
              <a:buSzPct val="100000"/>
              <a:buFont typeface="Arial" panose="020B0604020202020204" pitchFamily="34" charset="0"/>
              <a:buChar char="•"/>
              <a:defRPr sz="1800" b="0" i="0" u="none" strike="noStrike" kern="0" cap="none" spc="0" baseline="0">
                <a:solidFill>
                  <a:srgbClr val="000000"/>
                </a:solidFill>
                <a:uFillTx/>
              </a:defRPr>
            </a:pPr>
            <a:endParaRPr lang="fr-FR" sz="500" b="1" u="sng" kern="0" dirty="0">
              <a:solidFill>
                <a:srgbClr val="10ABBB"/>
              </a:solidFill>
              <a:latin typeface="Calibri"/>
            </a:endParaRPr>
          </a:p>
          <a:p>
            <a:pPr marL="171450" marR="0" lvl="0" indent="-171450" defTabSz="457200" rtl="0" fontAlgn="auto" hangingPunct="1">
              <a:lnSpc>
                <a:spcPct val="100000"/>
              </a:lnSpc>
              <a:spcBef>
                <a:spcPts val="0"/>
              </a:spcBef>
              <a:spcAft>
                <a:spcPts val="0"/>
              </a:spcAft>
              <a:buFont typeface="Wingdings" panose="05000000000000000000" pitchFamily="2" charset="2"/>
              <a:buChar char="è"/>
              <a:tabLst/>
              <a:defRPr sz="1800" b="0" i="0" u="none" strike="noStrike" kern="0" cap="none" spc="0" baseline="0">
                <a:solidFill>
                  <a:srgbClr val="000000"/>
                </a:solidFill>
                <a:uFillTx/>
              </a:defRPr>
            </a:pPr>
            <a:r>
              <a:rPr lang="fr-FR" sz="1100" b="1" i="0" u="none" strike="noStrike" kern="1200" cap="none" spc="0" baseline="0" dirty="0">
                <a:solidFill>
                  <a:srgbClr val="000000"/>
                </a:solidFill>
                <a:uFillTx/>
                <a:latin typeface="Calibri"/>
              </a:rPr>
              <a:t>Adaptation</a:t>
            </a:r>
            <a:r>
              <a:rPr lang="fr-FR" sz="1100" b="0" i="0" u="none" strike="noStrike" kern="1200" cap="none" spc="0" baseline="0" dirty="0">
                <a:solidFill>
                  <a:srgbClr val="000000"/>
                </a:solidFill>
                <a:uFillTx/>
                <a:latin typeface="Calibri"/>
              </a:rPr>
              <a:t> du dispositif d’accueil pour les personnes en situation </a:t>
            </a:r>
            <a:r>
              <a:rPr lang="fr-FR" sz="1100" dirty="0">
                <a:solidFill>
                  <a:srgbClr val="000000"/>
                </a:solidFill>
                <a:latin typeface="Calibri"/>
              </a:rPr>
              <a:t>de handicap </a:t>
            </a:r>
            <a:r>
              <a:rPr lang="fr-FR" sz="1100" b="0" i="0" u="none" strike="noStrike" kern="1200" cap="none" spc="0" baseline="0" dirty="0">
                <a:solidFill>
                  <a:srgbClr val="000000"/>
                </a:solidFill>
                <a:uFillTx/>
                <a:latin typeface="Calibri"/>
              </a:rPr>
              <a:t>(le cas échéant)</a:t>
            </a:r>
          </a:p>
          <a:p>
            <a:pPr marL="171450" indent="-171450" defTabSz="457200">
              <a:buFont typeface="Wingdings" panose="05000000000000000000" pitchFamily="2" charset="2"/>
              <a:buChar char="è"/>
              <a:defRPr sz="1800" b="0" i="0" u="none" strike="noStrike" kern="0" cap="none" spc="0" baseline="0">
                <a:solidFill>
                  <a:srgbClr val="000000"/>
                </a:solidFill>
                <a:uFillTx/>
              </a:defRPr>
            </a:pPr>
            <a:r>
              <a:rPr lang="fr-FR" sz="1100" b="1" dirty="0">
                <a:solidFill>
                  <a:srgbClr val="000000"/>
                </a:solidFill>
                <a:latin typeface="Calibri"/>
              </a:rPr>
              <a:t>Personnalisation</a:t>
            </a:r>
            <a:r>
              <a:rPr lang="fr-FR" sz="1100" dirty="0">
                <a:solidFill>
                  <a:srgbClr val="000000"/>
                </a:solidFill>
                <a:latin typeface="Calibri"/>
              </a:rPr>
              <a:t> du parcours </a:t>
            </a:r>
            <a:r>
              <a:rPr lang="fr-FR" sz="1100" kern="0" dirty="0">
                <a:solidFill>
                  <a:srgbClr val="000000"/>
                </a:solidFill>
                <a:latin typeface="Calibri"/>
              </a:rPr>
              <a:t>et </a:t>
            </a:r>
            <a:r>
              <a:rPr lang="fr-FR" sz="1100" dirty="0">
                <a:solidFill>
                  <a:srgbClr val="000000"/>
                </a:solidFill>
                <a:latin typeface="Calibri"/>
              </a:rPr>
              <a:t>déploiement de moyens de compensation en centre comme en entreprise </a:t>
            </a:r>
            <a:endParaRPr lang="fr-FR" sz="1100" kern="0" dirty="0">
              <a:solidFill>
                <a:srgbClr val="000000"/>
              </a:solidFill>
              <a:latin typeface="Calibri"/>
              <a:cs typeface="Calibri"/>
            </a:endParaRPr>
          </a:p>
          <a:p>
            <a:pPr defTabSz="457198">
              <a:defRPr sz="1800" b="0" i="0" u="none" strike="noStrike" kern="0" cap="none" spc="0" baseline="0">
                <a:solidFill>
                  <a:srgbClr val="000000"/>
                </a:solidFill>
                <a:uFillTx/>
              </a:defRPr>
            </a:pPr>
            <a:r>
              <a:rPr lang="fr-FR" sz="1100" dirty="0">
                <a:solidFill>
                  <a:srgbClr val="000000"/>
                </a:solidFill>
                <a:latin typeface="Calibri"/>
              </a:rPr>
              <a:t>Des référents handicaps sont mobilisés pour accueillir et informer la personne, participer à l’organisation du parcours de formation, communiquer sur l'accessibilité, assurer le lien avec les partenaires…</a:t>
            </a:r>
          </a:p>
          <a:p>
            <a:pPr defTabSz="457198">
              <a:defRPr sz="1800" b="0" i="0" u="none" strike="noStrike" kern="0" cap="none" spc="0" baseline="0">
                <a:solidFill>
                  <a:srgbClr val="000000"/>
                </a:solidFill>
                <a:uFillTx/>
              </a:defRPr>
            </a:pPr>
            <a:endParaRPr lang="fr-FR" sz="1000" b="1" dirty="0"/>
          </a:p>
          <a:p>
            <a:pPr defTabSz="457198">
              <a:defRPr sz="1800" b="0" i="0" u="none" strike="noStrike" kern="0" cap="none" spc="0" baseline="0">
                <a:solidFill>
                  <a:srgbClr val="000000"/>
                </a:solidFill>
                <a:uFillTx/>
              </a:defRPr>
            </a:pPr>
            <a:r>
              <a:rPr lang="fr-FR" sz="1000" b="1" dirty="0">
                <a:solidFill>
                  <a:srgbClr val="C00000"/>
                </a:solidFill>
              </a:rPr>
              <a:t>Locaux accessibles aux personnes en situation de handicap dont PMR</a:t>
            </a:r>
            <a:endParaRPr lang="fr-FR" sz="1000" b="1" dirty="0">
              <a:solidFill>
                <a:srgbClr val="C00000"/>
              </a:solidFill>
              <a:latin typeface="Calibri"/>
            </a:endParaRPr>
          </a:p>
        </p:txBody>
      </p:sp>
      <p:sp>
        <p:nvSpPr>
          <p:cNvPr id="3" name="ZoneTexte 2">
            <a:extLst>
              <a:ext uri="{FF2B5EF4-FFF2-40B4-BE49-F238E27FC236}">
                <a16:creationId xmlns:a16="http://schemas.microsoft.com/office/drawing/2014/main" id="{5C98A43A-EBBE-2CFE-9BC9-1F0CAFA6E2CA}"/>
              </a:ext>
            </a:extLst>
          </p:cNvPr>
          <p:cNvSpPr txBox="1"/>
          <p:nvPr/>
        </p:nvSpPr>
        <p:spPr>
          <a:xfrm>
            <a:off x="5458053" y="8749930"/>
            <a:ext cx="1275021" cy="230832"/>
          </a:xfrm>
          <a:prstGeom prst="rect">
            <a:avLst/>
          </a:prstGeom>
          <a:noFill/>
        </p:spPr>
        <p:txBody>
          <a:bodyPr wrap="square" rtlCol="0">
            <a:spAutoFit/>
          </a:bodyPr>
          <a:lstStyle/>
          <a:p>
            <a:r>
              <a:rPr lang="fr-FR" sz="900" i="1" dirty="0"/>
              <a:t>MAJ 20/12/2025</a:t>
            </a:r>
          </a:p>
        </p:txBody>
      </p:sp>
      <p:sp>
        <p:nvSpPr>
          <p:cNvPr id="8" name="ZoneTexte 5">
            <a:extLst>
              <a:ext uri="{FF2B5EF4-FFF2-40B4-BE49-F238E27FC236}">
                <a16:creationId xmlns:a16="http://schemas.microsoft.com/office/drawing/2014/main" id="{F0E6ADE2-ADD3-A94F-EC6E-70991F655058}"/>
              </a:ext>
            </a:extLst>
          </p:cNvPr>
          <p:cNvSpPr txBox="1"/>
          <p:nvPr/>
        </p:nvSpPr>
        <p:spPr>
          <a:xfrm>
            <a:off x="131718" y="395245"/>
            <a:ext cx="3169134" cy="2446824"/>
          </a:xfrm>
          <a:prstGeom prst="rect">
            <a:avLst/>
          </a:prstGeom>
          <a:solidFill>
            <a:srgbClr val="10ABBB"/>
          </a:solid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chemeClr val="bg1"/>
                </a:solidFill>
                <a:uFillTx/>
              </a:rPr>
              <a:t>Publics Concernés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0" i="0" u="none" strike="noStrike" kern="1200" cap="none" spc="0" baseline="0" dirty="0">
              <a:solidFill>
                <a:srgbClr val="FFFFFF"/>
              </a:solidFill>
              <a:uFillTx/>
              <a:latin typeface="Arial Narrow"/>
            </a:endParaRPr>
          </a:p>
          <a:p>
            <a:r>
              <a:rPr lang="fr-FR" sz="1100" b="1" u="sng" dirty="0">
                <a:solidFill>
                  <a:schemeClr val="bg1"/>
                </a:solidFill>
                <a:effectLst/>
                <a:latin typeface="Calibri" panose="020F0502020204030204" pitchFamily="34" charset="0"/>
                <a:ea typeface="Calibri" panose="020F0502020204030204" pitchFamily="34" charset="0"/>
              </a:rPr>
              <a:t>Contrat d’Apprentissage </a:t>
            </a:r>
            <a:r>
              <a:rPr lang="fr-FR" sz="1100" b="1" dirty="0">
                <a:solidFill>
                  <a:schemeClr val="bg1"/>
                </a:solidFill>
                <a:effectLst/>
                <a:latin typeface="Calibri" panose="020F0502020204030204" pitchFamily="34" charset="0"/>
                <a:ea typeface="Calibri" panose="020F0502020204030204" pitchFamily="34" charset="0"/>
              </a:rPr>
              <a:t>:</a:t>
            </a:r>
          </a:p>
          <a:p>
            <a:pPr marL="171450" indent="-171450">
              <a:buFont typeface="Wingdings" panose="05000000000000000000" pitchFamily="2" charset="2"/>
              <a:buChar char="è"/>
            </a:pPr>
            <a:r>
              <a:rPr lang="fr-FR" sz="1100" dirty="0">
                <a:solidFill>
                  <a:schemeClr val="bg1"/>
                </a:solidFill>
                <a:effectLst/>
                <a:latin typeface="Calibri" panose="020F0502020204030204" pitchFamily="34" charset="0"/>
                <a:ea typeface="Times New Roman" panose="02020603050405020304" pitchFamily="18" charset="0"/>
              </a:rPr>
              <a:t>Avoir entre 16 et 29 ans (15 ans sous conditions ; âge maximum 34 ans sous condition),</a:t>
            </a:r>
            <a:endParaRPr lang="fr-FR" sz="1100" dirty="0">
              <a:solidFill>
                <a:schemeClr val="bg1"/>
              </a:solidFill>
              <a:latin typeface="Calibri" panose="020F0502020204030204" pitchFamily="34" charset="0"/>
              <a:ea typeface="Times New Roman" panose="02020603050405020304" pitchFamily="18" charset="0"/>
            </a:endParaRPr>
          </a:p>
          <a:p>
            <a:pPr marL="171450" indent="-171450">
              <a:buFont typeface="Wingdings" panose="05000000000000000000" pitchFamily="2" charset="2"/>
              <a:buChar char="è"/>
            </a:pPr>
            <a:r>
              <a:rPr lang="fr-FR" sz="1100" dirty="0">
                <a:solidFill>
                  <a:schemeClr val="bg1"/>
                </a:solidFill>
                <a:effectLst/>
                <a:latin typeface="Calibri" panose="020F0502020204030204" pitchFamily="34" charset="0"/>
                <a:ea typeface="Times New Roman" panose="02020603050405020304" pitchFamily="18" charset="0"/>
              </a:rPr>
              <a:t>Pas d'âge limite : personne avec une RQTH, créateur/repreneur d’entreprise, sportif de haut niveau.</a:t>
            </a:r>
          </a:p>
          <a:p>
            <a:pPr marL="342900" lvl="0" indent="-342900">
              <a:buFont typeface="Calibri" panose="020F0502020204030204" pitchFamily="34" charset="0"/>
              <a:buChar char="-"/>
            </a:pPr>
            <a:endParaRPr lang="fr-FR" sz="200" dirty="0">
              <a:solidFill>
                <a:schemeClr val="bg1"/>
              </a:solidFill>
              <a:effectLst/>
              <a:latin typeface="Calibri" panose="020F0502020204030204" pitchFamily="34" charset="0"/>
              <a:ea typeface="Calibri" panose="020F0502020204030204" pitchFamily="34" charset="0"/>
            </a:endParaRPr>
          </a:p>
          <a:p>
            <a:r>
              <a:rPr lang="fr-FR" sz="1100" b="1" u="sng" dirty="0">
                <a:solidFill>
                  <a:schemeClr val="bg1"/>
                </a:solidFill>
                <a:effectLst/>
                <a:latin typeface="Calibri" panose="020F0502020204030204" pitchFamily="34" charset="0"/>
                <a:ea typeface="Calibri" panose="020F0502020204030204" pitchFamily="34" charset="0"/>
              </a:rPr>
              <a:t>Contrat de professionnalisation </a:t>
            </a:r>
            <a:r>
              <a:rPr lang="fr-FR" sz="1100" b="1" dirty="0">
                <a:solidFill>
                  <a:schemeClr val="bg1"/>
                </a:solidFill>
                <a:effectLst/>
                <a:latin typeface="Calibri" panose="020F0502020204030204" pitchFamily="34" charset="0"/>
                <a:ea typeface="Calibri" panose="020F0502020204030204" pitchFamily="34" charset="0"/>
              </a:rPr>
              <a:t>:</a:t>
            </a:r>
          </a:p>
          <a:p>
            <a:pPr marL="171450" indent="-171450">
              <a:buFont typeface="Wingdings" panose="05000000000000000000" pitchFamily="2" charset="2"/>
              <a:buChar char="è"/>
            </a:pPr>
            <a:r>
              <a:rPr lang="fr-FR" sz="1100" dirty="0">
                <a:solidFill>
                  <a:schemeClr val="bg1"/>
                </a:solidFill>
                <a:effectLst/>
                <a:latin typeface="Calibri" panose="020F0502020204030204" pitchFamily="34" charset="0"/>
                <a:ea typeface="Times New Roman" panose="02020603050405020304" pitchFamily="18" charset="0"/>
              </a:rPr>
              <a:t>Jeunes de 16 à 25 ans révolus pour compléter leur formation initiale,</a:t>
            </a:r>
            <a:endParaRPr lang="fr-FR" sz="1100" dirty="0">
              <a:solidFill>
                <a:schemeClr val="bg1"/>
              </a:solidFill>
              <a:latin typeface="Calibri" panose="020F0502020204030204" pitchFamily="34" charset="0"/>
              <a:ea typeface="Times New Roman" panose="02020603050405020304" pitchFamily="18" charset="0"/>
            </a:endParaRPr>
          </a:p>
          <a:p>
            <a:pPr marL="171450" indent="-171450">
              <a:buFont typeface="Wingdings" panose="05000000000000000000" pitchFamily="2" charset="2"/>
              <a:buChar char="è"/>
            </a:pPr>
            <a:r>
              <a:rPr lang="fr-FR" sz="1100" dirty="0">
                <a:solidFill>
                  <a:schemeClr val="bg1"/>
                </a:solidFill>
                <a:effectLst/>
                <a:latin typeface="Calibri" panose="020F0502020204030204" pitchFamily="34" charset="0"/>
                <a:ea typeface="Times New Roman" panose="02020603050405020304" pitchFamily="18" charset="0"/>
              </a:rPr>
              <a:t>Bénéficiaires du RSA ou ASS ou AAH ou les personnes sortant d’un contrat CUI,</a:t>
            </a:r>
            <a:endParaRPr lang="fr-FR" sz="1100" dirty="0">
              <a:solidFill>
                <a:schemeClr val="bg1"/>
              </a:solidFill>
              <a:latin typeface="Calibri" panose="020F0502020204030204" pitchFamily="34" charset="0"/>
              <a:ea typeface="Times New Roman" panose="02020603050405020304" pitchFamily="18" charset="0"/>
            </a:endParaRPr>
          </a:p>
          <a:p>
            <a:pPr marL="171450" indent="-171450">
              <a:buFont typeface="Wingdings" panose="05000000000000000000" pitchFamily="2" charset="2"/>
              <a:buChar char="è"/>
            </a:pPr>
            <a:r>
              <a:rPr lang="fr-FR" sz="1100" dirty="0">
                <a:solidFill>
                  <a:schemeClr val="bg1"/>
                </a:solidFill>
                <a:effectLst/>
                <a:latin typeface="Calibri" panose="020F0502020204030204" pitchFamily="34" charset="0"/>
                <a:ea typeface="Times New Roman" panose="02020603050405020304" pitchFamily="18" charset="0"/>
              </a:rPr>
              <a:t>Demandeurs</a:t>
            </a:r>
            <a:r>
              <a:rPr lang="fr-FR" sz="1100" dirty="0">
                <a:solidFill>
                  <a:schemeClr val="bg1"/>
                </a:solidFill>
                <a:latin typeface="Calibri" panose="020F0502020204030204" pitchFamily="34" charset="0"/>
                <a:ea typeface="Times New Roman" panose="02020603050405020304" pitchFamily="18" charset="0"/>
              </a:rPr>
              <a:t> d’emploi</a:t>
            </a:r>
            <a:r>
              <a:rPr lang="fr-FR" sz="1100" dirty="0">
                <a:solidFill>
                  <a:schemeClr val="bg1"/>
                </a:solidFill>
                <a:effectLst/>
                <a:latin typeface="Calibri" panose="020F0502020204030204" pitchFamily="34" charset="0"/>
                <a:ea typeface="Times New Roman" panose="02020603050405020304" pitchFamily="18" charset="0"/>
              </a:rPr>
              <a:t> d’au moins 26 ans.</a:t>
            </a:r>
            <a:endParaRPr lang="fr-FR" sz="1100" dirty="0">
              <a:solidFill>
                <a:schemeClr val="bg1"/>
              </a:solidFill>
              <a:effectLst/>
              <a:latin typeface="Calibri" panose="020F0502020204030204" pitchFamily="34" charset="0"/>
              <a:ea typeface="Calibri" panose="020F0502020204030204" pitchFamily="34" charset="0"/>
            </a:endParaRPr>
          </a:p>
        </p:txBody>
      </p:sp>
      <p:sp>
        <p:nvSpPr>
          <p:cNvPr id="13" name="Rectangle 15">
            <a:extLst>
              <a:ext uri="{FF2B5EF4-FFF2-40B4-BE49-F238E27FC236}">
                <a16:creationId xmlns:a16="http://schemas.microsoft.com/office/drawing/2014/main" id="{E0C0FB6B-3DBE-3CB3-6048-6A4E5E694D45}"/>
              </a:ext>
            </a:extLst>
          </p:cNvPr>
          <p:cNvSpPr/>
          <p:nvPr/>
        </p:nvSpPr>
        <p:spPr>
          <a:xfrm>
            <a:off x="138348" y="3027077"/>
            <a:ext cx="3162504" cy="2339102"/>
          </a:xfrm>
          <a:prstGeom prst="rect">
            <a:avLst/>
          </a:prstGeom>
          <a:noFill/>
          <a:ln cap="flat">
            <a:noFill/>
            <a:prstDash val="solid"/>
          </a:ln>
        </p:spPr>
        <p:txBody>
          <a:bodyPr vert="horz" wrap="square" lIns="91440" tIns="45720" rIns="91440" bIns="45720" anchor="t" anchorCtr="0" compatLnSpc="1">
            <a:sp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Modalités de recrutement et délais d’accès</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none" strike="noStrike" kern="1200" cap="none" spc="0" baseline="0" dirty="0">
              <a:solidFill>
                <a:srgbClr val="000000"/>
              </a:solidFill>
              <a:uFillTx/>
              <a:latin typeface="Calibri"/>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none" strike="noStrike" kern="1200" cap="none" spc="0" baseline="0" dirty="0">
                <a:uFillTx/>
                <a:latin typeface="Calibri"/>
              </a:rPr>
              <a:t>Suite demande/candidature : le  demandeur sera contacté dans les </a:t>
            </a:r>
            <a:r>
              <a:rPr lang="fr-FR" sz="1100" b="1" dirty="0">
                <a:latin typeface="Calibri"/>
              </a:rPr>
              <a:t>48 heures</a:t>
            </a:r>
            <a:r>
              <a:rPr lang="fr-FR" sz="1100" b="1" i="0" u="none" strike="noStrike" kern="1200" cap="none" spc="0" baseline="0" dirty="0">
                <a:uFillTx/>
                <a:latin typeface="Calibri"/>
              </a:rPr>
              <a:t> par IDEV :</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100" b="0" i="0" u="none" strike="noStrike" kern="1200" cap="none" spc="0" baseline="0" dirty="0">
              <a:solidFill>
                <a:srgbClr val="000000"/>
              </a:solidFill>
              <a:uFillTx/>
              <a:latin typeface="Calibri"/>
            </a:endParaRPr>
          </a:p>
          <a:p>
            <a:pPr marL="171450" marR="0" lvl="0" indent="-171450" defTabSz="457200" rtl="0" fontAlgn="auto" hangingPunct="1">
              <a:lnSpc>
                <a:spcPct val="100000"/>
              </a:lnSpc>
              <a:spcBef>
                <a:spcPts val="0"/>
              </a:spcBef>
              <a:spcAft>
                <a:spcPts val="0"/>
              </a:spcAft>
              <a:buSzPct val="100000"/>
              <a:buFont typeface="Wingdings" panose="05000000000000000000" pitchFamily="2" charset="2"/>
              <a:buChar char="è"/>
              <a:tabLst/>
              <a:defRPr sz="1800" b="0" i="0" u="none" strike="noStrike" kern="0" cap="none" spc="0" baseline="0">
                <a:solidFill>
                  <a:srgbClr val="000000"/>
                </a:solidFill>
                <a:uFillTx/>
              </a:defRPr>
            </a:pPr>
            <a:r>
              <a:rPr lang="fr-FR" sz="1100" b="0" i="0" u="none" strike="noStrike" kern="1200" cap="none" spc="0" baseline="0" dirty="0">
                <a:solidFill>
                  <a:srgbClr val="000000"/>
                </a:solidFill>
                <a:uFillTx/>
                <a:latin typeface="Calibri"/>
              </a:rPr>
              <a:t>Entretien collectif et/ou individuel</a:t>
            </a:r>
          </a:p>
          <a:p>
            <a:pPr marL="171450" marR="0" lvl="0" indent="-171450" defTabSz="457200" rtl="0" fontAlgn="auto" hangingPunct="1">
              <a:lnSpc>
                <a:spcPct val="100000"/>
              </a:lnSpc>
              <a:spcBef>
                <a:spcPts val="0"/>
              </a:spcBef>
              <a:spcAft>
                <a:spcPts val="0"/>
              </a:spcAft>
              <a:buSzPct val="100000"/>
              <a:buFont typeface="Wingdings" panose="05000000000000000000" pitchFamily="2" charset="2"/>
              <a:buChar char="è"/>
              <a:tabLst/>
              <a:defRPr sz="1800" b="0" i="0" u="none" strike="noStrike" kern="0" cap="none" spc="0" baseline="0">
                <a:solidFill>
                  <a:srgbClr val="000000"/>
                </a:solidFill>
                <a:uFillTx/>
              </a:defRPr>
            </a:pPr>
            <a:r>
              <a:rPr lang="fr-FR" sz="1100" dirty="0">
                <a:solidFill>
                  <a:srgbClr val="000000"/>
                </a:solidFill>
                <a:latin typeface="Calibri"/>
              </a:rPr>
              <a:t>Analyse du CV et mise en relation avec les entreprises partenaires</a:t>
            </a:r>
            <a:endParaRPr lang="fr-FR" sz="1100" b="0" i="0" u="none" strike="noStrike" kern="1200" cap="none" spc="0" baseline="0" dirty="0">
              <a:solidFill>
                <a:srgbClr val="000000"/>
              </a:solidFill>
              <a:uFillTx/>
              <a:latin typeface="Calibri"/>
            </a:endParaRP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fr-FR" sz="1100" kern="0" dirty="0">
              <a:solidFill>
                <a:srgbClr val="000000"/>
              </a:solidFill>
              <a:latin typeface="Calibri"/>
            </a:endParaRP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fr-FR" sz="1100" kern="0" dirty="0">
              <a:solidFill>
                <a:srgbClr val="000000"/>
              </a:solidFill>
              <a:latin typeface="Calibri"/>
            </a:endParaRP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fr-FR" sz="1400" b="1" i="0" u="none" strike="noStrike" kern="0" cap="none" spc="0" baseline="0" dirty="0">
                <a:solidFill>
                  <a:srgbClr val="1D2243"/>
                </a:solidFill>
                <a:uFillTx/>
                <a:latin typeface="Calibri"/>
              </a:rPr>
              <a:t>Délais d’accès : </a:t>
            </a:r>
            <a:r>
              <a:rPr lang="fr-FR" sz="1400" b="1" i="0" u="none" strike="noStrike" kern="1200" cap="none" spc="0" baseline="0" dirty="0">
                <a:solidFill>
                  <a:srgbClr val="1D2243"/>
                </a:solidFill>
                <a:uFillTx/>
                <a:latin typeface="Calibri"/>
              </a:rPr>
              <a:t> </a:t>
            </a:r>
            <a:r>
              <a:rPr lang="fr-FR" sz="1100" i="0" u="none" strike="noStrike" kern="1200" cap="none" spc="0" baseline="0" dirty="0">
                <a:solidFill>
                  <a:srgbClr val="000000"/>
                </a:solidFill>
                <a:uFillTx/>
                <a:latin typeface="Calibri"/>
              </a:rPr>
              <a:t>entre 7 et 1 mois</a:t>
            </a: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fr-FR" sz="1100" b="0" i="0" u="none" strike="noStrike" kern="1200" cap="none" spc="0" baseline="0" dirty="0">
              <a:solidFill>
                <a:srgbClr val="000000"/>
              </a:solidFill>
              <a:uFillTx/>
              <a:latin typeface="Calibri"/>
            </a:endParaRPr>
          </a:p>
        </p:txBody>
      </p:sp>
      <p:sp>
        <p:nvSpPr>
          <p:cNvPr id="18" name="ZoneTexte 10">
            <a:extLst>
              <a:ext uri="{FF2B5EF4-FFF2-40B4-BE49-F238E27FC236}">
                <a16:creationId xmlns:a16="http://schemas.microsoft.com/office/drawing/2014/main" id="{656DA23C-F283-DC93-1E47-AB79F6E73319}"/>
              </a:ext>
            </a:extLst>
          </p:cNvPr>
          <p:cNvSpPr txBox="1"/>
          <p:nvPr/>
        </p:nvSpPr>
        <p:spPr>
          <a:xfrm>
            <a:off x="3722365" y="710716"/>
            <a:ext cx="3141525" cy="2080057"/>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50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Programme de la formation</a:t>
            </a:r>
          </a:p>
          <a:p>
            <a:pPr defTabSz="457198">
              <a:spcAft>
                <a:spcPts val="185"/>
              </a:spcAft>
              <a:defRPr sz="1800" b="0" i="0" u="none" strike="noStrike" kern="0" cap="none" spc="0" baseline="0">
                <a:solidFill>
                  <a:srgbClr val="000000"/>
                </a:solidFill>
                <a:uFillTx/>
              </a:defRPr>
            </a:pPr>
            <a:endParaRPr lang="fr-FR" sz="300" b="1" i="0" u="sng" strike="noStrike" kern="1200" cap="none" spc="0" baseline="0" dirty="0">
              <a:solidFill>
                <a:srgbClr val="10ABBB"/>
              </a:solidFill>
              <a:uFillTx/>
              <a:latin typeface="Calibri"/>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sng" strike="noStrike" kern="1200" cap="none" spc="0" baseline="0" dirty="0">
                <a:solidFill>
                  <a:srgbClr val="10ABBB"/>
                </a:solidFill>
                <a:uFillTx/>
                <a:latin typeface="Calibri"/>
                <a:cs typeface="Times New Roman" pitchFamily="18"/>
              </a:rPr>
              <a:t>Modules professionnels</a:t>
            </a:r>
            <a:r>
              <a:rPr lang="fr-FR" sz="1100" b="1" i="0" u="none" strike="noStrike" kern="1200" cap="none" spc="0" baseline="0" dirty="0">
                <a:solidFill>
                  <a:srgbClr val="10ABBB"/>
                </a:solidFill>
                <a:uFillTx/>
                <a:latin typeface="Calibri"/>
                <a:cs typeface="Times New Roman" pitchFamily="18"/>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100" b="1" i="0" u="none" strike="noStrike" kern="1200" cap="none" spc="0" baseline="0" dirty="0">
              <a:solidFill>
                <a:srgbClr val="10ABBB"/>
              </a:solidFill>
              <a:uFillTx/>
              <a:latin typeface="Calibri"/>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400" b="1" i="0" u="none" strike="noStrike" kern="1200" cap="none" spc="0" baseline="0" dirty="0">
              <a:uFillTx/>
              <a:latin typeface="Calibri"/>
              <a:cs typeface="Times New Roman" pitchFamily="18"/>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a:t>
            </a:r>
            <a:r>
              <a:rPr lang="fr-FR" sz="800" b="1" dirty="0">
                <a:solidFill>
                  <a:srgbClr val="000000"/>
                </a:solidFill>
                <a:latin typeface="Calibri"/>
              </a:rPr>
              <a:t> </a:t>
            </a:r>
            <a:r>
              <a:rPr lang="fr-FR" sz="1100" b="1" dirty="0">
                <a:solidFill>
                  <a:srgbClr val="000000"/>
                </a:solidFill>
                <a:latin typeface="Calibri"/>
              </a:rPr>
              <a:t>BC1 : </a:t>
            </a:r>
            <a:r>
              <a:rPr lang="fr-FR" sz="1100" b="1" kern="0" dirty="0">
                <a:solidFill>
                  <a:srgbClr val="000000"/>
                </a:solidFill>
                <a:latin typeface="Calibri"/>
              </a:rPr>
              <a:t>Assurer l'accueil du patient et les activités administratives courantes d'une structure médicale </a:t>
            </a:r>
            <a:r>
              <a:rPr lang="fr-FR" sz="1100" dirty="0">
                <a:solidFill>
                  <a:srgbClr val="000000"/>
                </a:solidFill>
                <a:latin typeface="Calibri"/>
              </a:rPr>
              <a:t>(RNCP40800BC01)</a:t>
            </a:r>
          </a:p>
          <a:p>
            <a:pPr defTabSz="457198">
              <a:spcAft>
                <a:spcPts val="185"/>
              </a:spcAft>
              <a:defRPr sz="1800" b="0" i="0" u="none" strike="noStrike" kern="0" cap="none" spc="0" baseline="0">
                <a:solidFill>
                  <a:srgbClr val="000000"/>
                </a:solidFill>
                <a:uFillTx/>
              </a:defRPr>
            </a:pPr>
            <a:endParaRPr lang="fr-FR" sz="1100" b="1" kern="0" dirty="0">
              <a:solidFill>
                <a:srgbClr val="000000"/>
              </a:solidFill>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 BC2 </a:t>
            </a:r>
            <a:r>
              <a:rPr lang="fr-FR" sz="1100" dirty="0">
                <a:solidFill>
                  <a:srgbClr val="000000"/>
                </a:solidFill>
                <a:latin typeface="Calibri"/>
              </a:rPr>
              <a:t>: </a:t>
            </a:r>
            <a:r>
              <a:rPr lang="fr-FR" sz="1100" b="1" kern="0" dirty="0">
                <a:solidFill>
                  <a:srgbClr val="000000"/>
                </a:solidFill>
                <a:latin typeface="Calibri"/>
              </a:rPr>
              <a:t>Assister les professionnels de santé d'une structure médicale dans le suivi et la coordination du parcours du patient </a:t>
            </a:r>
            <a:r>
              <a:rPr lang="fr-FR" sz="1100" dirty="0">
                <a:solidFill>
                  <a:srgbClr val="000000"/>
                </a:solidFill>
                <a:latin typeface="Calibri"/>
              </a:rPr>
              <a:t>(RNCP40800BC02)</a:t>
            </a:r>
          </a:p>
        </p:txBody>
      </p:sp>
      <p:sp>
        <p:nvSpPr>
          <p:cNvPr id="19" name="ZoneTexte 6">
            <a:extLst>
              <a:ext uri="{FF2B5EF4-FFF2-40B4-BE49-F238E27FC236}">
                <a16:creationId xmlns:a16="http://schemas.microsoft.com/office/drawing/2014/main" id="{06A2AC54-1A06-36D4-7AEA-86FEC517AC54}"/>
              </a:ext>
            </a:extLst>
          </p:cNvPr>
          <p:cNvSpPr txBox="1"/>
          <p:nvPr/>
        </p:nvSpPr>
        <p:spPr>
          <a:xfrm>
            <a:off x="3729157" y="3007874"/>
            <a:ext cx="3003917" cy="523220"/>
          </a:xfrm>
          <a:prstGeom prst="rect">
            <a:avLst/>
          </a:prstGeom>
          <a:noFill/>
          <a:ln cap="flat">
            <a:noFill/>
          </a:ln>
        </p:spPr>
        <p:txBody>
          <a:bodyPr vert="horz" wrap="square" lIns="91440" tIns="45720" rIns="91440" bIns="45720" anchor="t" anchorCtr="0" compatLnSpc="1">
            <a:sp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u="sng" kern="0" dirty="0">
              <a:solidFill>
                <a:srgbClr val="41BAC1"/>
              </a:solidFill>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u="sng" kern="0" dirty="0"/>
              <a:t>H</a:t>
            </a:r>
            <a:r>
              <a:rPr lang="fr-FR" sz="1100" b="1" i="0" u="sng" strike="noStrike" kern="0" cap="none" spc="0" baseline="0" dirty="0">
                <a:uFillTx/>
                <a:latin typeface="Calibri" pitchFamily="34"/>
                <a:ea typeface="Calibri" pitchFamily="34"/>
                <a:cs typeface="Arial" pitchFamily="34"/>
              </a:rPr>
              <a:t>oraires de la formation au sein du Centre :</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i="0" u="sng" strike="noStrike" kern="0" cap="none" spc="0" baseline="0" dirty="0">
              <a:uFillTx/>
              <a:latin typeface="Calibri" pitchFamily="34"/>
              <a:ea typeface="Calibri" pitchFamily="34"/>
              <a:cs typeface="Arial" pitchFamily="34"/>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kern="0" dirty="0">
                <a:latin typeface="Calibri" pitchFamily="34"/>
                <a:ea typeface="Calibri" pitchFamily="34"/>
                <a:cs typeface="Arial" pitchFamily="34"/>
              </a:rPr>
              <a:t>D</a:t>
            </a:r>
            <a:r>
              <a:rPr lang="fr-FR" sz="1100" b="0" i="0" u="none" strike="noStrike" kern="0" cap="none" spc="0" baseline="0" dirty="0">
                <a:uFillTx/>
                <a:latin typeface="Calibri" pitchFamily="34"/>
                <a:ea typeface="Calibri" pitchFamily="34"/>
                <a:cs typeface="Arial" pitchFamily="34"/>
              </a:rPr>
              <a:t>e 8h30 à 12h30 et de 13h30 h à 16h30</a:t>
            </a:r>
            <a:endParaRPr lang="fr-FR" sz="1100" b="1" i="0" u="none" strike="noStrike" kern="0" cap="none" spc="0" baseline="0" dirty="0">
              <a:uFillTx/>
              <a:latin typeface="Arial Narrow"/>
            </a:endParaRPr>
          </a:p>
        </p:txBody>
      </p:sp>
      <p:sp>
        <p:nvSpPr>
          <p:cNvPr id="5" name="Rectangle 23">
            <a:extLst>
              <a:ext uri="{FF2B5EF4-FFF2-40B4-BE49-F238E27FC236}">
                <a16:creationId xmlns:a16="http://schemas.microsoft.com/office/drawing/2014/main" id="{3F7F8D37-7730-12EB-2AE2-72B4344FFC1C}"/>
              </a:ext>
            </a:extLst>
          </p:cNvPr>
          <p:cNvSpPr/>
          <p:nvPr/>
        </p:nvSpPr>
        <p:spPr>
          <a:xfrm>
            <a:off x="3741974" y="7072547"/>
            <a:ext cx="3003917" cy="1569660"/>
          </a:xfrm>
          <a:prstGeom prst="rect">
            <a:avLst/>
          </a:prstGeom>
          <a:noFill/>
          <a:ln cap="flat">
            <a:noFill/>
            <a:prstDash val="solid"/>
          </a:ln>
        </p:spPr>
        <p:txBody>
          <a:bodyPr vert="horz" wrap="square" lIns="91440" tIns="45720" rIns="91440" bIns="45720" anchor="t" anchorCtr="0" compatLnSpc="1">
            <a:spAutoFit/>
          </a:bodyPr>
          <a:lstStyle/>
          <a:p>
            <a:pPr defTabSz="457198">
              <a:defRPr sz="1800" b="0" i="0" u="none" strike="noStrike" kern="0" cap="none" spc="0" baseline="0">
                <a:solidFill>
                  <a:srgbClr val="000000"/>
                </a:solidFill>
                <a:uFillTx/>
              </a:defRPr>
            </a:pPr>
            <a:r>
              <a:rPr lang="fr-FR" sz="1400" b="1" kern="0" dirty="0">
                <a:solidFill>
                  <a:srgbClr val="1D2243"/>
                </a:solidFill>
                <a:latin typeface="Calibri"/>
              </a:rPr>
              <a:t>M</a:t>
            </a:r>
            <a:r>
              <a:rPr lang="fr-FR" sz="1400" b="1" dirty="0">
                <a:solidFill>
                  <a:srgbClr val="1D2243"/>
                </a:solidFill>
                <a:latin typeface="Calibri"/>
              </a:rPr>
              <a:t>odalités d’évaluation</a:t>
            </a:r>
          </a:p>
          <a:p>
            <a:pPr defTabSz="457198">
              <a:defRPr sz="1800" b="0" i="0" u="none" strike="noStrike" kern="0" cap="none" spc="0" baseline="0">
                <a:solidFill>
                  <a:srgbClr val="000000"/>
                </a:solidFill>
                <a:uFillTx/>
              </a:defRPr>
            </a:pPr>
            <a:endParaRPr lang="fr-FR" sz="500" b="1" dirty="0">
              <a:solidFill>
                <a:srgbClr val="1D2243"/>
              </a:solidFill>
              <a:latin typeface="Calibri"/>
            </a:endParaRPr>
          </a:p>
          <a:p>
            <a:pPr marL="179387" indent="-179387" defTabSz="457198">
              <a:buFont typeface="Wingdings" panose="05000000000000000000" pitchFamily="2" charset="2"/>
              <a:buChar char="è"/>
              <a:defRPr sz="1800" b="0" i="0" u="none" strike="noStrike" kern="0" cap="none" spc="0" baseline="0">
                <a:solidFill>
                  <a:srgbClr val="000000"/>
                </a:solidFill>
                <a:uFillTx/>
              </a:defRPr>
            </a:pPr>
            <a:r>
              <a:rPr lang="fr-FR" sz="1100">
                <a:solidFill>
                  <a:srgbClr val="000000"/>
                </a:solidFill>
              </a:rPr>
              <a:t>Evaluations formatives tout au long du parcours (</a:t>
            </a:r>
            <a:r>
              <a:rPr lang="fr-FR" sz="1100" i="1">
                <a:solidFill>
                  <a:srgbClr val="000000"/>
                </a:solidFill>
              </a:rPr>
              <a:t>Mises en situation, Etude de Cas, auto-évaluation guidée, Analyse de pratiques professionnelles</a:t>
            </a:r>
            <a:r>
              <a:rPr lang="fr-FR" sz="1100">
                <a:solidFill>
                  <a:srgbClr val="000000"/>
                </a:solidFill>
              </a:rPr>
              <a:t>) et certificatives (</a:t>
            </a:r>
            <a:r>
              <a:rPr lang="fr-FR" sz="1100" i="1">
                <a:solidFill>
                  <a:srgbClr val="000000"/>
                </a:solidFill>
              </a:rPr>
              <a:t>EPCF « blanches » et EPCF officielles pour réalisation du DP</a:t>
            </a:r>
            <a:r>
              <a:rPr lang="fr-FR" sz="1100">
                <a:solidFill>
                  <a:srgbClr val="000000"/>
                </a:solidFill>
              </a:rPr>
              <a:t>) basées sur les critères d’évaluation du référentiel du Titre Professionnel.</a:t>
            </a:r>
            <a:endParaRPr lang="fr-FR" sz="1100" dirty="0">
              <a:solidFill>
                <a:srgbClr val="000000"/>
              </a:solidFill>
            </a:endParaRPr>
          </a:p>
        </p:txBody>
      </p:sp>
    </p:spTree>
    <p:extLst>
      <p:ext uri="{BB962C8B-B14F-4D97-AF65-F5344CB8AC3E}">
        <p14:creationId xmlns:p14="http://schemas.microsoft.com/office/powerpoint/2010/main" val="2031177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39">
            <a:extLst>
              <a:ext uri="{FF2B5EF4-FFF2-40B4-BE49-F238E27FC236}">
                <a16:creationId xmlns:a16="http://schemas.microsoft.com/office/drawing/2014/main" id="{22B2582F-BCEB-4746-A31D-CBD394D9D149}"/>
              </a:ext>
            </a:extLst>
          </p:cNvPr>
          <p:cNvPicPr>
            <a:picLocks noChangeAspect="1"/>
          </p:cNvPicPr>
          <p:nvPr/>
        </p:nvPicPr>
        <p:blipFill>
          <a:blip r:embed="rId3"/>
          <a:stretch>
            <a:fillRect/>
          </a:stretch>
        </p:blipFill>
        <p:spPr>
          <a:xfrm>
            <a:off x="3469403" y="297741"/>
            <a:ext cx="252962" cy="8530258"/>
          </a:xfrm>
          <a:prstGeom prst="rect">
            <a:avLst/>
          </a:prstGeom>
          <a:noFill/>
          <a:ln cap="flat">
            <a:noFill/>
          </a:ln>
        </p:spPr>
      </p:pic>
      <p:sp>
        <p:nvSpPr>
          <p:cNvPr id="3" name="ZoneTexte 2">
            <a:extLst>
              <a:ext uri="{FF2B5EF4-FFF2-40B4-BE49-F238E27FC236}">
                <a16:creationId xmlns:a16="http://schemas.microsoft.com/office/drawing/2014/main" id="{5C98A43A-EBBE-2CFE-9BC9-1F0CAFA6E2CA}"/>
              </a:ext>
            </a:extLst>
          </p:cNvPr>
          <p:cNvSpPr txBox="1"/>
          <p:nvPr/>
        </p:nvSpPr>
        <p:spPr>
          <a:xfrm>
            <a:off x="5481293" y="8658582"/>
            <a:ext cx="1275021" cy="230832"/>
          </a:xfrm>
          <a:prstGeom prst="rect">
            <a:avLst/>
          </a:prstGeom>
          <a:noFill/>
        </p:spPr>
        <p:txBody>
          <a:bodyPr wrap="square" rtlCol="0">
            <a:spAutoFit/>
          </a:bodyPr>
          <a:lstStyle/>
          <a:p>
            <a:r>
              <a:rPr lang="fr-FR" sz="900" i="1" dirty="0"/>
              <a:t>MAJ 20/12/2025</a:t>
            </a:r>
          </a:p>
        </p:txBody>
      </p:sp>
      <p:sp>
        <p:nvSpPr>
          <p:cNvPr id="7" name="ZoneTexte 6">
            <a:extLst>
              <a:ext uri="{FF2B5EF4-FFF2-40B4-BE49-F238E27FC236}">
                <a16:creationId xmlns:a16="http://schemas.microsoft.com/office/drawing/2014/main" id="{8043092A-1872-467B-7073-9215E5450C6E}"/>
              </a:ext>
            </a:extLst>
          </p:cNvPr>
          <p:cNvSpPr txBox="1"/>
          <p:nvPr/>
        </p:nvSpPr>
        <p:spPr>
          <a:xfrm>
            <a:off x="101686" y="91793"/>
            <a:ext cx="3367717" cy="4867999"/>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i="0" u="none" strike="noStrike" kern="1200" cap="none" spc="0" baseline="0" dirty="0">
              <a:solidFill>
                <a:srgbClr val="41BAC1"/>
              </a:solidFill>
              <a:uFillTx/>
              <a:latin typeface="Calibri "/>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
              </a:rPr>
              <a:t>Modalités</a:t>
            </a:r>
            <a:r>
              <a:rPr lang="fr-FR" sz="1400" b="0" i="0" u="none" strike="noStrike" kern="1200" cap="none" spc="0" baseline="0" dirty="0">
                <a:solidFill>
                  <a:srgbClr val="1D2243"/>
                </a:solidFill>
                <a:uFillTx/>
                <a:latin typeface="Calibri "/>
              </a:rPr>
              <a:t> </a:t>
            </a:r>
            <a:r>
              <a:rPr lang="fr-FR" sz="1400" b="1" i="0" u="none" strike="noStrike" kern="1200" cap="none" spc="0" baseline="0" dirty="0">
                <a:solidFill>
                  <a:srgbClr val="1D2243"/>
                </a:solidFill>
                <a:uFillTx/>
                <a:latin typeface="Calibri "/>
              </a:rPr>
              <a:t>de certification</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i="0" u="none" strike="noStrike" kern="1200" cap="none" spc="0" baseline="0" dirty="0">
              <a:solidFill>
                <a:srgbClr val="41BAC1"/>
              </a:solidFill>
              <a:uFillTx/>
              <a:latin typeface="Calibri "/>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0" i="0" u="none" strike="noStrike" kern="1200" cap="none" spc="0" baseline="0" dirty="0">
                <a:solidFill>
                  <a:srgbClr val="000000"/>
                </a:solidFill>
                <a:uFillTx/>
                <a:latin typeface="Calibri" pitchFamily="34"/>
                <a:ea typeface="Calibri" pitchFamily="34"/>
              </a:rPr>
              <a:t>Inscription et présentation à une session d’examen organisée par IDEV Formation en fin de parcours pour le compte du certificateur (</a:t>
            </a:r>
            <a:r>
              <a:rPr lang="fr-FR" sz="1100" b="0" i="1" u="none" strike="noStrike" kern="1200" cap="none" spc="0" baseline="0" dirty="0">
                <a:solidFill>
                  <a:srgbClr val="000000"/>
                </a:solidFill>
                <a:uFillTx/>
                <a:latin typeface="Calibri" pitchFamily="34"/>
                <a:ea typeface="Calibri" pitchFamily="34"/>
              </a:rPr>
              <a:t>Ministère du Travail, du plein Emploi et de l’insertion</a:t>
            </a:r>
            <a:r>
              <a:rPr lang="fr-FR" sz="1100" b="0" i="0" u="none" strike="noStrike" kern="1200" cap="none" spc="0" baseline="0" dirty="0">
                <a:solidFill>
                  <a:srgbClr val="000000"/>
                </a:solidFill>
                <a:uFillTx/>
                <a:latin typeface="Calibri" pitchFamily="34"/>
                <a:ea typeface="Calibri" pitchFamily="34"/>
              </a:rPr>
              <a:t>)</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i="0" u="none" strike="noStrike" kern="0" cap="none" spc="0" baseline="0" dirty="0">
              <a:solidFill>
                <a:srgbClr val="000000"/>
              </a:solidFill>
              <a:uFillTx/>
              <a:latin typeface="Arial" pitchFamily="34"/>
              <a:ea typeface="Calibri" pitchFamily="34"/>
              <a:cs typeface="Times New Roman" pitchFamily="18"/>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kern="0" dirty="0">
              <a:solidFill>
                <a:srgbClr val="000000"/>
              </a:solidFill>
              <a:latin typeface="Arial" pitchFamily="34"/>
              <a:ea typeface="Calibri" pitchFamily="34"/>
              <a:cs typeface="Times New Roman" pitchFamily="18"/>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00" b="1" i="0" u="none" strike="noStrike" kern="0" cap="none" spc="0" baseline="0" dirty="0">
              <a:solidFill>
                <a:srgbClr val="000000"/>
              </a:solidFill>
              <a:uFillTx/>
              <a:latin typeface="Arial" pitchFamily="34"/>
              <a:ea typeface="Calibri" pitchFamily="34"/>
              <a:cs typeface="Times New Roman" pitchFamily="18"/>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1" i="0" u="sng" strike="noStrike" kern="0" cap="none" spc="0" baseline="0" dirty="0">
              <a:solidFill>
                <a:srgbClr val="10ABBB"/>
              </a:solidFill>
              <a:uFillTx/>
              <a:ea typeface="Calibri" pitchFamily="34"/>
              <a:cs typeface="Times New Roman" pitchFamily="18"/>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i="0" u="sng" strike="noStrike" kern="0" cap="none" spc="0" baseline="0" dirty="0">
                <a:solidFill>
                  <a:srgbClr val="10ABBB"/>
                </a:solidFill>
                <a:uFillTx/>
                <a:ea typeface="Calibri" pitchFamily="34"/>
                <a:cs typeface="Times New Roman" pitchFamily="18"/>
              </a:rPr>
              <a:t>Possibilité de valider 1 ou des Blocs de compétences</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0" i="0" u="none" strike="noStrike" kern="1200" cap="none" spc="0" baseline="0" dirty="0">
              <a:solidFill>
                <a:srgbClr val="000000"/>
              </a:solidFill>
              <a:uFillTx/>
              <a:latin typeface="Calibri" pitchFamily="34"/>
              <a:ea typeface="Calibri" pitchFamily="34"/>
            </a:endParaRPr>
          </a:p>
          <a:p>
            <a:pPr algn="ctr" defTabSz="457198">
              <a:spcAft>
                <a:spcPts val="185"/>
              </a:spcAft>
              <a:defRPr sz="1800" b="0" i="0" u="none" strike="noStrike" kern="0" cap="none" spc="0" baseline="0">
                <a:solidFill>
                  <a:srgbClr val="000000"/>
                </a:solidFill>
                <a:uFillTx/>
              </a:defRPr>
            </a:pPr>
            <a:r>
              <a:rPr lang="fr-FR" sz="1100" b="0" i="0" u="sng" dirty="0">
                <a:solidFill>
                  <a:srgbClr val="000000"/>
                </a:solidFill>
                <a:latin typeface="Calibri" panose="020F0502020204030204" pitchFamily="34" charset="0"/>
              </a:rPr>
              <a:t>Conformément au règlement d’examen</a:t>
            </a:r>
            <a:r>
              <a:rPr lang="fr-FR" sz="1050" i="0" strike="noStrike" dirty="0">
                <a:solidFill>
                  <a:srgbClr val="000000"/>
                </a:solidFill>
                <a:latin typeface="Calibri" panose="020F0502020204030204" pitchFamily="34" charset="0"/>
              </a:rPr>
              <a:t> </a:t>
            </a:r>
            <a:r>
              <a:rPr lang="fr-FR" sz="1100" b="1" i="0" u="none" strike="noStrike" dirty="0">
                <a:solidFill>
                  <a:srgbClr val="000000"/>
                </a:solidFill>
                <a:effectLst/>
                <a:latin typeface="Calibri" panose="020F0502020204030204" pitchFamily="34" charset="0"/>
              </a:rPr>
              <a:t>:</a:t>
            </a:r>
          </a:p>
          <a:p>
            <a:pPr defTabSz="457198">
              <a:spcAft>
                <a:spcPts val="185"/>
              </a:spcAft>
              <a:defRPr sz="1800" b="0" i="0" u="none" strike="noStrike" kern="0" cap="none" spc="0" baseline="0">
                <a:solidFill>
                  <a:srgbClr val="000000"/>
                </a:solidFill>
                <a:uFillTx/>
              </a:defRPr>
            </a:pPr>
            <a:endParaRPr lang="fr-FR" sz="400" b="1" i="0" u="none" strike="noStrike" dirty="0">
              <a:solidFill>
                <a:srgbClr val="000000"/>
              </a:solidFill>
              <a:effectLst/>
              <a:latin typeface="Calibri" panose="020F0502020204030204" pitchFamily="34" charset="0"/>
            </a:endParaRPr>
          </a:p>
          <a:p>
            <a:pPr fontAlgn="base"/>
            <a:r>
              <a:rPr lang="fr-FR" sz="1100" b="1" i="0" u="none" strike="noStrike" dirty="0">
                <a:solidFill>
                  <a:srgbClr val="000000"/>
                </a:solidFill>
                <a:effectLst/>
                <a:latin typeface="Calibri" panose="020F0502020204030204" pitchFamily="34" charset="0"/>
              </a:rPr>
              <a:t>→ </a:t>
            </a:r>
            <a:r>
              <a:rPr lang="fr-FR" sz="1100" b="1" dirty="0">
                <a:solidFill>
                  <a:srgbClr val="000000"/>
                </a:solidFill>
                <a:latin typeface="Calibri" panose="020F0502020204030204" pitchFamily="34" charset="0"/>
              </a:rPr>
              <a:t>Mise en situation professionnelle</a:t>
            </a:r>
            <a:r>
              <a:rPr lang="fr-FR" sz="1100" b="1" i="0" u="none" strike="noStrike" dirty="0">
                <a:solidFill>
                  <a:srgbClr val="000000"/>
                </a:solidFill>
                <a:effectLst/>
                <a:latin typeface="Calibri" panose="020F0502020204030204" pitchFamily="34" charset="0"/>
              </a:rPr>
              <a:t> :</a:t>
            </a:r>
            <a:r>
              <a:rPr lang="fr-FR" sz="1100" b="0" i="0" u="none" strike="noStrike" dirty="0">
                <a:solidFill>
                  <a:srgbClr val="000000"/>
                </a:solidFill>
                <a:effectLst/>
                <a:latin typeface="Calibri" panose="020F0502020204030204" pitchFamily="34" charset="0"/>
              </a:rPr>
              <a:t> </a:t>
            </a:r>
            <a:r>
              <a:rPr lang="fr-FR" sz="1100" b="0" dirty="0">
                <a:solidFill>
                  <a:srgbClr val="000000"/>
                </a:solidFill>
                <a:latin typeface="Calibri" panose="020F0502020204030204" pitchFamily="34" charset="0"/>
              </a:rPr>
              <a:t>E</a:t>
            </a:r>
            <a:r>
              <a:rPr lang="fr-FR" sz="1100" b="0" i="0" u="none" strike="noStrike" dirty="0">
                <a:solidFill>
                  <a:srgbClr val="000000"/>
                </a:solidFill>
                <a:effectLst/>
                <a:latin typeface="Calibri" panose="020F0502020204030204" pitchFamily="34" charset="0"/>
              </a:rPr>
              <a:t>preuve </a:t>
            </a:r>
            <a:r>
              <a:rPr lang="fr-FR" sz="1100" dirty="0">
                <a:solidFill>
                  <a:srgbClr val="000000"/>
                </a:solidFill>
                <a:latin typeface="Calibri" panose="020F0502020204030204" pitchFamily="34" charset="0"/>
              </a:rPr>
              <a:t>écrit</a:t>
            </a:r>
            <a:r>
              <a:rPr lang="fr-FR" sz="1100" b="0" i="0" u="none" strike="noStrike" dirty="0">
                <a:solidFill>
                  <a:srgbClr val="000000"/>
                </a:solidFill>
                <a:effectLst/>
                <a:latin typeface="Calibri" panose="020F0502020204030204" pitchFamily="34" charset="0"/>
              </a:rPr>
              <a:t>e  (Durée 03h45)</a:t>
            </a:r>
            <a:r>
              <a:rPr lang="en-US" sz="1100" b="0" i="0" dirty="0">
                <a:solidFill>
                  <a:srgbClr val="000000"/>
                </a:solidFill>
                <a:effectLst/>
                <a:latin typeface="Calibri" panose="020F0502020204030204" pitchFamily="34" charset="0"/>
              </a:rPr>
              <a:t>​ </a:t>
            </a:r>
            <a:r>
              <a:rPr lang="en-US" sz="1100" dirty="0">
                <a:solidFill>
                  <a:srgbClr val="000000"/>
                </a:solidFill>
                <a:latin typeface="Calibri" panose="020F0502020204030204" pitchFamily="34" charset="0"/>
              </a:rPr>
              <a:t>: </a:t>
            </a:r>
            <a:r>
              <a:rPr lang="fr-FR" sz="1100" dirty="0"/>
              <a:t>mise en situation professionnelle en deux parties : </a:t>
            </a:r>
          </a:p>
          <a:p>
            <a:pPr fontAlgn="base"/>
            <a:r>
              <a:rPr lang="fr-FR" sz="1100" dirty="0"/>
              <a:t>- </a:t>
            </a:r>
            <a:r>
              <a:rPr lang="fr-FR" sz="1100" b="1" dirty="0"/>
              <a:t>1ère partie </a:t>
            </a:r>
            <a:r>
              <a:rPr lang="fr-FR" sz="1100" dirty="0"/>
              <a:t>: mise en situation écrite (Durée 03h00),</a:t>
            </a:r>
          </a:p>
          <a:p>
            <a:pPr fontAlgn="base"/>
            <a:r>
              <a:rPr lang="fr-FR" sz="1100" dirty="0"/>
              <a:t>- </a:t>
            </a:r>
            <a:r>
              <a:rPr lang="fr-FR" sz="1100" b="1" dirty="0"/>
              <a:t>2ème partie </a:t>
            </a:r>
            <a:r>
              <a:rPr lang="fr-FR" sz="1100" dirty="0"/>
              <a:t>: mise en situation orale (Durée : 45 mn) dont 15 mn de préparation + 10 mn situation d’accueil physique + 10 mn situation d’accueil téléphonique</a:t>
            </a:r>
          </a:p>
          <a:p>
            <a:pPr fontAlgn="base"/>
            <a:endParaRPr lang="fr-FR" sz="1100" b="1" dirty="0">
              <a:solidFill>
                <a:srgbClr val="000000"/>
              </a:solidFill>
              <a:latin typeface="Calibri"/>
            </a:endParaRPr>
          </a:p>
          <a:p>
            <a:pPr fontAlgn="base"/>
            <a:r>
              <a:rPr lang="fr-FR" sz="1100" b="1" dirty="0">
                <a:solidFill>
                  <a:srgbClr val="000000"/>
                </a:solidFill>
                <a:latin typeface="Calibri"/>
              </a:rPr>
              <a:t>→ Entretien technique : </a:t>
            </a:r>
            <a:r>
              <a:rPr lang="fr-FR" sz="1100" dirty="0">
                <a:solidFill>
                  <a:srgbClr val="000000"/>
                </a:solidFill>
                <a:latin typeface="Calibri"/>
              </a:rPr>
              <a:t>Epreuve</a:t>
            </a:r>
            <a:r>
              <a:rPr lang="fr-FR" sz="1100" b="1" dirty="0">
                <a:solidFill>
                  <a:srgbClr val="000000"/>
                </a:solidFill>
                <a:latin typeface="Calibri"/>
              </a:rPr>
              <a:t> </a:t>
            </a:r>
            <a:r>
              <a:rPr lang="fr-FR" sz="1100" dirty="0">
                <a:solidFill>
                  <a:srgbClr val="000000"/>
                </a:solidFill>
                <a:latin typeface="Calibri"/>
              </a:rPr>
              <a:t>orale (Durée 20 mn) </a:t>
            </a:r>
            <a:r>
              <a:rPr lang="fr-FR" sz="1100" dirty="0"/>
              <a:t>Le jury questionne le candidat sur les travaux de la mise en situation écrite et sur des aspects non évalués de la compétence " Réaliser la prise en charge administrative et financière du patient ",</a:t>
            </a:r>
          </a:p>
          <a:p>
            <a:pPr fontAlgn="base"/>
            <a:endParaRPr lang="fr-FR" sz="1100" b="1" dirty="0">
              <a:solidFill>
                <a:srgbClr val="000000"/>
              </a:solidFill>
              <a:latin typeface="Calibri"/>
            </a:endParaRPr>
          </a:p>
          <a:p>
            <a:pPr fontAlgn="base"/>
            <a:r>
              <a:rPr lang="fr-FR" sz="1100" b="1" dirty="0">
                <a:solidFill>
                  <a:srgbClr val="000000"/>
                </a:solidFill>
                <a:latin typeface="Calibri"/>
              </a:rPr>
              <a:t>→ Entretien final </a:t>
            </a:r>
            <a:r>
              <a:rPr lang="fr-FR" sz="1100" dirty="0">
                <a:solidFill>
                  <a:srgbClr val="000000"/>
                </a:solidFill>
                <a:latin typeface="Calibri"/>
              </a:rPr>
              <a:t>: Epreuve orale (Durée 15 mn) avec le jury y </a:t>
            </a:r>
            <a:r>
              <a:rPr lang="fr-FR" sz="1100" dirty="0"/>
              <a:t>compris le temps d’échange avec le candidat sur le dossier professionnel. </a:t>
            </a:r>
            <a:endParaRPr lang="fr-FR" sz="1100" dirty="0">
              <a:solidFill>
                <a:srgbClr val="000000"/>
              </a:solidFill>
              <a:latin typeface="Calibri"/>
            </a:endParaRPr>
          </a:p>
        </p:txBody>
      </p:sp>
      <p:sp>
        <p:nvSpPr>
          <p:cNvPr id="11" name="ZoneTexte 22">
            <a:extLst>
              <a:ext uri="{FF2B5EF4-FFF2-40B4-BE49-F238E27FC236}">
                <a16:creationId xmlns:a16="http://schemas.microsoft.com/office/drawing/2014/main" id="{7E015B59-6F0C-0FDB-E9EB-8547B198AC2E}"/>
              </a:ext>
            </a:extLst>
          </p:cNvPr>
          <p:cNvSpPr txBox="1"/>
          <p:nvPr/>
        </p:nvSpPr>
        <p:spPr>
          <a:xfrm>
            <a:off x="3791415" y="127316"/>
            <a:ext cx="2964899" cy="190821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0" cap="none" spc="0" baseline="0" dirty="0">
                <a:solidFill>
                  <a:srgbClr val="1D2243"/>
                </a:solidFill>
                <a:uFillTx/>
                <a:latin typeface="Calibri"/>
              </a:rPr>
              <a:t>Equivalences/ Passerelles autres certifications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none" strike="noStrike" kern="0" cap="none" spc="0" baseline="0" dirty="0">
              <a:solidFill>
                <a:srgbClr val="1D2243"/>
              </a:solidFill>
              <a:uFillTx/>
              <a:latin typeface="Calibri"/>
            </a:endParaRPr>
          </a:p>
          <a:p>
            <a:pPr defTabSz="457200">
              <a:defRPr sz="1800" b="0" i="0" u="none" strike="noStrike" kern="0" cap="none" spc="0" baseline="0">
                <a:solidFill>
                  <a:srgbClr val="000000"/>
                </a:solidFill>
                <a:uFillTx/>
              </a:defRPr>
            </a:pPr>
            <a:r>
              <a:rPr lang="fr-FR" sz="1100" b="1" i="0" u="none" strike="noStrike" kern="1200" cap="none" spc="0" baseline="0" dirty="0">
                <a:uFillTx/>
                <a:latin typeface="Calibri"/>
                <a:ea typeface="Times New Roman" pitchFamily="18"/>
                <a:cs typeface="Times New Roman" pitchFamily="18"/>
              </a:rPr>
              <a:t>Pas de liens avec d’autres certifications professionnelles, certifications ou habilitations, mais seulement avec l’ancienne version de la certification professionnelle reconnues en correspondance partielle : </a:t>
            </a:r>
            <a:r>
              <a:rPr lang="fr-FR" sz="1100" i="0" u="none" strike="noStrike" kern="1200" cap="none" spc="0" baseline="0" dirty="0">
                <a:uFillTx/>
                <a:latin typeface="Calibri"/>
                <a:ea typeface="Times New Roman" pitchFamily="18"/>
                <a:cs typeface="Times New Roman" pitchFamily="18"/>
                <a:sym typeface="Wingdings" panose="05000000000000000000" pitchFamily="2" charset="2"/>
              </a:rPr>
              <a:t></a:t>
            </a:r>
            <a:r>
              <a:rPr lang="fr-FR" sz="1100" b="1" i="0" u="none" strike="noStrike" kern="1200" cap="none" spc="0" baseline="0" dirty="0">
                <a:uFillTx/>
                <a:latin typeface="Calibri"/>
                <a:ea typeface="Times New Roman" pitchFamily="18"/>
                <a:cs typeface="Times New Roman" pitchFamily="18"/>
                <a:sym typeface="Wingdings" panose="05000000000000000000" pitchFamily="2" charset="2"/>
              </a:rPr>
              <a:t> Lien à consulter : </a:t>
            </a:r>
            <a:r>
              <a:rPr lang="fr-FR" sz="1100" b="1" dirty="0">
                <a:solidFill>
                  <a:srgbClr val="10ABBB"/>
                </a:solidFill>
                <a:hlinkClick r:id="rId4">
                  <a:extLst>
                    <a:ext uri="{A12FA001-AC4F-418D-AE19-62706E023703}">
                      <ahyp:hlinkClr xmlns:ahyp="http://schemas.microsoft.com/office/drawing/2018/hyperlinkcolor" val="tx"/>
                    </a:ext>
                  </a:extLst>
                </a:hlinkClick>
              </a:rPr>
              <a:t>RNCP40800 - TP - Secrétaire assistant médico-administratif</a:t>
            </a:r>
            <a:endParaRPr lang="fr-FR" sz="1100" b="1" i="0" u="none" strike="noStrike" kern="1200" cap="none" spc="0" baseline="0" dirty="0">
              <a:solidFill>
                <a:srgbClr val="10ABBB"/>
              </a:solidFill>
              <a:uFillTx/>
              <a:latin typeface="Calibri"/>
              <a:ea typeface="Times New Roman" pitchFamily="18"/>
              <a:cs typeface="Times New Roman" pitchFamily="18"/>
              <a:sym typeface="Wingdings" panose="05000000000000000000" pitchFamily="2" charset="2"/>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none" strike="noStrike" kern="1200" cap="none" spc="0" baseline="0" dirty="0">
              <a:uFillTx/>
              <a:latin typeface="Calibri"/>
              <a:ea typeface="Times New Roman" pitchFamily="18"/>
              <a:cs typeface="Times New Roman" pitchFamily="18"/>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i="0" u="none" strike="noStrike" kern="1200" cap="none" spc="0" baseline="0" dirty="0">
              <a:solidFill>
                <a:schemeClr val="accent1">
                  <a:lumMod val="75000"/>
                </a:schemeClr>
              </a:solidFill>
              <a:uFillTx/>
              <a:latin typeface="Calibri"/>
              <a:ea typeface="Calibri" pitchFamily="34"/>
              <a:cs typeface="Times New Roman" pitchFamily="18"/>
            </a:endParaRPr>
          </a:p>
        </p:txBody>
      </p:sp>
      <p:sp>
        <p:nvSpPr>
          <p:cNvPr id="4" name="ZoneTexte 15">
            <a:extLst>
              <a:ext uri="{FF2B5EF4-FFF2-40B4-BE49-F238E27FC236}">
                <a16:creationId xmlns:a16="http://schemas.microsoft.com/office/drawing/2014/main" id="{1DF85FDB-E8A7-26DA-4B47-C3B88FC2D5B5}"/>
              </a:ext>
            </a:extLst>
          </p:cNvPr>
          <p:cNvSpPr txBox="1"/>
          <p:nvPr/>
        </p:nvSpPr>
        <p:spPr>
          <a:xfrm>
            <a:off x="3722365" y="2106250"/>
            <a:ext cx="2964900" cy="238526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0" cap="none" spc="0" baseline="0" dirty="0">
                <a:solidFill>
                  <a:srgbClr val="1D2243"/>
                </a:solidFill>
                <a:uFillTx/>
                <a:latin typeface="Calibri"/>
              </a:rPr>
              <a:t>Suites de parcours possibles et débouchés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100" i="0" u="none" strike="noStrike" kern="0" cap="none" spc="0" baseline="0" dirty="0">
              <a:solidFill>
                <a:srgbClr val="1D2243"/>
              </a:solidFill>
              <a:uFillTx/>
              <a:latin typeface="Calibri"/>
            </a:endParaRPr>
          </a:p>
          <a:p>
            <a:pPr marL="171450" indent="-171450" fontAlgn="base">
              <a:buFont typeface="Wingdings" panose="05000000000000000000" pitchFamily="2" charset="2"/>
              <a:buChar char="è"/>
            </a:pPr>
            <a:r>
              <a:rPr lang="fr-FR" sz="1100" dirty="0">
                <a:solidFill>
                  <a:srgbClr val="000000"/>
                </a:solidFill>
              </a:rPr>
              <a:t>Les titulaires de ce Titre Professionnel peuvent avoir accès aux BTS</a:t>
            </a:r>
            <a:r>
              <a:rPr lang="fr-FR" sz="1100" b="0" i="0" dirty="0">
                <a:solidFill>
                  <a:srgbClr val="000000"/>
                </a:solidFill>
                <a:effectLst/>
              </a:rPr>
              <a:t> ou </a:t>
            </a:r>
            <a:r>
              <a:rPr lang="fr-FR" sz="1100" dirty="0">
                <a:solidFill>
                  <a:srgbClr val="000000"/>
                </a:solidFill>
              </a:rPr>
              <a:t>à d’autres certifications de niveau 5</a:t>
            </a:r>
            <a:r>
              <a:rPr lang="fr-FR" sz="1100" b="0" i="0" dirty="0">
                <a:solidFill>
                  <a:srgbClr val="000000"/>
                </a:solidFill>
                <a:effectLst/>
              </a:rPr>
              <a:t> pour poursuivre leur parcours professionnel, dans le cadre de la formation tout au long de la vie,</a:t>
            </a:r>
          </a:p>
          <a:p>
            <a:pPr fontAlgn="base"/>
            <a:endParaRPr lang="fr-FR" sz="1100" b="0" i="0" dirty="0">
              <a:solidFill>
                <a:srgbClr val="000000"/>
              </a:solidFill>
              <a:effectLst/>
            </a:endParaRPr>
          </a:p>
          <a:p>
            <a:pPr marL="171450" indent="-171450" fontAlgn="base">
              <a:buFont typeface="Wingdings" panose="05000000000000000000" pitchFamily="2" charset="2"/>
              <a:buChar char="è"/>
            </a:pPr>
            <a:r>
              <a:rPr lang="fr-FR" sz="1100" dirty="0">
                <a:solidFill>
                  <a:srgbClr val="000000"/>
                </a:solidFill>
              </a:rPr>
              <a:t>Exemples : BTS Support à l’Action Managériale (RNCP 38364), BTS Services et Prestations des Secteurs Sanitaire et Social (RNCP 36939), …</a:t>
            </a:r>
          </a:p>
        </p:txBody>
      </p:sp>
    </p:spTree>
    <p:extLst>
      <p:ext uri="{BB962C8B-B14F-4D97-AF65-F5344CB8AC3E}">
        <p14:creationId xmlns:p14="http://schemas.microsoft.com/office/powerpoint/2010/main" val="18612164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f7d08ae-1745-42f7-abae-65835a4b4ac0" xsi:nil="true"/>
    <lcf76f155ced4ddcb4097134ff3c332f xmlns="1eb82e20-d73d-4108-9024-577f9cc015b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EA7AFF3079BAB4CB869B31AA090A507" ma:contentTypeVersion="14" ma:contentTypeDescription="Crée un document." ma:contentTypeScope="" ma:versionID="31b8b2f1501c636adafedca5452bb59f">
  <xsd:schema xmlns:xsd="http://www.w3.org/2001/XMLSchema" xmlns:xs="http://www.w3.org/2001/XMLSchema" xmlns:p="http://schemas.microsoft.com/office/2006/metadata/properties" xmlns:ns2="1eb82e20-d73d-4108-9024-577f9cc015bd" xmlns:ns3="af7d08ae-1745-42f7-abae-65835a4b4ac0" targetNamespace="http://schemas.microsoft.com/office/2006/metadata/properties" ma:root="true" ma:fieldsID="48c4a47e66726d72ea25d3ca4b745a0d" ns2:_="" ns3:_="">
    <xsd:import namespace="1eb82e20-d73d-4108-9024-577f9cc015bd"/>
    <xsd:import namespace="af7d08ae-1745-42f7-abae-65835a4b4ac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b82e20-d73d-4108-9024-577f9cc015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1e20329e-46f8-4abd-afab-db5c5b0fa188"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7d08ae-1745-42f7-abae-65835a4b4ac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7feb357-bb38-4375-9abf-224b1b6359c2}" ma:internalName="TaxCatchAll" ma:showField="CatchAllData" ma:web="af7d08ae-1745-42f7-abae-65835a4b4ac0">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DE6A54-282E-4BD4-905B-FEC9BD03B472}">
  <ds:schemaRefs>
    <ds:schemaRef ds:uri="http://schemas.microsoft.com/office/infopath/2007/PartnerControls"/>
    <ds:schemaRef ds:uri="http://purl.org/dc/terms/"/>
    <ds:schemaRef ds:uri="http://purl.org/dc/dcmitype/"/>
    <ds:schemaRef ds:uri="http://schemas.microsoft.com/office/2006/metadata/properties"/>
    <ds:schemaRef ds:uri="http://purl.org/dc/elements/1.1/"/>
    <ds:schemaRef ds:uri="http://www.w3.org/XML/1998/namespace"/>
    <ds:schemaRef ds:uri="http://schemas.openxmlformats.org/package/2006/metadata/core-properties"/>
    <ds:schemaRef ds:uri="http://schemas.microsoft.com/office/2006/documentManagement/types"/>
    <ds:schemaRef ds:uri="af7d08ae-1745-42f7-abae-65835a4b4ac0"/>
    <ds:schemaRef ds:uri="1eb82e20-d73d-4108-9024-577f9cc015bd"/>
  </ds:schemaRefs>
</ds:datastoreItem>
</file>

<file path=customXml/itemProps2.xml><?xml version="1.0" encoding="utf-8"?>
<ds:datastoreItem xmlns:ds="http://schemas.openxmlformats.org/officeDocument/2006/customXml" ds:itemID="{2C2F057F-5A7B-4478-8949-538B1F84AE23}">
  <ds:schemaRefs>
    <ds:schemaRef ds:uri="http://schemas.microsoft.com/sharepoint/v3/contenttype/forms"/>
  </ds:schemaRefs>
</ds:datastoreItem>
</file>

<file path=customXml/itemProps3.xml><?xml version="1.0" encoding="utf-8"?>
<ds:datastoreItem xmlns:ds="http://schemas.openxmlformats.org/officeDocument/2006/customXml" ds:itemID="{6062A83C-FE04-4F93-A2A8-CCA384D806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b82e20-d73d-4108-9024-577f9cc015bd"/>
    <ds:schemaRef ds:uri="af7d08ae-1745-42f7-abae-65835a4b4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4713</TotalTime>
  <Words>1274</Words>
  <Application>Microsoft Office PowerPoint</Application>
  <PresentationFormat>Affichage à l'écran (4:3)</PresentationFormat>
  <Paragraphs>127</Paragraphs>
  <Slides>3</Slides>
  <Notes>2</Notes>
  <HiddenSlides>0</HiddenSlides>
  <MMClips>0</MMClips>
  <ScaleCrop>false</ScaleCrop>
  <HeadingPairs>
    <vt:vector size="4" baseType="variant">
      <vt:variant>
        <vt:lpstr>Thème</vt:lpstr>
      </vt:variant>
      <vt:variant>
        <vt:i4>1</vt:i4>
      </vt:variant>
      <vt:variant>
        <vt:lpstr>Titres des diapositives</vt:lpstr>
      </vt:variant>
      <vt:variant>
        <vt:i4>3</vt:i4>
      </vt:variant>
    </vt:vector>
  </HeadingPairs>
  <TitlesOfParts>
    <vt:vector size="4" baseType="lpstr">
      <vt:lpstr>Thème Office</vt:lpstr>
      <vt:lpstr>Titre professionnel Secrétaire Assistant(e) Médico-Administratif (Niv. 4)</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Professionnel Secrétaire Assistant(e) Médico-Social</dc:title>
  <dc:creator>Christelle Kalfalli</dc:creator>
  <cp:lastModifiedBy>Dominique Souyet</cp:lastModifiedBy>
  <cp:revision>135</cp:revision>
  <cp:lastPrinted>2023-11-14T14:52:35Z</cp:lastPrinted>
  <dcterms:created xsi:type="dcterms:W3CDTF">2022-05-23T13:51:26Z</dcterms:created>
  <dcterms:modified xsi:type="dcterms:W3CDTF">2026-01-06T13:52:37Z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0x010100EEA7AFF3079BAB4CB869B31AA090A507</vt:lpwstr>
  </property>
  <property fmtid="{D5CDD505-2E9C-101B-9397-08002B2CF9AE}" pid="3" name="MediaServiceImageTags">
    <vt:lpwstr/>
  </property>
</Properties>
</file>