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EB4B3-A8D8-4D78-AC89-D397F620B079}" v="31" dt="2026-01-08T09:23:54.91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60" d="100"/>
          <a:sy n="160" d="100"/>
        </p:scale>
        <p:origin x="1272" y="-6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custSel modSld">
      <pc:chgData name="Dominique Souyet" userId="9f8cbbab-b3ce-4990-b463-61d3047493bf" providerId="ADAL" clId="{33B74F06-95CF-46BA-B88D-F2349B00CCA6}" dt="2026-01-08T09:31:52.751" v="1318" actId="20577"/>
      <pc:docMkLst>
        <pc:docMk/>
      </pc:docMkLst>
      <pc:sldChg chg="modSp mod">
        <pc:chgData name="Dominique Souyet" userId="9f8cbbab-b3ce-4990-b463-61d3047493bf" providerId="ADAL" clId="{33B74F06-95CF-46BA-B88D-F2349B00CCA6}" dt="2026-01-08T09:14:17.902" v="1078" actId="20577"/>
        <pc:sldMkLst>
          <pc:docMk/>
          <pc:sldMk cId="3136819446" sldId="446"/>
        </pc:sldMkLst>
        <pc:spChg chg="mod">
          <ac:chgData name="Dominique Souyet" userId="9f8cbbab-b3ce-4990-b463-61d3047493bf" providerId="ADAL" clId="{33B74F06-95CF-46BA-B88D-F2349B00CCA6}" dt="2026-01-08T08:58:24.903" v="78" actId="255"/>
          <ac:spMkLst>
            <pc:docMk/>
            <pc:sldMk cId="3136819446" sldId="446"/>
            <ac:spMk id="3" creationId="{772AB1E3-070F-458E-A871-E5A693AF5C2E}"/>
          </ac:spMkLst>
        </pc:spChg>
        <pc:spChg chg="mod">
          <ac:chgData name="Dominique Souyet" userId="9f8cbbab-b3ce-4990-b463-61d3047493bf" providerId="ADAL" clId="{33B74F06-95CF-46BA-B88D-F2349B00CCA6}" dt="2026-01-08T09:14:17.902" v="1078" actId="20577"/>
          <ac:spMkLst>
            <pc:docMk/>
            <pc:sldMk cId="3136819446" sldId="446"/>
            <ac:spMk id="4" creationId="{36A83D8C-C6FB-4BFD-BE16-BEF4618DFCB3}"/>
          </ac:spMkLst>
        </pc:spChg>
        <pc:spChg chg="mod">
          <ac:chgData name="Dominique Souyet" userId="9f8cbbab-b3ce-4990-b463-61d3047493bf" providerId="ADAL" clId="{33B74F06-95CF-46BA-B88D-F2349B00CCA6}" dt="2026-01-08T09:06:04.553" v="780" actId="20577"/>
          <ac:spMkLst>
            <pc:docMk/>
            <pc:sldMk cId="3136819446" sldId="446"/>
            <ac:spMk id="5" creationId="{53567638-15D0-8241-C2BB-2E4CAA07E949}"/>
          </ac:spMkLst>
        </pc:spChg>
        <pc:spChg chg="mod">
          <ac:chgData name="Dominique Souyet" userId="9f8cbbab-b3ce-4990-b463-61d3047493bf" providerId="ADAL" clId="{33B74F06-95CF-46BA-B88D-F2349B00CCA6}" dt="2026-01-08T08:59:21.747" v="103" actId="20577"/>
          <ac:spMkLst>
            <pc:docMk/>
            <pc:sldMk cId="3136819446" sldId="446"/>
            <ac:spMk id="7" creationId="{45AAF6CD-3C01-4AF5-ADDA-5280287C20D2}"/>
          </ac:spMkLst>
        </pc:spChg>
        <pc:spChg chg="mod">
          <ac:chgData name="Dominique Souyet" userId="9f8cbbab-b3ce-4990-b463-61d3047493bf" providerId="ADAL" clId="{33B74F06-95CF-46BA-B88D-F2349B00CCA6}" dt="2026-01-08T09:05:51.038" v="768" actId="1076"/>
          <ac:spMkLst>
            <pc:docMk/>
            <pc:sldMk cId="3136819446" sldId="446"/>
            <ac:spMk id="9" creationId="{809C0C72-04CC-223E-00CD-CD098BF643A9}"/>
          </ac:spMkLst>
        </pc:spChg>
        <pc:spChg chg="mod">
          <ac:chgData name="Dominique Souyet" userId="9f8cbbab-b3ce-4990-b463-61d3047493bf" providerId="ADAL" clId="{33B74F06-95CF-46BA-B88D-F2349B00CCA6}" dt="2026-01-08T08:58:37.075" v="79" actId="1076"/>
          <ac:spMkLst>
            <pc:docMk/>
            <pc:sldMk cId="3136819446" sldId="446"/>
            <ac:spMk id="10" creationId="{12743827-CFA6-463A-8906-45998CE25241}"/>
          </ac:spMkLst>
        </pc:spChg>
        <pc:spChg chg="mod">
          <ac:chgData name="Dominique Souyet" userId="9f8cbbab-b3ce-4990-b463-61d3047493bf" providerId="ADAL" clId="{33B74F06-95CF-46BA-B88D-F2349B00CCA6}" dt="2026-01-08T09:05:15.992" v="761"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8T08:57:06.879" v="31" actId="20577"/>
          <ac:spMkLst>
            <pc:docMk/>
            <pc:sldMk cId="3136819446" sldId="446"/>
            <ac:spMk id="12" creationId="{BB850AB4-4175-1422-E2E2-79486A3048B5}"/>
          </ac:spMkLst>
        </pc:spChg>
      </pc:sldChg>
      <pc:sldChg chg="modSp mod">
        <pc:chgData name="Dominique Souyet" userId="9f8cbbab-b3ce-4990-b463-61d3047493bf" providerId="ADAL" clId="{33B74F06-95CF-46BA-B88D-F2349B00CCA6}" dt="2026-01-08T09:01:20.115" v="237" actId="20577"/>
        <pc:sldMkLst>
          <pc:docMk/>
          <pc:sldMk cId="2031177517" sldId="449"/>
        </pc:sldMkLst>
        <pc:spChg chg="mod">
          <ac:chgData name="Dominique Souyet" userId="9f8cbbab-b3ce-4990-b463-61d3047493bf" providerId="ADAL" clId="{33B74F06-95CF-46BA-B88D-F2349B00CCA6}" dt="2026-01-08T08:57:19.115" v="32"/>
          <ac:spMkLst>
            <pc:docMk/>
            <pc:sldMk cId="2031177517" sldId="449"/>
            <ac:spMk id="3" creationId="{5C98A43A-EBBE-2CFE-9BC9-1F0CAFA6E2CA}"/>
          </ac:spMkLst>
        </pc:spChg>
        <pc:spChg chg="mod">
          <ac:chgData name="Dominique Souyet" userId="9f8cbbab-b3ce-4990-b463-61d3047493bf" providerId="ADAL" clId="{33B74F06-95CF-46BA-B88D-F2349B00CCA6}" dt="2025-12-24T08:10:07.264" v="0"/>
          <ac:spMkLst>
            <pc:docMk/>
            <pc:sldMk cId="2031177517" sldId="449"/>
            <ac:spMk id="5" creationId="{3F7F8D37-7730-12EB-2AE2-72B4344FFC1C}"/>
          </ac:spMkLst>
        </pc:spChg>
        <pc:spChg chg="mod">
          <ac:chgData name="Dominique Souyet" userId="9f8cbbab-b3ce-4990-b463-61d3047493bf" providerId="ADAL" clId="{33B74F06-95CF-46BA-B88D-F2349B00CCA6}" dt="2026-01-08T09:01:20.115" v="237" actId="20577"/>
          <ac:spMkLst>
            <pc:docMk/>
            <pc:sldMk cId="2031177517" sldId="449"/>
            <ac:spMk id="18" creationId="{656DA23C-F283-DC93-1E47-AB79F6E73319}"/>
          </ac:spMkLst>
        </pc:spChg>
      </pc:sldChg>
      <pc:sldChg chg="modSp mod">
        <pc:chgData name="Dominique Souyet" userId="9f8cbbab-b3ce-4990-b463-61d3047493bf" providerId="ADAL" clId="{33B74F06-95CF-46BA-B88D-F2349B00CCA6}" dt="2026-01-08T09:31:52.751" v="1318" actId="20577"/>
        <pc:sldMkLst>
          <pc:docMk/>
          <pc:sldMk cId="1861216494" sldId="450"/>
        </pc:sldMkLst>
        <pc:spChg chg="mod">
          <ac:chgData name="Dominique Souyet" userId="9f8cbbab-b3ce-4990-b463-61d3047493bf" providerId="ADAL" clId="{33B74F06-95CF-46BA-B88D-F2349B00CCA6}" dt="2026-01-08T08:57:25.920" v="33"/>
          <ac:spMkLst>
            <pc:docMk/>
            <pc:sldMk cId="1861216494" sldId="450"/>
            <ac:spMk id="3" creationId="{5C98A43A-EBBE-2CFE-9BC9-1F0CAFA6E2CA}"/>
          </ac:spMkLst>
        </pc:spChg>
        <pc:spChg chg="mod">
          <ac:chgData name="Dominique Souyet" userId="9f8cbbab-b3ce-4990-b463-61d3047493bf" providerId="ADAL" clId="{33B74F06-95CF-46BA-B88D-F2349B00CCA6}" dt="2026-01-08T09:31:29.555" v="1317" actId="20577"/>
          <ac:spMkLst>
            <pc:docMk/>
            <pc:sldMk cId="1861216494" sldId="450"/>
            <ac:spMk id="4" creationId="{1DF85FDB-E8A7-26DA-4B47-C3B88FC2D5B5}"/>
          </ac:spMkLst>
        </pc:spChg>
        <pc:spChg chg="mod">
          <ac:chgData name="Dominique Souyet" userId="9f8cbbab-b3ce-4990-b463-61d3047493bf" providerId="ADAL" clId="{33B74F06-95CF-46BA-B88D-F2349B00CCA6}" dt="2026-01-08T09:31:52.751" v="1318" actId="20577"/>
          <ac:spMkLst>
            <pc:docMk/>
            <pc:sldMk cId="1861216494" sldId="450"/>
            <ac:spMk id="7" creationId="{8043092A-1872-467B-7073-9215E5450C6E}"/>
          </ac:spMkLst>
        </pc:spChg>
        <pc:spChg chg="mod">
          <ac:chgData name="Dominique Souyet" userId="9f8cbbab-b3ce-4990-b463-61d3047493bf" providerId="ADAL" clId="{33B74F06-95CF-46BA-B88D-F2349B00CCA6}" dt="2026-01-08T09:15:27.060" v="1081" actId="255"/>
          <ac:spMkLst>
            <pc:docMk/>
            <pc:sldMk cId="1861216494" sldId="450"/>
            <ac:spMk id="11" creationId="{7E015B59-6F0C-0FDB-E9EB-8547B198AC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dirty="0"/>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mailto:cfa@idev" TargetMode="External"/><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38575/"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2">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77273" y="2901101"/>
            <a:ext cx="3376628" cy="6166127"/>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Le/la responsable de petite ou moyenne structure dirige et gère une entreprise, un établissement, une association, de moins de 50 salariés, dans ses dimensions stratégique, humaine, commerciale, productive, financière, administrative et sociétale. Il/elle en organise le fonctionnement conformément aux objectifs fixés d'une part, et dans le respect d'un cadre réglementaire, spécifique le cas échéant, d'autre part. Il/elle traduit les orientations stratégiques en objectifs opérationnels.</a:t>
            </a:r>
          </a:p>
          <a:p>
            <a:pPr marL="0" indent="0">
              <a:lnSpc>
                <a:spcPct val="110000"/>
              </a:lnSpc>
              <a:spcBef>
                <a:spcPts val="0"/>
              </a:spcBef>
              <a:spcAft>
                <a:spcPts val="300"/>
              </a:spcAft>
              <a:buNone/>
            </a:pPr>
            <a:r>
              <a:rPr lang="fr-FR" sz="4000" kern="0" dirty="0">
                <a:solidFill>
                  <a:srgbClr val="000000"/>
                </a:solidFill>
                <a:latin typeface="Calibri"/>
              </a:rPr>
              <a:t>Le/la responsable de petite ou moyenne analyse la structure et ses interactions et la positionne sur le territoire. Il/elle dirige au quotidien une équipe, prend en compte les évènements, hiérarchise les priorités et gère les aléas. Il/elle analyse le marché et réalise sur le plan opérationnel des activités de commercialisation, de délivrance de biens et services, et de production de sa structure. Il/elle analyse les résultats économiques et financiers de son action qu'il présente à sa hiérarchie ou à la gouvernance. </a:t>
            </a:r>
          </a:p>
          <a:p>
            <a:pPr marL="0" indent="0">
              <a:lnSpc>
                <a:spcPct val="110000"/>
              </a:lnSpc>
              <a:spcBef>
                <a:spcPts val="0"/>
              </a:spcBef>
              <a:spcAft>
                <a:spcPts val="300"/>
              </a:spcAft>
              <a:buNone/>
            </a:pPr>
            <a:r>
              <a:rPr lang="fr-FR" sz="4000" kern="0" dirty="0">
                <a:solidFill>
                  <a:srgbClr val="000000"/>
                </a:solidFill>
                <a:latin typeface="Calibri"/>
              </a:rPr>
              <a:t>Il/elle exerce son activité de façon autonome. Il/elle agit par délégation de sa hiérarchie ou de la gouvernance. Il/elle représente la structure lors de négociations. Il/elle est en relation avec les publics et les acteurs de l'environnement externe. Il/elle exerce une veille permanente et adapte sa gestion aux évolutions constatées ou à venir.</a:t>
            </a:r>
          </a:p>
          <a:p>
            <a:pPr marL="0" indent="0">
              <a:lnSpc>
                <a:spcPct val="110000"/>
              </a:lnSpc>
              <a:spcBef>
                <a:spcPts val="0"/>
              </a:spcBef>
              <a:spcAft>
                <a:spcPts val="300"/>
              </a:spcAft>
              <a:buNone/>
            </a:pPr>
            <a:endParaRPr lang="fr-FR" sz="3200" b="1" dirty="0">
              <a:solidFill>
                <a:srgbClr val="1D2545"/>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p>
          <a:p>
            <a:pPr marL="0" lvl="0" indent="0" defTabSz="914400">
              <a:lnSpc>
                <a:spcPct val="100000"/>
              </a:lnSpc>
              <a:spcBef>
                <a:spcPts val="0"/>
              </a:spcBef>
              <a:buSzTx/>
              <a:buNone/>
            </a:pPr>
            <a:endParaRPr lang="fr-FR" sz="4000" i="1" kern="0" dirty="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Manageur(e) de proximité, d’agence, d’unité, de centre de profit, de site, de centre, d’établissement, d’entreprise, d’associations,</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Responsable de proximité, d’agence, d’unité, de centre de profit, de site, de centre, d’établissement, d’entreprise, d’associations,</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Directeur/-</a:t>
            </a:r>
            <a:r>
              <a:rPr lang="fr-FR" sz="4000" kern="0" dirty="0" err="1">
                <a:solidFill>
                  <a:srgbClr val="000000"/>
                </a:solidFill>
                <a:latin typeface="+mn-lt"/>
                <a:ea typeface="+mn-ea"/>
                <a:cs typeface="+mn-cs"/>
              </a:rPr>
              <a:t>trice</a:t>
            </a:r>
            <a:r>
              <a:rPr lang="fr-FR" sz="4000" kern="0" dirty="0">
                <a:solidFill>
                  <a:srgbClr val="000000"/>
                </a:solidFill>
                <a:latin typeface="+mn-lt"/>
                <a:ea typeface="+mn-ea"/>
                <a:cs typeface="+mn-cs"/>
              </a:rPr>
              <a:t> adjoint(e) de proximité, d’agence, d’unité, de centre de profit, de site, de centre, d’établissement, d’entreprise, d’associations,</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Directeur/-</a:t>
            </a:r>
            <a:r>
              <a:rPr lang="fr-FR" sz="4000" kern="0" dirty="0" err="1">
                <a:solidFill>
                  <a:srgbClr val="000000"/>
                </a:solidFill>
                <a:latin typeface="+mn-lt"/>
                <a:ea typeface="+mn-ea"/>
                <a:cs typeface="+mn-cs"/>
              </a:rPr>
              <a:t>trice</a:t>
            </a:r>
            <a:r>
              <a:rPr lang="fr-FR" sz="4000" kern="0" dirty="0">
                <a:solidFill>
                  <a:srgbClr val="000000"/>
                </a:solidFill>
                <a:latin typeface="+mn-lt"/>
                <a:ea typeface="+mn-ea"/>
                <a:cs typeface="+mn-cs"/>
              </a:rPr>
              <a:t> de proximité, d’agence, d’unité, de centre de profit, de site, de centre, d’établissement, d’entreprise, d’associations</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24901" y="2412027"/>
            <a:ext cx="6858000"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dirty="0">
                <a:solidFill>
                  <a:srgbClr val="10ABBB"/>
                </a:solidFill>
                <a:latin typeface="Calibri (Corps)"/>
              </a:rPr>
              <a:t>Alternance</a:t>
            </a:r>
            <a:r>
              <a:rPr lang="fr-FR" sz="6600" b="1" kern="0" dirty="0">
                <a:solidFill>
                  <a:srgbClr val="10ABBB"/>
                </a:solidFill>
                <a:latin typeface="+mn-lt"/>
              </a:rPr>
              <a:t> : 1 semaine en Centre / 3 </a:t>
            </a:r>
            <a:r>
              <a:rPr lang="fr-FR" sz="6600" b="1" kern="0" dirty="0">
                <a:solidFill>
                  <a:srgbClr val="10ABBB"/>
                </a:solidFill>
              </a:rPr>
              <a:t>semaine</a:t>
            </a:r>
            <a:r>
              <a:rPr lang="fr-FR" sz="6600" b="1" kern="0" dirty="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dirty="0">
                <a:solidFill>
                  <a:srgbClr val="002060"/>
                </a:solidFill>
              </a:rPr>
              <a:t>Durée : 490 h en Centre – Contrat en alternance de 14 mois maximum</a:t>
            </a:r>
            <a:endParaRPr lang="fr-FR" sz="4900" b="1" kern="0" dirty="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54974"/>
            <a:ext cx="3136574" cy="3747763"/>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Alternant(e)s seront en capacité de (d’)  :</a:t>
            </a:r>
            <a:endParaRPr lang="fr-FR" sz="1000" kern="0" dirty="0"/>
          </a:p>
          <a:p>
            <a:pPr algn="just"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Diriger une structure avec une équipe : </a:t>
            </a:r>
            <a:r>
              <a:rPr lang="fr-FR" sz="900" dirty="0"/>
              <a:t>Développer une vision systémique de la structure dans son environnement, Inscrire la structure dans son territoire, Manager et animer une équipe</a:t>
            </a:r>
          </a:p>
          <a:p>
            <a:pPr>
              <a:defRPr sz="1800" b="0" i="0" u="none" strike="noStrike" kern="0" cap="none" spc="0" baseline="0">
                <a:solidFill>
                  <a:srgbClr val="000000"/>
                </a:solidFill>
                <a:uFillTx/>
              </a:defRPr>
            </a:pPr>
            <a:endParaRPr lang="fr-FR" sz="500" dirty="0"/>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Mettre en œuvre l’objet social de la structure : </a:t>
            </a:r>
            <a:r>
              <a:rPr lang="fr-FR" sz="900" b="0" i="0" dirty="0">
                <a:solidFill>
                  <a:srgbClr val="000000"/>
                </a:solidFill>
                <a:effectLst/>
                <a:latin typeface="Calibri (Corps)"/>
              </a:rPr>
              <a:t>Adapter l’offre de la structure à la demande, Organiser et développer la diffusion de l’offre, Organiser la production</a:t>
            </a:r>
            <a:endParaRPr lang="fr-FR" sz="900" b="1" dirty="0">
              <a:solidFill>
                <a:srgbClr val="10ABBB"/>
              </a:solidFill>
              <a:latin typeface="Calibri (Corp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Etablir et présenter un rapport d’activité de la structure : </a:t>
            </a:r>
            <a:r>
              <a:rPr lang="fr-FR" sz="900" b="0" i="0" dirty="0">
                <a:solidFill>
                  <a:srgbClr val="000000"/>
                </a:solidFill>
                <a:effectLst/>
                <a:latin typeface="Calibri (Corps)"/>
              </a:rPr>
              <a:t>Analyser le bilan de la structure, Analyser le compte de résultat de la structure, Rédiger le rapport d’activité de la structure</a:t>
            </a:r>
            <a:endParaRPr lang="fr-FR" sz="900" b="1" dirty="0">
              <a:solidFill>
                <a:srgbClr val="10ABBB"/>
              </a:solidFill>
              <a:latin typeface="Calibri (Corps)"/>
            </a:endParaRPr>
          </a:p>
          <a:p>
            <a:pPr>
              <a:defRPr sz="1800" b="0" i="0" u="none" strike="noStrike" kern="0" cap="none" spc="0" baseline="0">
                <a:solidFill>
                  <a:srgbClr val="000000"/>
                </a:solidFill>
                <a:uFillTx/>
              </a:defRPr>
            </a:pPr>
            <a:endParaRPr lang="fr-FR" sz="1000" dirty="0"/>
          </a:p>
          <a:p>
            <a:pPr>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dirty="0">
              <a:solidFill>
                <a:srgbClr val="10ABBB"/>
              </a:solidFill>
              <a:uFillTx/>
              <a:latin typeface="Arial Narrow"/>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lang="fr-FR" sz="1000" b="0" i="0" u="none" strike="noStrike" kern="1200" cap="none" spc="0" baseline="0" dirty="0">
              <a:uFillTx/>
              <a:latin typeface="Calibri"/>
            </a:endParaRPr>
          </a:p>
          <a:p>
            <a:pPr defTabSz="457200">
              <a:defRPr sz="1800" b="0" i="0" u="none" strike="noStrike" kern="0" cap="none" spc="0" baseline="0">
                <a:solidFill>
                  <a:srgbClr val="000000"/>
                </a:solidFill>
                <a:uFillTx/>
              </a:defRPr>
            </a:pPr>
            <a:endParaRPr lang="fr-FR" sz="200" b="1" i="0" strike="noStrike" kern="0" cap="none" spc="0" baseline="0" dirty="0">
              <a:uFillTx/>
              <a:latin typeface="Calibri"/>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courant </a:t>
            </a:r>
            <a:r>
              <a:rPr kumimoji="0" lang="fr-FR" sz="1000" i="0" u="none" strike="noStrike" kern="0" cap="none" spc="0" normalizeH="0" baseline="0" noProof="0" dirty="0">
                <a:ln>
                  <a:noFill/>
                </a:ln>
                <a:effectLst/>
                <a:uLnTx/>
                <a:uFillTx/>
                <a:latin typeface="Calibri" panose="020F0502020204030204"/>
                <a:ea typeface="+mn-ea"/>
                <a:cs typeface="+mn-cs"/>
              </a:rPr>
              <a:t>(Niveau B2 du CECRL), </a:t>
            </a:r>
            <a:r>
              <a:rPr kumimoji="0" lang="fr-FR" sz="1000" b="1" i="0" u="none" strike="noStrike" kern="0" cap="none" spc="0" normalizeH="0" baseline="0" noProof="0" dirty="0">
                <a:ln>
                  <a:noFill/>
                </a:ln>
                <a:effectLst/>
                <a:uLnTx/>
                <a:uFillTx/>
                <a:latin typeface="Calibri" panose="020F0502020204030204"/>
                <a:ea typeface="+mn-ea"/>
                <a:cs typeface="+mn-cs"/>
              </a:rPr>
              <a:t>connaissances de base en bureautique et en comptabilité générale</a:t>
            </a:r>
          </a:p>
        </p:txBody>
      </p:sp>
      <p:pic>
        <p:nvPicPr>
          <p:cNvPr id="1028" name="Picture 4" descr="Afficher l’image source">
            <a:extLst>
              <a:ext uri="{FF2B5EF4-FFF2-40B4-BE49-F238E27FC236}">
                <a16:creationId xmlns:a16="http://schemas.microsoft.com/office/drawing/2014/main" id="{4D4C7D6A-A8E4-4D7D-96EC-DD55D6977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48"/>
            <a:ext cx="5816009" cy="193460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0" y="1882408"/>
            <a:ext cx="6908799" cy="402479"/>
          </a:xfrm>
        </p:spPr>
        <p:txBody>
          <a:bodyPr anchor="t">
            <a:normAutofit fontScale="90000"/>
          </a:bodyPr>
          <a:lstStyle/>
          <a:p>
            <a:pPr lvl="0" algn="ctr"/>
            <a:r>
              <a:rPr lang="fr-FR" sz="2200" b="1" dirty="0">
                <a:solidFill>
                  <a:srgbClr val="1D2243"/>
                </a:solidFill>
                <a:latin typeface="Calibri"/>
              </a:rPr>
              <a:t>Titre professionnel Responsable Petite ou Moyenne Entreprise </a:t>
            </a:r>
            <a:r>
              <a:rPr lang="fr-FR" sz="1600" dirty="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600927" y="307604"/>
            <a:ext cx="2194591" cy="1115434"/>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38575</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 : 32008 ; 32094 ; 13175</a:t>
            </a:r>
          </a:p>
          <a:p>
            <a:pPr algn="ctr" defTabSz="457198">
              <a:defRPr sz="1800" b="0" i="0" u="none" strike="noStrike" kern="0" cap="none" spc="0" baseline="0">
                <a:solidFill>
                  <a:srgbClr val="000000"/>
                </a:solidFill>
                <a:uFillTx/>
              </a:defRPr>
            </a:pPr>
            <a:r>
              <a:rPr lang="fr-FR" sz="1662"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52135" y="6820067"/>
            <a:ext cx="3032532" cy="112338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9" name="ZoneTexte 13">
            <a:extLst>
              <a:ext uri="{FF2B5EF4-FFF2-40B4-BE49-F238E27FC236}">
                <a16:creationId xmlns:a16="http://schemas.microsoft.com/office/drawing/2014/main" id="{809C0C72-04CC-223E-00CD-CD098BF643A9}"/>
              </a:ext>
            </a:extLst>
          </p:cNvPr>
          <p:cNvSpPr txBox="1"/>
          <p:nvPr/>
        </p:nvSpPr>
        <p:spPr>
          <a:xfrm>
            <a:off x="3703666" y="8103513"/>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708133" y="8836396"/>
            <a:ext cx="992598" cy="230832"/>
          </a:xfrm>
          <a:prstGeom prst="rect">
            <a:avLst/>
          </a:prstGeom>
          <a:noFill/>
        </p:spPr>
        <p:txBody>
          <a:bodyPr wrap="square" rtlCol="0">
            <a:spAutoFit/>
          </a:bodyPr>
          <a:lstStyle/>
          <a:p>
            <a:r>
              <a:rPr lang="fr-FR" sz="900" i="1" dirty="0"/>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dirty="0">
              <a:solidFill>
                <a:srgbClr val="10ABBB"/>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93381" y="5335743"/>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endParaRPr lang="fr-FR" sz="500" b="1" dirty="0">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dirty="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38348" y="626356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650481" y="8815452"/>
            <a:ext cx="1075802" cy="230832"/>
          </a:xfrm>
          <a:prstGeom prst="rect">
            <a:avLst/>
          </a:prstGeom>
          <a:noFill/>
        </p:spPr>
        <p:txBody>
          <a:bodyPr wrap="square" rtlCol="0">
            <a:spAutoFit/>
          </a:bodyPr>
          <a:lstStyle/>
          <a:p>
            <a:r>
              <a:rPr lang="fr-FR" sz="900" i="1" dirty="0"/>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dirty="0">
              <a:solidFill>
                <a:srgbClr val="FFFFFF"/>
              </a:solidFill>
              <a:uFillTx/>
              <a:latin typeface="Arial Narrow"/>
            </a:endParaRPr>
          </a:p>
          <a:p>
            <a:r>
              <a:rPr lang="fr-FR" sz="1100" b="1" u="sng" dirty="0">
                <a:solidFill>
                  <a:schemeClr val="bg1"/>
                </a:solidFill>
                <a:effectLst/>
                <a:latin typeface="Calibri" panose="020F0502020204030204" pitchFamily="34" charset="0"/>
                <a:ea typeface="Calibri" panose="020F0502020204030204" pitchFamily="34" charset="0"/>
              </a:rPr>
              <a:t>Contrat d’Apprentissage </a:t>
            </a:r>
            <a:r>
              <a:rPr lang="fr-FR" sz="11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dirty="0">
              <a:solidFill>
                <a:schemeClr val="bg1"/>
              </a:solidFill>
              <a:effectLst/>
              <a:latin typeface="Calibri" panose="020F0502020204030204" pitchFamily="34" charset="0"/>
              <a:ea typeface="Calibri" panose="020F0502020204030204" pitchFamily="34" charset="0"/>
            </a:endParaRPr>
          </a:p>
          <a:p>
            <a:r>
              <a:rPr lang="fr-FR" sz="1100" b="1" u="sng" dirty="0">
                <a:solidFill>
                  <a:schemeClr val="bg1"/>
                </a:solidFill>
                <a:effectLst/>
                <a:latin typeface="Calibri" panose="020F0502020204030204" pitchFamily="34" charset="0"/>
                <a:ea typeface="Calibri" panose="020F0502020204030204" pitchFamily="34" charset="0"/>
              </a:rPr>
              <a:t>Contrat de professionnalisation </a:t>
            </a:r>
            <a:r>
              <a:rPr lang="fr-FR" sz="11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Demandeurs</a:t>
            </a:r>
            <a:r>
              <a:rPr lang="fr-FR" sz="1100" dirty="0">
                <a:solidFill>
                  <a:schemeClr val="bg1"/>
                </a:solidFill>
                <a:latin typeface="Calibri" panose="020F0502020204030204" pitchFamily="34" charset="0"/>
                <a:ea typeface="Times New Roman" panose="02020603050405020304" pitchFamily="18" charset="0"/>
              </a:rPr>
              <a:t> d’emploi</a:t>
            </a:r>
            <a:r>
              <a:rPr lang="fr-FR" sz="1100" dirty="0">
                <a:solidFill>
                  <a:schemeClr val="bg1"/>
                </a:solidFill>
                <a:effectLst/>
                <a:latin typeface="Calibri" panose="020F0502020204030204" pitchFamily="34" charset="0"/>
                <a:ea typeface="Times New Roman" panose="02020603050405020304" pitchFamily="18" charset="0"/>
              </a:rPr>
              <a:t> d’au moins 26 ans.</a:t>
            </a:r>
            <a:endParaRPr lang="fr-FR" sz="1100" dirty="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23658"/>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solidFill>
                <a:srgbClr val="000000"/>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Arial Narrow"/>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b="0" i="0" u="none" strike="noStrike" kern="1200" cap="none" spc="0" baseline="0" dirty="0">
              <a:solidFill>
                <a:srgbClr val="000000"/>
              </a:solidFill>
              <a:uFillTx/>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100" i="0" u="none" strike="noStrike" kern="1200" cap="none" spc="0" baseline="0" dirty="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3262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Diriger une structure avec une équipe </a:t>
            </a:r>
            <a:r>
              <a:rPr lang="fr-FR" sz="1100" dirty="0">
                <a:solidFill>
                  <a:srgbClr val="000000"/>
                </a:solidFill>
                <a:latin typeface="Calibri"/>
              </a:rPr>
              <a:t>(RNCP38575BC01)</a:t>
            </a:r>
          </a:p>
          <a:p>
            <a:pPr defTabSz="457198">
              <a:spcAft>
                <a:spcPts val="185"/>
              </a:spcAft>
              <a:defRPr sz="1800" b="0" i="0" u="none" strike="noStrike" kern="0" cap="none" spc="0" baseline="0">
                <a:solidFill>
                  <a:srgbClr val="000000"/>
                </a:solidFill>
                <a:uFillTx/>
              </a:defRPr>
            </a:pPr>
            <a:endParaRPr lang="fr-FR" sz="11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Mettre en œuvre l’objet social de la structure </a:t>
            </a:r>
            <a:r>
              <a:rPr lang="fr-FR" sz="1100" dirty="0">
                <a:solidFill>
                  <a:srgbClr val="000000"/>
                </a:solidFill>
                <a:latin typeface="Calibri"/>
              </a:rPr>
              <a:t>(RNCP</a:t>
            </a:r>
            <a:r>
              <a:rPr lang="fr-FR" sz="1100" dirty="0">
                <a:solidFill>
                  <a:srgbClr val="000000"/>
                </a:solidFill>
              </a:rPr>
              <a:t>38575</a:t>
            </a:r>
            <a:r>
              <a:rPr lang="fr-FR" sz="1100" dirty="0">
                <a:solidFill>
                  <a:srgbClr val="000000"/>
                </a:solidFill>
                <a:latin typeface="Calibri"/>
              </a:rPr>
              <a:t>BC02)</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BC3 </a:t>
            </a:r>
            <a:r>
              <a:rPr lang="fr-FR" sz="1100" dirty="0">
                <a:solidFill>
                  <a:srgbClr val="000000"/>
                </a:solidFill>
                <a:latin typeface="Calibri"/>
              </a:rPr>
              <a:t>: </a:t>
            </a:r>
            <a:r>
              <a:rPr lang="fr-FR" sz="1100" b="1" kern="0" dirty="0">
                <a:solidFill>
                  <a:srgbClr val="000000"/>
                </a:solidFill>
                <a:latin typeface="Calibri"/>
              </a:rPr>
              <a:t>Etablir et présenter un rapport d’activité de la structure </a:t>
            </a:r>
            <a:r>
              <a:rPr lang="fr-FR" sz="1100" dirty="0">
                <a:solidFill>
                  <a:srgbClr val="000000"/>
                </a:solidFill>
                <a:latin typeface="Calibri"/>
              </a:rPr>
              <a:t>(RNCP</a:t>
            </a:r>
            <a:r>
              <a:rPr lang="fr-FR" sz="1100" dirty="0">
                <a:solidFill>
                  <a:srgbClr val="000000"/>
                </a:solidFill>
              </a:rPr>
              <a:t>38575</a:t>
            </a:r>
            <a:r>
              <a:rPr lang="fr-FR" sz="1100" dirty="0">
                <a:solidFill>
                  <a:srgbClr val="000000"/>
                </a:solidFill>
                <a:latin typeface="Calibri"/>
              </a:rPr>
              <a:t>BC03)</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22365" y="3018423"/>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a:t>
            </a:r>
            <a:r>
              <a:rPr lang="fr-FR" sz="1100" b="1" i="0" u="sng" strike="noStrike" kern="0" cap="none" spc="0" baseline="0">
                <a:uFillTx/>
                <a:latin typeface="Calibri" pitchFamily="34"/>
                <a:ea typeface="Calibri" pitchFamily="34"/>
                <a:cs typeface="Arial" pitchFamily="34"/>
              </a:rPr>
              <a:t>du Centre </a:t>
            </a:r>
            <a:r>
              <a:rPr lang="fr-FR" sz="1100" b="1" i="0" u="sng" strike="noStrike" kern="0" cap="none" spc="0" baseline="0" dirty="0">
                <a:uFillTx/>
                <a:latin typeface="Calibri" pitchFamily="34"/>
                <a:ea typeface="Calibri" pitchFamily="34"/>
                <a:cs typeface="Arial" pitchFamily="34"/>
              </a:rPr>
              <a:t>:</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228811"/>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dirty="0">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rPr>
              <a:t>Evaluations formatives tout au long du parcours (</a:t>
            </a:r>
            <a:r>
              <a:rPr lang="fr-FR" sz="1100" i="1" dirty="0">
                <a:solidFill>
                  <a:srgbClr val="000000"/>
                </a:solidFill>
              </a:rPr>
              <a:t>Mises en situation, Etude de Cas, auto-évaluation guidée, Analyse de pratiques professionnelles</a:t>
            </a:r>
            <a:r>
              <a:rPr lang="fr-FR" sz="1100" dirty="0">
                <a:solidFill>
                  <a:srgbClr val="000000"/>
                </a:solidFill>
              </a:rPr>
              <a:t>) et certificatives (</a:t>
            </a:r>
            <a:r>
              <a:rPr lang="fr-FR" sz="1100" i="1" dirty="0">
                <a:solidFill>
                  <a:srgbClr val="000000"/>
                </a:solidFill>
              </a:rPr>
              <a:t>EPCF « blanches » et EPCF officielles pour réalisation du DP</a:t>
            </a:r>
            <a:r>
              <a:rPr lang="fr-FR" sz="1100" dirty="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83557"/>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598088" y="8713446"/>
            <a:ext cx="1075320" cy="230832"/>
          </a:xfrm>
          <a:prstGeom prst="rect">
            <a:avLst/>
          </a:prstGeom>
          <a:noFill/>
        </p:spPr>
        <p:txBody>
          <a:bodyPr wrap="square" rtlCol="0">
            <a:spAutoFit/>
          </a:bodyPr>
          <a:lstStyle/>
          <a:p>
            <a:r>
              <a:rPr lang="fr-FR" sz="900" i="1" dirty="0"/>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95665" y="297741"/>
            <a:ext cx="3367717" cy="54630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a:t>
            </a:r>
            <a:r>
              <a:rPr lang="fr-FR" sz="1100" b="0" i="0" u="sng">
                <a:solidFill>
                  <a:srgbClr val="000000"/>
                </a:solidFill>
                <a:latin typeface="Calibri" panose="020F0502020204030204" pitchFamily="34" charset="0"/>
              </a:rPr>
              <a:t>d’examen</a:t>
            </a:r>
            <a:r>
              <a:rPr lang="fr-FR" sz="1050" i="0" strike="noStrike">
                <a:solidFill>
                  <a:srgbClr val="000000"/>
                </a:solidFill>
                <a:latin typeface="Calibri" panose="020F0502020204030204" pitchFamily="34" charset="0"/>
              </a:rPr>
              <a:t> </a:t>
            </a:r>
            <a:r>
              <a:rPr lang="fr-FR" sz="1100" b="1" i="0" u="none" strike="noStrike">
                <a:solidFill>
                  <a:srgbClr val="000000"/>
                </a:solidFill>
                <a:effectLst/>
                <a:latin typeface="Calibri" panose="020F0502020204030204" pitchFamily="34" charset="0"/>
              </a:rPr>
              <a:t>:</a:t>
            </a:r>
          </a:p>
          <a:p>
            <a:pPr algn="ctr" defTabSz="457198">
              <a:spcAft>
                <a:spcPts val="185"/>
              </a:spcAft>
              <a:defRPr sz="1800" b="0" i="0" u="none" strike="noStrike" kern="0" cap="none" spc="0" baseline="0">
                <a:solidFill>
                  <a:srgbClr val="000000"/>
                </a:solidFill>
                <a:uFillTx/>
              </a:defRPr>
            </a:pPr>
            <a:endParaRPr lang="fr-FR" sz="1100" b="1" i="0" u="none" strike="noStrike" dirty="0">
              <a:solidFill>
                <a:srgbClr val="000000"/>
              </a:solidFill>
              <a:effectLst/>
              <a:latin typeface="Calibri" panose="020F0502020204030204" pitchFamily="34" charset="0"/>
            </a:endParaRP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a:t>
            </a:r>
            <a:r>
              <a:rPr lang="fr-FR" sz="1100" b="1" i="0" u="none" strike="noStrike" dirty="0">
                <a:solidFill>
                  <a:srgbClr val="000000"/>
                </a:solidFill>
                <a:effectLst/>
                <a:latin typeface="Calibri" panose="020F0502020204030204" pitchFamily="34" charset="0"/>
              </a:rPr>
              <a:t> :</a:t>
            </a:r>
            <a:r>
              <a:rPr lang="fr-FR" sz="1100" b="0" i="0" u="none" strike="noStrike" dirty="0">
                <a:solidFill>
                  <a:srgbClr val="000000"/>
                </a:solidFill>
                <a:effectLst/>
                <a:latin typeface="Calibri" panose="020F0502020204030204" pitchFamily="34" charset="0"/>
              </a:rPr>
              <a:t> </a:t>
            </a:r>
            <a:r>
              <a:rPr lang="fr-FR" sz="1100" b="0" dirty="0">
                <a:solidFill>
                  <a:srgbClr val="000000"/>
                </a:solidFill>
                <a:latin typeface="Calibri" panose="020F0502020204030204" pitchFamily="34" charset="0"/>
              </a:rPr>
              <a:t>E</a:t>
            </a:r>
            <a:r>
              <a:rPr lang="fr-FR" sz="1100" b="0" i="0" u="none" strike="noStrike" dirty="0">
                <a:solidFill>
                  <a:srgbClr val="000000"/>
                </a:solidFill>
                <a:effectLst/>
                <a:latin typeface="Calibri" panose="020F0502020204030204" pitchFamily="34" charset="0"/>
              </a:rPr>
              <a:t>preuve orale  (Durée 45 mn)</a:t>
            </a:r>
            <a:r>
              <a:rPr lang="en-US" sz="1100" b="0" i="0" dirty="0">
                <a:solidFill>
                  <a:srgbClr val="000000"/>
                </a:solidFill>
                <a:effectLst/>
                <a:latin typeface="Calibri" panose="020F0502020204030204" pitchFamily="34" charset="0"/>
              </a:rPr>
              <a:t>​ : </a:t>
            </a:r>
            <a:r>
              <a:rPr lang="fr-FR" sz="1100" dirty="0"/>
              <a:t>En amont de la session d’examen, le/la candidat(e) réalise un ou plusieurs projets. Il/elle prépare un dossier présentant le ou les projets ainsi qu’un support de type diaporama,</a:t>
            </a:r>
          </a:p>
          <a:p>
            <a:pPr fontAlgn="base"/>
            <a:endParaRPr lang="fr-FR" sz="1100" b="1" dirty="0">
              <a:solidFill>
                <a:srgbClr val="000000"/>
              </a:solidFill>
              <a:latin typeface="Calibri"/>
            </a:endParaRPr>
          </a:p>
          <a:p>
            <a:pPr fontAlgn="base"/>
            <a:r>
              <a:rPr lang="fr-FR" sz="1100" b="1" dirty="0">
                <a:solidFill>
                  <a:srgbClr val="000000"/>
                </a:solidFill>
                <a:latin typeface="Calibri"/>
              </a:rPr>
              <a:t>→ Entretien technique : </a:t>
            </a:r>
            <a:r>
              <a:rPr lang="fr-FR" sz="1100" dirty="0">
                <a:solidFill>
                  <a:srgbClr val="000000"/>
                </a:solidFill>
                <a:latin typeface="Calibri"/>
              </a:rPr>
              <a:t>Epreuve</a:t>
            </a:r>
            <a:r>
              <a:rPr lang="fr-FR" sz="1100" b="1" dirty="0">
                <a:solidFill>
                  <a:srgbClr val="000000"/>
                </a:solidFill>
                <a:latin typeface="Calibri"/>
              </a:rPr>
              <a:t> </a:t>
            </a:r>
            <a:r>
              <a:rPr lang="fr-FR" sz="1100" dirty="0">
                <a:solidFill>
                  <a:srgbClr val="000000"/>
                </a:solidFill>
                <a:latin typeface="Calibri"/>
              </a:rPr>
              <a:t>orale (Durée 30 mn) :</a:t>
            </a:r>
          </a:p>
          <a:p>
            <a:pPr defTabSz="457198">
              <a:spcAft>
                <a:spcPts val="185"/>
              </a:spcAft>
              <a:defRPr sz="1800" b="0" i="0" u="none" strike="noStrike" kern="0" cap="none" spc="0" baseline="0">
                <a:solidFill>
                  <a:srgbClr val="000000"/>
                </a:solidFill>
                <a:uFillTx/>
              </a:defRPr>
            </a:pPr>
            <a:r>
              <a:rPr lang="fr-FR" sz="1100" dirty="0"/>
              <a:t>Le jury questionne le candidat sur la base de son dossier de projet et de sa présentation, afin de s’assurer de la maîtrise des compétences couvertes par le projet ou les projets.</a:t>
            </a:r>
          </a:p>
          <a:p>
            <a:pPr defTabSz="457198">
              <a:spcAft>
                <a:spcPts val="185"/>
              </a:spcAft>
              <a:defRPr sz="1800" b="0" i="0" u="none" strike="noStrike" kern="0" cap="none" spc="0" baseline="0">
                <a:solidFill>
                  <a:srgbClr val="000000"/>
                </a:solidFill>
                <a:uFillTx/>
              </a:defRPr>
            </a:pPr>
            <a:r>
              <a:rPr lang="fr-FR" sz="1100" dirty="0"/>
              <a:t>Un questionnement complémentaire permet d’évaluer les compétences qui ne sont pas couvertes par le projet ou les projets,</a:t>
            </a:r>
          </a:p>
          <a:p>
            <a:pPr defTabSz="457198">
              <a:spcAft>
                <a:spcPts val="185"/>
              </a:spcAft>
              <a:defRPr sz="1800" b="0" i="0" u="none" strike="noStrike" kern="0" cap="none" spc="0" baseline="0">
                <a:solidFill>
                  <a:srgbClr val="000000"/>
                </a:solidFill>
                <a:uFillTx/>
              </a:defRPr>
            </a:pP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20 mn) avec le jury, y compris le temps d’échange avec le candidat sur le dossier professionnel. Le jury vérifie la compréhension du métier et de son contexte d’exercice par le candidat.</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86204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 Lien à consulter :</a:t>
            </a:r>
            <a:endParaRPr lang="fr-FR" sz="1100" i="0" u="none" strike="noStrike" kern="1200" cap="none" spc="0" baseline="0" dirty="0">
              <a:uFillTx/>
              <a:latin typeface="Calibri"/>
              <a:ea typeface="Times New Roman" pitchFamily="18"/>
              <a:cs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uFillTx/>
              <a:latin typeface="Calibri"/>
              <a:ea typeface="Times New Roman" pitchFamily="18"/>
              <a:cs typeface="Times New Roman" pitchFamily="18"/>
            </a:endParaRPr>
          </a:p>
          <a:p>
            <a:pPr lvl="0" defTabSz="457200">
              <a:defRPr sz="1800" b="0" i="0" u="none" strike="noStrike" kern="0" cap="none" spc="0" baseline="0">
                <a:solidFill>
                  <a:srgbClr val="000000"/>
                </a:solidFill>
                <a:uFillTx/>
              </a:defRPr>
            </a:pPr>
            <a:r>
              <a:rPr lang="fr-FR" sz="1100" b="1" dirty="0">
                <a:hlinkClick r:id="rId4"/>
              </a:rPr>
              <a:t>RNCP38575 - TP - Responsable de petite ou moyenne structure</a:t>
            </a:r>
            <a:endParaRPr lang="fr-FR" sz="11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16344" y="2177186"/>
            <a:ext cx="3033948" cy="28931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i="0" u="none" strike="noStrike" kern="0" cap="none" spc="0" baseline="0" dirty="0">
                <a:solidFill>
                  <a:srgbClr val="1D2243"/>
                </a:solidFill>
                <a:uFillTx/>
                <a:latin typeface="Calibri"/>
              </a:rPr>
              <a:t> </a:t>
            </a: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aux Licences,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pour poursuivre leur parcours professionnel, dans le cadre de la formation tout au long de la vie,</a:t>
            </a:r>
          </a:p>
          <a:p>
            <a:pPr fontAlgn="base"/>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BUT– Gestion des entreprises et des administrations : Gestion entrepreneuriat et management d’activités (RNCP35377, remplacé à compter du 01/09/2026 par RNCP41564), Licence Professionnelle - Métiers de l’entrepreneuriat : Fiscalité (RNCP40134), …</a:t>
            </a: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230F20C8-3BF2-4351-89E7-C5ADBBFCC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DE6A54-282E-4BD4-905B-FEC9BD03B472}">
  <ds:schemaRefs>
    <ds:schemaRef ds:uri="http://schemas.microsoft.com/office/2006/metadata/properties"/>
    <ds:schemaRef ds:uri="af7d08ae-1745-42f7-abae-65835a4b4ac0"/>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1eb82e20-d73d-4108-9024-577f9cc015b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4828</TotalTime>
  <Words>1430</Words>
  <Application>Microsoft Office PowerPoint</Application>
  <PresentationFormat>Affichage à l'écran (4:3)</PresentationFormat>
  <Paragraphs>134</Paragraphs>
  <Slides>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Arial Narrow</vt:lpstr>
      <vt:lpstr>Bookman Old Style</vt:lpstr>
      <vt:lpstr>Calibri</vt:lpstr>
      <vt:lpstr>Calibri </vt:lpstr>
      <vt:lpstr>Calibri (Corps)</vt:lpstr>
      <vt:lpstr>Wingdings</vt:lpstr>
      <vt:lpstr>Thème Office</vt:lpstr>
      <vt:lpstr>Titre professionnel Responsable Petite ou Moyenne Entreprise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Comptable et Fiscal</dc:title>
  <dc:creator>Christelle Kalfalli</dc:creator>
  <cp:lastModifiedBy>Dominique Souyet</cp:lastModifiedBy>
  <cp:revision>132</cp:revision>
  <cp:lastPrinted>2023-11-14T14:52:35Z</cp:lastPrinted>
  <dcterms:created xsi:type="dcterms:W3CDTF">2022-05-23T13:51:26Z</dcterms:created>
  <dcterms:modified xsi:type="dcterms:W3CDTF">2026-01-08T09:31:54Z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