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49" r:id="rId6"/>
    <p:sldId id="450"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243"/>
    <a:srgbClr val="10ABBB"/>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CFE1A6-C1F1-4C45-B7BE-00AB3AC6CF73}" v="148" dt="2026-01-05T09:13:20.663"/>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8" d="100"/>
          <a:sy n="148" d="100"/>
        </p:scale>
        <p:origin x="1518" y="-2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undo custSel modSld">
      <pc:chgData name="Dominique Souyet" userId="9f8cbbab-b3ce-4990-b463-61d3047493bf" providerId="ADAL" clId="{33B74F06-95CF-46BA-B88D-F2349B00CCA6}" dt="2026-01-05T11:17:02.377" v="1831" actId="20577"/>
      <pc:docMkLst>
        <pc:docMk/>
      </pc:docMkLst>
      <pc:sldChg chg="addSp delSp modSp mod">
        <pc:chgData name="Dominique Souyet" userId="9f8cbbab-b3ce-4990-b463-61d3047493bf" providerId="ADAL" clId="{33B74F06-95CF-46BA-B88D-F2349B00CCA6}" dt="2026-01-05T11:17:02.377" v="1831" actId="20577"/>
        <pc:sldMkLst>
          <pc:docMk/>
          <pc:sldMk cId="3136819446" sldId="446"/>
        </pc:sldMkLst>
        <pc:spChg chg="mod">
          <ac:chgData name="Dominique Souyet" userId="9f8cbbab-b3ce-4990-b463-61d3047493bf" providerId="ADAL" clId="{33B74F06-95CF-46BA-B88D-F2349B00CCA6}" dt="2026-01-05T08:18:40.401" v="103" actId="20577"/>
          <ac:spMkLst>
            <pc:docMk/>
            <pc:sldMk cId="3136819446" sldId="446"/>
            <ac:spMk id="3" creationId="{772AB1E3-070F-458E-A871-E5A693AF5C2E}"/>
          </ac:spMkLst>
        </pc:spChg>
        <pc:spChg chg="mod">
          <ac:chgData name="Dominique Souyet" userId="9f8cbbab-b3ce-4990-b463-61d3047493bf" providerId="ADAL" clId="{33B74F06-95CF-46BA-B88D-F2349B00CCA6}" dt="2026-01-05T08:37:46.755" v="1279" actId="5793"/>
          <ac:spMkLst>
            <pc:docMk/>
            <pc:sldMk cId="3136819446" sldId="446"/>
            <ac:spMk id="4" creationId="{36A83D8C-C6FB-4BFD-BE16-BEF4618DFCB3}"/>
          </ac:spMkLst>
        </pc:spChg>
        <pc:spChg chg="mod">
          <ac:chgData name="Dominique Souyet" userId="9f8cbbab-b3ce-4990-b463-61d3047493bf" providerId="ADAL" clId="{33B74F06-95CF-46BA-B88D-F2349B00CCA6}" dt="2026-01-05T08:30:25.371" v="1049" actId="5793"/>
          <ac:spMkLst>
            <pc:docMk/>
            <pc:sldMk cId="3136819446" sldId="446"/>
            <ac:spMk id="5" creationId="{53567638-15D0-8241-C2BB-2E4CAA07E949}"/>
          </ac:spMkLst>
        </pc:spChg>
        <pc:spChg chg="mod">
          <ac:chgData name="Dominique Souyet" userId="9f8cbbab-b3ce-4990-b463-61d3047493bf" providerId="ADAL" clId="{33B74F06-95CF-46BA-B88D-F2349B00CCA6}" dt="2026-01-05T08:15:42.782" v="75" actId="14100"/>
          <ac:spMkLst>
            <pc:docMk/>
            <pc:sldMk cId="3136819446" sldId="446"/>
            <ac:spMk id="7" creationId="{45AAF6CD-3C01-4AF5-ADDA-5280287C20D2}"/>
          </ac:spMkLst>
        </pc:spChg>
        <pc:spChg chg="mod">
          <ac:chgData name="Dominique Souyet" userId="9f8cbbab-b3ce-4990-b463-61d3047493bf" providerId="ADAL" clId="{33B74F06-95CF-46BA-B88D-F2349B00CCA6}" dt="2026-01-05T08:30:41.437" v="1052" actId="1076"/>
          <ac:spMkLst>
            <pc:docMk/>
            <pc:sldMk cId="3136819446" sldId="446"/>
            <ac:spMk id="9" creationId="{809C0C72-04CC-223E-00CD-CD098BF643A9}"/>
          </ac:spMkLst>
        </pc:spChg>
        <pc:spChg chg="mod">
          <ac:chgData name="Dominique Souyet" userId="9f8cbbab-b3ce-4990-b463-61d3047493bf" providerId="ADAL" clId="{33B74F06-95CF-46BA-B88D-F2349B00CCA6}" dt="2026-01-05T11:17:02.377" v="1831" actId="20577"/>
          <ac:spMkLst>
            <pc:docMk/>
            <pc:sldMk cId="3136819446" sldId="446"/>
            <ac:spMk id="11" creationId="{8519F5AB-0095-484B-AEBA-FF4B82DDB990}"/>
          </ac:spMkLst>
        </pc:spChg>
        <pc:spChg chg="mod">
          <ac:chgData name="Dominique Souyet" userId="9f8cbbab-b3ce-4990-b463-61d3047493bf" providerId="ADAL" clId="{33B74F06-95CF-46BA-B88D-F2349B00CCA6}" dt="2026-01-05T08:30:36.295" v="1051" actId="1076"/>
          <ac:spMkLst>
            <pc:docMk/>
            <pc:sldMk cId="3136819446" sldId="446"/>
            <ac:spMk id="12" creationId="{BB850AB4-4175-1422-E2E2-79486A3048B5}"/>
          </ac:spMkLst>
        </pc:spChg>
        <pc:picChg chg="add mod ord">
          <ac:chgData name="Dominique Souyet" userId="9f8cbbab-b3ce-4990-b463-61d3047493bf" providerId="ADAL" clId="{33B74F06-95CF-46BA-B88D-F2349B00CCA6}" dt="2026-01-05T08:18:23.593" v="83" actId="14100"/>
          <ac:picMkLst>
            <pc:docMk/>
            <pc:sldMk cId="3136819446" sldId="446"/>
            <ac:picMk id="8" creationId="{52CC044F-B48F-74F1-3DAB-13E5889DDB7F}"/>
          </ac:picMkLst>
        </pc:picChg>
        <pc:picChg chg="del">
          <ac:chgData name="Dominique Souyet" userId="9f8cbbab-b3ce-4990-b463-61d3047493bf" providerId="ADAL" clId="{33B74F06-95CF-46BA-B88D-F2349B00CCA6}" dt="2026-01-05T08:17:42.376" v="76" actId="478"/>
          <ac:picMkLst>
            <pc:docMk/>
            <pc:sldMk cId="3136819446" sldId="446"/>
            <ac:picMk id="1028" creationId="{4D4C7D6A-A8E4-4D7D-96EC-DD55D6977562}"/>
          </ac:picMkLst>
        </pc:picChg>
      </pc:sldChg>
      <pc:sldChg chg="modSp mod">
        <pc:chgData name="Dominique Souyet" userId="9f8cbbab-b3ce-4990-b463-61d3047493bf" providerId="ADAL" clId="{33B74F06-95CF-46BA-B88D-F2349B00CCA6}" dt="2026-01-05T08:46:47.981" v="1476" actId="20577"/>
        <pc:sldMkLst>
          <pc:docMk/>
          <pc:sldMk cId="2031177517" sldId="449"/>
        </pc:sldMkLst>
        <pc:spChg chg="mod">
          <ac:chgData name="Dominique Souyet" userId="9f8cbbab-b3ce-4990-b463-61d3047493bf" providerId="ADAL" clId="{33B74F06-95CF-46BA-B88D-F2349B00CCA6}" dt="2026-01-05T08:44:06.558" v="1286" actId="20577"/>
          <ac:spMkLst>
            <pc:docMk/>
            <pc:sldMk cId="2031177517" sldId="449"/>
            <ac:spMk id="3" creationId="{5C98A43A-EBBE-2CFE-9BC9-1F0CAFA6E2CA}"/>
          </ac:spMkLst>
        </pc:spChg>
        <pc:spChg chg="mod">
          <ac:chgData name="Dominique Souyet" userId="9f8cbbab-b3ce-4990-b463-61d3047493bf" providerId="ADAL" clId="{33B74F06-95CF-46BA-B88D-F2349B00CCA6}" dt="2025-12-24T08:22:12.637" v="3" actId="1076"/>
          <ac:spMkLst>
            <pc:docMk/>
            <pc:sldMk cId="2031177517" sldId="449"/>
            <ac:spMk id="5" creationId="{3F7F8D37-7730-12EB-2AE2-72B4344FFC1C}"/>
          </ac:spMkLst>
        </pc:spChg>
        <pc:spChg chg="mod">
          <ac:chgData name="Dominique Souyet" userId="9f8cbbab-b3ce-4990-b463-61d3047493bf" providerId="ADAL" clId="{33B74F06-95CF-46BA-B88D-F2349B00CCA6}" dt="2026-01-05T08:46:47.981" v="1476" actId="20577"/>
          <ac:spMkLst>
            <pc:docMk/>
            <pc:sldMk cId="2031177517" sldId="449"/>
            <ac:spMk id="18" creationId="{656DA23C-F283-DC93-1E47-AB79F6E73319}"/>
          </ac:spMkLst>
        </pc:spChg>
      </pc:sldChg>
      <pc:sldChg chg="modSp mod">
        <pc:chgData name="Dominique Souyet" userId="9f8cbbab-b3ce-4990-b463-61d3047493bf" providerId="ADAL" clId="{33B74F06-95CF-46BA-B88D-F2349B00CCA6}" dt="2026-01-05T09:13:20.663" v="1829" actId="20577"/>
        <pc:sldMkLst>
          <pc:docMk/>
          <pc:sldMk cId="1861216494" sldId="450"/>
        </pc:sldMkLst>
        <pc:spChg chg="mod">
          <ac:chgData name="Dominique Souyet" userId="9f8cbbab-b3ce-4990-b463-61d3047493bf" providerId="ADAL" clId="{33B74F06-95CF-46BA-B88D-F2349B00CCA6}" dt="2026-01-05T08:44:20.316" v="1290" actId="20577"/>
          <ac:spMkLst>
            <pc:docMk/>
            <pc:sldMk cId="1861216494" sldId="450"/>
            <ac:spMk id="3" creationId="{5C98A43A-EBBE-2CFE-9BC9-1F0CAFA6E2CA}"/>
          </ac:spMkLst>
        </pc:spChg>
        <pc:spChg chg="mod">
          <ac:chgData name="Dominique Souyet" userId="9f8cbbab-b3ce-4990-b463-61d3047493bf" providerId="ADAL" clId="{33B74F06-95CF-46BA-B88D-F2349B00CCA6}" dt="2026-01-05T09:13:20.663" v="1829" actId="20577"/>
          <ac:spMkLst>
            <pc:docMk/>
            <pc:sldMk cId="1861216494" sldId="450"/>
            <ac:spMk id="4" creationId="{1DF85FDB-E8A7-26DA-4B47-C3B88FC2D5B5}"/>
          </ac:spMkLst>
        </pc:spChg>
        <pc:spChg chg="mod">
          <ac:chgData name="Dominique Souyet" userId="9f8cbbab-b3ce-4990-b463-61d3047493bf" providerId="ADAL" clId="{33B74F06-95CF-46BA-B88D-F2349B00CCA6}" dt="2026-01-05T08:54:39.777" v="1660" actId="20577"/>
          <ac:spMkLst>
            <pc:docMk/>
            <pc:sldMk cId="1861216494" sldId="450"/>
            <ac:spMk id="7" creationId="{8043092A-1872-467B-7073-9215E5450C6E}"/>
          </ac:spMkLst>
        </pc:spChg>
        <pc:spChg chg="mod">
          <ac:chgData name="Dominique Souyet" userId="9f8cbbab-b3ce-4990-b463-61d3047493bf" providerId="ADAL" clId="{33B74F06-95CF-46BA-B88D-F2349B00CCA6}" dt="2026-01-05T08:47:55.243" v="1482" actId="20577"/>
          <ac:spMkLst>
            <pc:docMk/>
            <pc:sldMk cId="1861216494" sldId="450"/>
            <ac:spMk id="11" creationId="{7E015B59-6F0C-0FDB-E9EB-8547B198AC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05/01/2026</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05/01/2026</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31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127983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hyperlink" Target="mailto:cfa@idev"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mailto:dg@idevformation.com" TargetMode="External"/><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rancecompetences.fr/recherche/rncp/40695/"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2CC044F-B48F-74F1-3DAB-13E5889DDB7F}"/>
              </a:ext>
            </a:extLst>
          </p:cNvPr>
          <p:cNvPicPr>
            <a:picLocks noChangeAspect="1"/>
          </p:cNvPicPr>
          <p:nvPr/>
        </p:nvPicPr>
        <p:blipFill>
          <a:blip r:embed="rId2"/>
          <a:stretch>
            <a:fillRect/>
          </a:stretch>
        </p:blipFill>
        <p:spPr>
          <a:xfrm>
            <a:off x="-1" y="-8367"/>
            <a:ext cx="5254283" cy="1884750"/>
          </a:xfrm>
          <a:prstGeom prst="rect">
            <a:avLst/>
          </a:prstGeom>
        </p:spPr>
      </p:pic>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3">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77273" y="2901102"/>
            <a:ext cx="3376628" cy="6163443"/>
          </a:xfrm>
        </p:spPr>
        <p:txBody>
          <a:bodyPr>
            <a:normAutofit fontScale="25000" lnSpcReduction="20000"/>
          </a:bodyPr>
          <a:lstStyle/>
          <a:p>
            <a:pPr marL="0" indent="0">
              <a:lnSpc>
                <a:spcPct val="120000"/>
              </a:lnSpc>
              <a:spcBef>
                <a:spcPts val="0"/>
              </a:spcBef>
              <a:buNone/>
            </a:pPr>
            <a:r>
              <a:rPr lang="fr-FR" sz="5600" b="1">
                <a:solidFill>
                  <a:srgbClr val="1D2545"/>
                </a:solidFill>
                <a:latin typeface="Calibri"/>
              </a:rPr>
              <a:t>Le métier-les missions</a:t>
            </a:r>
          </a:p>
          <a:p>
            <a:pPr marL="0" indent="0">
              <a:lnSpc>
                <a:spcPct val="120000"/>
              </a:lnSpc>
              <a:spcBef>
                <a:spcPts val="0"/>
              </a:spcBef>
              <a:buNone/>
            </a:pPr>
            <a:endParaRPr lang="fr-FR" sz="1600" b="1">
              <a:solidFill>
                <a:srgbClr val="1D2545"/>
              </a:solidFill>
              <a:latin typeface="Calibri"/>
            </a:endParaRPr>
          </a:p>
          <a:p>
            <a:pPr marL="0" indent="0">
              <a:lnSpc>
                <a:spcPct val="110000"/>
              </a:lnSpc>
              <a:spcBef>
                <a:spcPts val="0"/>
              </a:spcBef>
              <a:spcAft>
                <a:spcPts val="300"/>
              </a:spcAft>
              <a:buNone/>
            </a:pPr>
            <a:r>
              <a:rPr lang="fr-FR" sz="4000" kern="0">
                <a:solidFill>
                  <a:srgbClr val="000000"/>
                </a:solidFill>
                <a:latin typeface="Calibri"/>
              </a:rPr>
              <a:t>Le/la médiateur(e) numérique accompagne des personnes vers un usage autonome des outils et services numériques courants ou indispensables pour leurs besoins personnels et professionnels. En s'inscrivant dans une stratégie d'inclusion numérique territoriale, il/elle propose des accompagnements individuels ou collectifs en lien avec un parcours usager construit avec les acteurs de son écosystème.</a:t>
            </a:r>
          </a:p>
          <a:p>
            <a:pPr marL="0" indent="0">
              <a:lnSpc>
                <a:spcPct val="110000"/>
              </a:lnSpc>
              <a:spcBef>
                <a:spcPts val="0"/>
              </a:spcBef>
              <a:spcAft>
                <a:spcPts val="300"/>
              </a:spcAft>
              <a:buNone/>
            </a:pPr>
            <a:r>
              <a:rPr lang="fr-FR" sz="4000" kern="0">
                <a:solidFill>
                  <a:srgbClr val="000000"/>
                </a:solidFill>
                <a:latin typeface="Calibri"/>
              </a:rPr>
              <a:t>Tout au long de son activité, il/elle respecte le cadre et les limites de la médiation numérique. Il/elle adapte son intervention aux publics, veille à utiliser un langage et des méthodes accessibles et tient compte des besoins spécifiques des personnes en situation de handicap.</a:t>
            </a:r>
          </a:p>
          <a:p>
            <a:pPr marL="0" indent="0">
              <a:lnSpc>
                <a:spcPct val="110000"/>
              </a:lnSpc>
              <a:spcBef>
                <a:spcPts val="0"/>
              </a:spcBef>
              <a:spcAft>
                <a:spcPts val="300"/>
              </a:spcAft>
              <a:buNone/>
            </a:pPr>
            <a:r>
              <a:rPr lang="fr-FR" sz="4000" kern="0">
                <a:solidFill>
                  <a:srgbClr val="000000"/>
                </a:solidFill>
                <a:latin typeface="Calibri"/>
              </a:rPr>
              <a:t>Au sein de sa structure ou chez des partenaires, le/la médiateur(e) numérique accueille le public et mène des entretiens. Il/elle prend en compte les besoins et évalue le niveau d'autonomie numérique de la personne. Il/elle formule avec elle un diagnostic partagé pour lui proposer un accompagnement adapté ou l'orienter vers d'autres services du territoire. A partir de son analyse des besoins, le/la médiateur(e) numérique conçoit ses ateliers et ses supports pédagogiques selon des critères d'accessibilité. Il/elle programme son offre de service et la diffuse par différents canaux auprès des publics cibles et des structures partenaires. Il/elle prépare ses ateliers, aménage l'espace et paramètre les matériels en fonction des besoins du public cible et d'éventuelles situations de handicap. Il/elle anime les ateliers seul ou avec un </a:t>
            </a:r>
            <a:r>
              <a:rPr lang="fr-FR" sz="4000" kern="0" err="1">
                <a:solidFill>
                  <a:srgbClr val="000000"/>
                </a:solidFill>
                <a:latin typeface="Calibri"/>
              </a:rPr>
              <a:t>co</a:t>
            </a:r>
            <a:r>
              <a:rPr lang="fr-FR" sz="4000" kern="0">
                <a:solidFill>
                  <a:srgbClr val="000000"/>
                </a:solidFill>
                <a:latin typeface="Calibri"/>
              </a:rPr>
              <a:t>-animateur.</a:t>
            </a:r>
          </a:p>
          <a:p>
            <a:pPr marL="0" indent="0">
              <a:lnSpc>
                <a:spcPct val="110000"/>
              </a:lnSpc>
              <a:spcBef>
                <a:spcPts val="0"/>
              </a:spcBef>
              <a:spcAft>
                <a:spcPts val="300"/>
              </a:spcAft>
              <a:buNone/>
            </a:pPr>
            <a:r>
              <a:rPr lang="fr-FR" sz="4000" kern="0">
                <a:solidFill>
                  <a:srgbClr val="000000"/>
                </a:solidFill>
                <a:latin typeface="Calibri"/>
              </a:rPr>
              <a:t>En lien avec les professionnels du champ social et médico-social du territoire, le/la médiateur(e) numérique repère et rencontre les publics les plus éloignés du numérique.</a:t>
            </a:r>
          </a:p>
          <a:p>
            <a:pPr marL="0" indent="0">
              <a:lnSpc>
                <a:spcPct val="110000"/>
              </a:lnSpc>
              <a:spcBef>
                <a:spcPts val="0"/>
              </a:spcBef>
              <a:spcAft>
                <a:spcPts val="300"/>
              </a:spcAft>
              <a:buNone/>
            </a:pPr>
            <a:endParaRPr lang="fr-FR" sz="3200" b="1">
              <a:solidFill>
                <a:srgbClr val="1D2545"/>
              </a:solidFill>
              <a:latin typeface="Calibri"/>
            </a:endParaRPr>
          </a:p>
          <a:p>
            <a:pPr marL="0" indent="0">
              <a:lnSpc>
                <a:spcPct val="110000"/>
              </a:lnSpc>
              <a:spcBef>
                <a:spcPts val="0"/>
              </a:spcBef>
              <a:spcAft>
                <a:spcPts val="300"/>
              </a:spcAft>
              <a:buNone/>
            </a:pPr>
            <a:r>
              <a:rPr lang="fr-FR" sz="5600" b="1">
                <a:solidFill>
                  <a:srgbClr val="1D2545"/>
                </a:solidFill>
                <a:latin typeface="Calibri"/>
              </a:rPr>
              <a:t>Les métiers accessibles</a:t>
            </a:r>
          </a:p>
          <a:p>
            <a:pPr marL="0" lvl="0" indent="0" defTabSz="914400">
              <a:lnSpc>
                <a:spcPct val="100000"/>
              </a:lnSpc>
              <a:spcBef>
                <a:spcPts val="0"/>
              </a:spcBef>
              <a:buSzTx/>
              <a:buNone/>
            </a:pPr>
            <a:endParaRPr lang="fr-FR" sz="2000" kern="0">
              <a:solidFill>
                <a:srgbClr val="000000"/>
              </a:solidFill>
              <a:latin typeface="+mn-lt"/>
              <a:ea typeface="+mn-ea"/>
              <a:cs typeface="+mn-cs"/>
            </a:endParaRPr>
          </a:p>
          <a:p>
            <a:pPr marL="0" lvl="0" indent="0" defTabSz="914400">
              <a:lnSpc>
                <a:spcPct val="100000"/>
              </a:lnSpc>
              <a:spcBef>
                <a:spcPts val="0"/>
              </a:spcBef>
              <a:buSzTx/>
              <a:buNone/>
            </a:pPr>
            <a:r>
              <a:rPr lang="fr-FR" sz="4000" kern="0">
                <a:solidFill>
                  <a:srgbClr val="000000"/>
                </a:solidFill>
                <a:latin typeface="+mn-lt"/>
                <a:ea typeface="+mn-ea"/>
                <a:cs typeface="+mn-cs"/>
              </a:rPr>
              <a:t>La dénomination les plus courantes des emplois accessibles sont les suivantes (</a:t>
            </a:r>
            <a:r>
              <a:rPr lang="fr-FR" sz="4000" i="1" kern="0">
                <a:solidFill>
                  <a:srgbClr val="000000"/>
                </a:solidFill>
                <a:latin typeface="+mn-lt"/>
                <a:ea typeface="+mn-ea"/>
                <a:cs typeface="+mn-cs"/>
              </a:rPr>
              <a:t>A titre d’exemple</a:t>
            </a:r>
            <a:r>
              <a:rPr lang="fr-FR" sz="4000" kern="0">
                <a:solidFill>
                  <a:srgbClr val="000000"/>
                </a:solidFill>
                <a:latin typeface="+mn-lt"/>
                <a:ea typeface="+mn-ea"/>
                <a:cs typeface="+mn-cs"/>
              </a:rPr>
              <a:t>) :</a:t>
            </a:r>
          </a:p>
          <a:p>
            <a:pPr marL="0" lvl="0" indent="0" defTabSz="914400">
              <a:lnSpc>
                <a:spcPct val="100000"/>
              </a:lnSpc>
              <a:spcBef>
                <a:spcPts val="0"/>
              </a:spcBef>
              <a:buSzTx/>
              <a:buNone/>
            </a:pPr>
            <a:endParaRPr lang="fr-FR" sz="4000" i="1" kern="0">
              <a:solidFill>
                <a:srgbClr val="000000"/>
              </a:solidFill>
              <a:latin typeface="+mn-lt"/>
              <a:ea typeface="+mn-ea"/>
              <a:cs typeface="+mn-cs"/>
            </a:endParaRPr>
          </a:p>
          <a:p>
            <a:pPr marL="180975" lvl="0" indent="-180975" defTabSz="914400">
              <a:lnSpc>
                <a:spcPct val="100000"/>
              </a:lnSpc>
              <a:spcBef>
                <a:spcPts val="0"/>
              </a:spcBef>
              <a:buSzTx/>
              <a:buFont typeface="Wingdings" panose="05000000000000000000" pitchFamily="2" charset="2"/>
              <a:buChar char="Ø"/>
            </a:pPr>
            <a:r>
              <a:rPr lang="fr-FR" sz="4000" kern="0">
                <a:solidFill>
                  <a:srgbClr val="000000"/>
                </a:solidFill>
                <a:latin typeface="+mn-lt"/>
                <a:ea typeface="+mn-ea"/>
                <a:cs typeface="+mn-cs"/>
              </a:rPr>
              <a:t>Médiateur numérique,</a:t>
            </a:r>
          </a:p>
          <a:p>
            <a:pPr marL="180975" lvl="0" indent="-180975" defTabSz="914400">
              <a:lnSpc>
                <a:spcPct val="100000"/>
              </a:lnSpc>
              <a:spcBef>
                <a:spcPts val="0"/>
              </a:spcBef>
              <a:buSzTx/>
              <a:buFont typeface="Wingdings" panose="05000000000000000000" pitchFamily="2" charset="2"/>
              <a:buChar char="Ø"/>
            </a:pPr>
            <a:r>
              <a:rPr lang="fr-FR" sz="4000" kern="0">
                <a:solidFill>
                  <a:srgbClr val="000000"/>
                </a:solidFill>
                <a:latin typeface="+mn-lt"/>
                <a:ea typeface="+mn-ea"/>
                <a:cs typeface="+mn-cs"/>
              </a:rPr>
              <a:t>Conseiller médiateur numérique,</a:t>
            </a:r>
          </a:p>
          <a:p>
            <a:pPr marL="180975" lvl="0" indent="-180975" defTabSz="914400">
              <a:lnSpc>
                <a:spcPct val="100000"/>
              </a:lnSpc>
              <a:spcBef>
                <a:spcPts val="0"/>
              </a:spcBef>
              <a:buSzTx/>
              <a:buFont typeface="Wingdings" panose="05000000000000000000" pitchFamily="2" charset="2"/>
              <a:buChar char="Ø"/>
            </a:pPr>
            <a:r>
              <a:rPr lang="fr-FR" sz="4000" kern="0">
                <a:solidFill>
                  <a:srgbClr val="000000"/>
                </a:solidFill>
                <a:latin typeface="+mn-lt"/>
                <a:ea typeface="+mn-ea"/>
                <a:cs typeface="+mn-cs"/>
              </a:rPr>
              <a:t>Conseiller numérique,</a:t>
            </a:r>
          </a:p>
          <a:p>
            <a:pPr marL="180975" lvl="0" indent="-180975" defTabSz="914400">
              <a:lnSpc>
                <a:spcPct val="100000"/>
              </a:lnSpc>
              <a:spcBef>
                <a:spcPts val="0"/>
              </a:spcBef>
              <a:buSzTx/>
              <a:buFont typeface="Wingdings" panose="05000000000000000000" pitchFamily="2" charset="2"/>
              <a:buChar char="Ø"/>
            </a:pPr>
            <a:r>
              <a:rPr lang="fr-FR" sz="4000" kern="0">
                <a:solidFill>
                  <a:srgbClr val="000000"/>
                </a:solidFill>
                <a:latin typeface="+mn-lt"/>
                <a:ea typeface="+mn-ea"/>
                <a:cs typeface="+mn-cs"/>
              </a:rPr>
              <a:t>Animateur numérique,</a:t>
            </a:r>
          </a:p>
          <a:p>
            <a:pPr marL="180975" lvl="0" indent="-180975" defTabSz="914400">
              <a:lnSpc>
                <a:spcPct val="100000"/>
              </a:lnSpc>
              <a:spcBef>
                <a:spcPts val="0"/>
              </a:spcBef>
              <a:buSzTx/>
              <a:buFont typeface="Wingdings" panose="05000000000000000000" pitchFamily="2" charset="2"/>
              <a:buChar char="Ø"/>
            </a:pPr>
            <a:r>
              <a:rPr lang="fr-FR" sz="4000" kern="0">
                <a:solidFill>
                  <a:srgbClr val="000000"/>
                </a:solidFill>
                <a:latin typeface="+mn-lt"/>
                <a:ea typeface="+mn-ea"/>
                <a:cs typeface="+mn-cs"/>
              </a:rPr>
              <a:t>Animateur multimédia</a:t>
            </a:r>
          </a:p>
          <a:p>
            <a:pPr marL="0" lvl="0" indent="0" defTabSz="914400">
              <a:lnSpc>
                <a:spcPct val="100000"/>
              </a:lnSpc>
              <a:spcBef>
                <a:spcPts val="0"/>
              </a:spcBef>
              <a:buSzTx/>
              <a:buNone/>
            </a:pPr>
            <a:endParaRPr lang="fr-FR" sz="2000" b="1" kern="0">
              <a:solidFill>
                <a:srgbClr val="41BAC1"/>
              </a:solidFill>
              <a:latin typeface="+mn-lt"/>
            </a:endParaRPr>
          </a:p>
          <a:p>
            <a:pPr marL="0" marR="0" lvl="0" indent="0" algn="l" defTabSz="914400" rtl="0" eaLnBrk="1" fontAlgn="auto" latinLnBrk="0" hangingPunct="1">
              <a:lnSpc>
                <a:spcPct val="120000"/>
              </a:lnSpc>
              <a:spcBef>
                <a:spcPts val="0"/>
              </a:spcBef>
              <a:spcAft>
                <a:spcPts val="0"/>
              </a:spcAft>
              <a:buClrTx/>
              <a:buSzPct val="100000"/>
              <a:buFontTx/>
              <a:buNone/>
              <a:tabLst/>
              <a:defRPr/>
            </a:pPr>
            <a:endParaRPr lang="fr-FR" sz="4000">
              <a:solidFill>
                <a:schemeClr val="tx1"/>
              </a:solidFill>
              <a:latin typeface="+mn-lt"/>
              <a:ea typeface="+mn-ea"/>
              <a:cs typeface="+mn-cs"/>
            </a:endParaRP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0" y="2316091"/>
            <a:ext cx="6857999" cy="542683"/>
          </a:xfrm>
          <a:prstGeom prst="rect">
            <a:avLst/>
          </a:prstGeom>
          <a:noFill/>
          <a:ln cap="flat">
            <a:noFill/>
          </a:ln>
        </p:spPr>
        <p:txBody>
          <a:bodyPr vert="horz" wrap="square" lIns="84408" tIns="42199" rIns="84408" bIns="42199" anchor="t" anchorCtr="0" compatLnSpc="1">
            <a:normAutofit fontScale="32500" lnSpcReduction="20000"/>
          </a:bodyPr>
          <a:lstStyle/>
          <a:p>
            <a:pPr marL="234468" lvl="1" indent="-234468" algn="ctr" defTabSz="685796">
              <a:lnSpc>
                <a:spcPct val="80000"/>
              </a:lnSpc>
              <a:spcBef>
                <a:spcPts val="375"/>
              </a:spcBef>
              <a:defRPr sz="1800" b="0" i="0" u="none" strike="noStrike" kern="0" cap="none" spc="0" baseline="0">
                <a:solidFill>
                  <a:srgbClr val="000000"/>
                </a:solidFill>
                <a:uFillTx/>
              </a:defRPr>
            </a:pPr>
            <a:r>
              <a:rPr lang="fr-FR" sz="6600" b="1">
                <a:solidFill>
                  <a:srgbClr val="10ABBB"/>
                </a:solidFill>
                <a:latin typeface="Calibri (Corps)"/>
              </a:rPr>
              <a:t>Alternance</a:t>
            </a:r>
            <a:r>
              <a:rPr lang="fr-FR" sz="6600" b="1" kern="0">
                <a:solidFill>
                  <a:srgbClr val="10ABBB"/>
                </a:solidFill>
                <a:latin typeface="+mn-lt"/>
              </a:rPr>
              <a:t> : 1 semaine en Centre / 3 </a:t>
            </a:r>
            <a:r>
              <a:rPr lang="fr-FR" sz="6600" b="1" kern="0">
                <a:solidFill>
                  <a:srgbClr val="10ABBB"/>
                </a:solidFill>
              </a:rPr>
              <a:t>semaine</a:t>
            </a:r>
            <a:r>
              <a:rPr lang="fr-FR" sz="6600" b="1" kern="0">
                <a:solidFill>
                  <a:srgbClr val="10ABBB"/>
                </a:solidFill>
                <a:latin typeface="+mn-lt"/>
              </a:rPr>
              <a:t>s en Entreprise</a:t>
            </a:r>
          </a:p>
          <a:p>
            <a:pPr marL="234468" lvl="1" indent="-234468" algn="ctr" defTabSz="685796">
              <a:lnSpc>
                <a:spcPct val="80000"/>
              </a:lnSpc>
              <a:spcBef>
                <a:spcPts val="375"/>
              </a:spcBef>
              <a:defRPr sz="1800" b="0" i="0" u="none" strike="noStrike" kern="0" cap="none" spc="0" baseline="0">
                <a:solidFill>
                  <a:srgbClr val="000000"/>
                </a:solidFill>
                <a:uFillTx/>
              </a:defRPr>
            </a:pPr>
            <a:r>
              <a:rPr lang="fr-FR" sz="4900" b="1" kern="0">
                <a:solidFill>
                  <a:srgbClr val="002060"/>
                </a:solidFill>
              </a:rPr>
              <a:t>Durée : 490 h en Centre – Contrat en alternance de 14 mois maximum</a:t>
            </a:r>
            <a:endParaRPr lang="fr-FR" sz="4900" b="1" kern="0">
              <a:solidFill>
                <a:srgbClr val="002060"/>
              </a:solidFill>
              <a:latin typeface="+mn-lt"/>
            </a:endParaRPr>
          </a:p>
          <a:p>
            <a:pPr marL="234468" lvl="1" indent="-234468" algn="ctr" defTabSz="685796">
              <a:lnSpc>
                <a:spcPct val="80000"/>
              </a:lnSpc>
              <a:spcBef>
                <a:spcPts val="375"/>
              </a:spcBef>
              <a:defRPr sz="1800" b="0" i="0" u="none" strike="noStrike" kern="0" cap="none" spc="0" baseline="0">
                <a:solidFill>
                  <a:srgbClr val="000000"/>
                </a:solidFill>
                <a:uFillTx/>
              </a:defRPr>
            </a:pPr>
            <a:endParaRPr lang="fr-FR" sz="400" b="1">
              <a:solidFill>
                <a:srgbClr val="1D2243"/>
              </a:solidFill>
              <a:latin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644153" y="2976104"/>
            <a:ext cx="3136574" cy="4194039"/>
          </a:xfrm>
          <a:prstGeom prst="rect">
            <a:avLst/>
          </a:prstGeom>
          <a:noFill/>
          <a:ln w="38100"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Objectifs</a:t>
            </a:r>
            <a:r>
              <a:rPr lang="fr-FR" sz="1400" b="1" dirty="0">
                <a:solidFill>
                  <a:srgbClr val="1D2545"/>
                </a:solidFill>
                <a:latin typeface="Calibri"/>
              </a:rPr>
              <a:t> </a:t>
            </a:r>
            <a:r>
              <a:rPr lang="fr-FR" sz="1000" b="1" dirty="0">
                <a:solidFill>
                  <a:srgbClr val="1D2545"/>
                </a:solidFill>
                <a:latin typeface="Calibri"/>
              </a:rPr>
              <a:t>: </a:t>
            </a:r>
            <a:r>
              <a:rPr lang="fr-FR" sz="1000" i="0" u="none" strike="noStrike" kern="0" cap="none" spc="0" baseline="0" dirty="0">
                <a:uFillTx/>
              </a:rPr>
              <a:t>A la fin de la formation, les </a:t>
            </a:r>
            <a:r>
              <a:rPr lang="fr-FR" sz="1000" kern="0" dirty="0"/>
              <a:t>A</a:t>
            </a:r>
            <a:r>
              <a:rPr lang="fr-FR" sz="1000" i="0" u="none" strike="noStrike" kern="0" cap="none" spc="0" baseline="0" dirty="0">
                <a:uFillTx/>
              </a:rPr>
              <a:t>lternant(e)s seront en capacité de (d’)  :</a:t>
            </a:r>
            <a:endParaRPr lang="fr-FR" sz="1000" b="1" kern="0" dirty="0">
              <a:solidFill>
                <a:srgbClr val="000000"/>
              </a:solidFill>
            </a:endParaRPr>
          </a:p>
          <a:p>
            <a:pPr defTabSz="457198">
              <a:defRPr sz="1800" b="0" i="0" u="none" strike="noStrike" kern="0" cap="none" spc="0" baseline="0">
                <a:solidFill>
                  <a:srgbClr val="000000"/>
                </a:solidFill>
                <a:uFillTx/>
              </a:defRPr>
            </a:pPr>
            <a:endParaRPr lang="fr-FR" sz="500" dirty="0">
              <a:solidFill>
                <a:srgbClr val="000000"/>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Accompagner les publics vers un usage autonome des outils numériques et services en ligne : </a:t>
            </a:r>
            <a:r>
              <a:rPr lang="fr-FR" sz="900" b="0" i="0" dirty="0">
                <a:solidFill>
                  <a:srgbClr val="000000"/>
                </a:solidFill>
                <a:effectLst/>
              </a:rPr>
              <a:t>Accueillir les personnes et présenter les missions de la médiation numérique, Recueillir les besoins, poser un diagnostic partagé et proposer des accompagnements adaptés, Concevoir et programmer des accompagnements aux usages numériques, Préparer et animer des accompagnements aux usages numériques dans différentes lieux et environnements, …</a:t>
            </a:r>
            <a:endParaRPr lang="fr-FR" sz="500" kern="0" dirty="0">
              <a:solidFill>
                <a:srgbClr val="000000"/>
              </a:solidFill>
            </a:endParaRPr>
          </a:p>
          <a:p>
            <a:pPr>
              <a:defRPr sz="1800" b="0" i="0" u="none" strike="noStrike" kern="0" cap="none" spc="0" baseline="0">
                <a:solidFill>
                  <a:srgbClr val="000000"/>
                </a:solidFill>
                <a:uFillTx/>
              </a:defRPr>
            </a:pPr>
            <a:endParaRPr lang="fr-FR" sz="500" dirty="0"/>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Accompagner les publics les plus éloignés du numérique dans un réseau territorial :</a:t>
            </a:r>
            <a:r>
              <a:rPr lang="fr-FR" sz="900" b="1" dirty="0">
                <a:solidFill>
                  <a:srgbClr val="10ABBB"/>
                </a:solidFill>
                <a:latin typeface="Calibri (Corps)"/>
              </a:rPr>
              <a:t> </a:t>
            </a:r>
            <a:r>
              <a:rPr lang="fr-FR" sz="900" dirty="0">
                <a:solidFill>
                  <a:srgbClr val="000000"/>
                </a:solidFill>
                <a:latin typeface="Calibri (Corps)"/>
              </a:rPr>
              <a:t>Développer un réseau local en lien avec l’inclusion numérique, Accompagner aux usages numériques sur les plateformes administratives, Aller vers les personnes les plus éloignées du numérique du territoire, Sécuriser les pratiques numériques des publics, …</a:t>
            </a:r>
            <a:endParaRPr lang="fr-FR" sz="500" kern="0" dirty="0">
              <a:solidFill>
                <a:srgbClr val="000000"/>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Conditions d’accès</a:t>
            </a:r>
            <a:endParaRPr lang="fr-FR" sz="1400" b="1" i="0" u="none" strike="noStrike" kern="1200" cap="none" spc="0" baseline="0" dirty="0">
              <a:solidFill>
                <a:srgbClr val="10ABBB"/>
              </a:solidFill>
              <a:uFillTx/>
              <a:latin typeface="Arial Narrow"/>
            </a:endParaRPr>
          </a:p>
          <a:p>
            <a:pPr>
              <a:defRPr sz="1800" b="0" i="0" u="none" strike="noStrike" kern="0" cap="none" spc="0" baseline="0">
                <a:solidFill>
                  <a:srgbClr val="000000"/>
                </a:solidFill>
                <a:uFillTx/>
              </a:defRPr>
            </a:pPr>
            <a:endParaRPr lang="fr-FR" sz="600" b="1" i="0" u="sng" strike="noStrike" kern="1200" cap="none" spc="0" baseline="0" dirty="0">
              <a:solidFill>
                <a:srgbClr val="10ABBB"/>
              </a:solidFill>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r>
              <a:rPr lang="fr-FR" sz="1000" b="1" i="0" strike="noStrike" kern="1200" cap="none" spc="0" baseline="0" dirty="0">
                <a:uFillTx/>
                <a:latin typeface="Calibri"/>
              </a:rPr>
              <a:t>Pas de pré requis réglementaires</a:t>
            </a: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préconisés </a:t>
            </a:r>
            <a:r>
              <a:rPr lang="fr-FR" sz="1000" b="1" i="0" strike="noStrike" kern="1200" cap="none" spc="0" baseline="0" dirty="0">
                <a:solidFill>
                  <a:srgbClr val="10ABBB"/>
                </a:solidFill>
                <a:uFillTx/>
                <a:latin typeface="Calibri"/>
              </a:rPr>
              <a:t>: </a:t>
            </a:r>
            <a:r>
              <a:rPr kumimoji="0" lang="fr-FR" sz="1000" b="1" i="0" u="none" strike="noStrike" kern="0" cap="none" spc="0" normalizeH="0" baseline="0" noProof="0">
                <a:ln>
                  <a:noFill/>
                </a:ln>
                <a:effectLst/>
                <a:uLnTx/>
                <a:uFillTx/>
                <a:latin typeface="Calibri" panose="020F0502020204030204"/>
                <a:ea typeface="+mn-ea"/>
                <a:cs typeface="+mn-cs"/>
              </a:rPr>
              <a:t>Maîtrise du français oral/écrit courant </a:t>
            </a:r>
            <a:r>
              <a:rPr kumimoji="0" lang="fr-FR" sz="1000" i="0" u="none" strike="noStrike" kern="0" cap="none" spc="0" normalizeH="0" baseline="0" noProof="0">
                <a:ln>
                  <a:noFill/>
                </a:ln>
                <a:effectLst/>
                <a:uLnTx/>
                <a:uFillTx/>
                <a:latin typeface="Calibri" panose="020F0502020204030204"/>
                <a:ea typeface="+mn-ea"/>
                <a:cs typeface="+mn-cs"/>
              </a:rPr>
              <a:t>(Niveau B2 du CECRL), </a:t>
            </a:r>
            <a:r>
              <a:rPr kumimoji="0" lang="fr-FR" sz="1000" b="1" i="0" u="none" strike="noStrike" kern="0" cap="none" spc="0" normalizeH="0" baseline="0" noProof="0">
                <a:ln>
                  <a:noFill/>
                </a:ln>
                <a:effectLst/>
                <a:uLnTx/>
                <a:uFillTx/>
                <a:latin typeface="Calibri" panose="020F0502020204030204"/>
                <a:ea typeface="+mn-ea"/>
                <a:cs typeface="+mn-cs"/>
              </a:rPr>
              <a:t>connaissances de base en bureautique</a:t>
            </a:r>
          </a:p>
        </p:txBody>
      </p:sp>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3960457" y="-19550"/>
            <a:ext cx="2897545"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1" y="1882408"/>
            <a:ext cx="6858000" cy="402479"/>
          </a:xfrm>
        </p:spPr>
        <p:txBody>
          <a:bodyPr anchor="t">
            <a:normAutofit/>
          </a:bodyPr>
          <a:lstStyle/>
          <a:p>
            <a:pPr lvl="0" algn="ctr"/>
            <a:r>
              <a:rPr lang="fr-FR" sz="2000" b="1">
                <a:solidFill>
                  <a:srgbClr val="1D2243"/>
                </a:solidFill>
                <a:latin typeface="Calibri"/>
              </a:rPr>
              <a:t>Titre professionnel Médiateur numérique </a:t>
            </a:r>
            <a:r>
              <a:rPr lang="fr-FR" sz="1600">
                <a:solidFill>
                  <a:srgbClr val="1D2243"/>
                </a:solidFill>
                <a:latin typeface="Calibri"/>
              </a:rPr>
              <a:t>(Niveau 5)</a:t>
            </a:r>
          </a:p>
        </p:txBody>
      </p:sp>
      <p:sp>
        <p:nvSpPr>
          <p:cNvPr id="7" name="ZoneTexte 15">
            <a:extLst>
              <a:ext uri="{FF2B5EF4-FFF2-40B4-BE49-F238E27FC236}">
                <a16:creationId xmlns:a16="http://schemas.microsoft.com/office/drawing/2014/main" id="{45AAF6CD-3C01-4AF5-ADDA-5280287C20D2}"/>
              </a:ext>
            </a:extLst>
          </p:cNvPr>
          <p:cNvSpPr txBox="1"/>
          <p:nvPr/>
        </p:nvSpPr>
        <p:spPr>
          <a:xfrm>
            <a:off x="4761914" y="157256"/>
            <a:ext cx="2096085" cy="1371209"/>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a:solidFill>
                  <a:srgbClr val="10ABBB"/>
                </a:solidFill>
                <a:latin typeface="Calibri"/>
                <a:ea typeface="Times New Roman" pitchFamily="18"/>
                <a:cs typeface="Calibri"/>
              </a:rPr>
              <a:t>RNCP 40695</a:t>
            </a:r>
          </a:p>
          <a:p>
            <a:pPr algn="r" defTabSz="457198">
              <a:defRPr sz="1800" b="0" i="0" u="none" strike="noStrike" kern="0" cap="none" spc="0" baseline="0">
                <a:solidFill>
                  <a:srgbClr val="000000"/>
                </a:solidFill>
                <a:uFillTx/>
              </a:defRPr>
            </a:pPr>
            <a:r>
              <a:rPr lang="fr-FR" sz="1662" b="1">
                <a:solidFill>
                  <a:srgbClr val="10ABBB"/>
                </a:solidFill>
                <a:latin typeface="Calibri"/>
                <a:ea typeface="Times New Roman" pitchFamily="18"/>
                <a:cs typeface="Calibri"/>
              </a:rPr>
              <a:t>Formacodes : 44527 ; 15050 ; 44067 ; 44521 ; 46305</a:t>
            </a:r>
          </a:p>
          <a:p>
            <a:pPr algn="ctr" defTabSz="457198">
              <a:defRPr sz="1800" b="0" i="0" u="none" strike="noStrike" kern="0" cap="none" spc="0" baseline="0">
                <a:solidFill>
                  <a:srgbClr val="000000"/>
                </a:solidFill>
                <a:uFillTx/>
              </a:defRPr>
            </a:pPr>
            <a:r>
              <a:rPr lang="fr-FR" sz="1662" b="1">
                <a:solidFill>
                  <a:srgbClr val="10ABBB"/>
                </a:solidFill>
                <a:latin typeface="Calibri"/>
                <a:cs typeface="Calibri"/>
              </a:rPr>
              <a:t>                      </a:t>
            </a: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453901" y="2932305"/>
            <a:ext cx="249765" cy="6094365"/>
          </a:xfrm>
          <a:prstGeom prst="rect">
            <a:avLst/>
          </a:prstGeom>
          <a:noFill/>
          <a:ln cap="flat">
            <a:noFill/>
          </a:ln>
        </p:spPr>
      </p:pic>
      <p:sp>
        <p:nvSpPr>
          <p:cNvPr id="5" name="Rectangle 12">
            <a:extLst>
              <a:ext uri="{FF2B5EF4-FFF2-40B4-BE49-F238E27FC236}">
                <a16:creationId xmlns:a16="http://schemas.microsoft.com/office/drawing/2014/main" id="{53567638-15D0-8241-C2BB-2E4CAA07E949}"/>
              </a:ext>
            </a:extLst>
          </p:cNvPr>
          <p:cNvSpPr/>
          <p:nvPr/>
        </p:nvSpPr>
        <p:spPr>
          <a:xfrm>
            <a:off x="3668199" y="7073997"/>
            <a:ext cx="3032532" cy="1277273"/>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a:solidFill>
                  <a:srgbClr val="1D2243"/>
                </a:solidFill>
              </a:rPr>
              <a:t>IDEV Marignane </a:t>
            </a:r>
            <a:r>
              <a:rPr lang="fr-FR" sz="1000">
                <a:solidFill>
                  <a:srgbClr val="000000"/>
                </a:solidFill>
                <a:sym typeface="Wingdings" panose="05000000000000000000" pitchFamily="2" charset="2"/>
              </a:rPr>
              <a:t>: </a:t>
            </a:r>
            <a:r>
              <a:rPr lang="fr-FR" sz="1000">
                <a:solidFill>
                  <a:srgbClr val="000000"/>
                </a:solidFill>
                <a:hlinkClick r:id="rId6"/>
              </a:rPr>
              <a:t>dg@idevformation.com</a:t>
            </a:r>
            <a:endParaRPr lang="fr-FR" sz="100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a:solidFill>
                  <a:srgbClr val="000000"/>
                </a:solidFill>
              </a:rPr>
              <a:t>: 04.13.25.92.13</a:t>
            </a:r>
          </a:p>
          <a:p>
            <a:pPr lvl="0" algn="just" defTabSz="457200">
              <a:defRPr sz="1800" b="0" i="0" u="none" strike="noStrike" kern="0" cap="none" spc="0" baseline="0">
                <a:solidFill>
                  <a:srgbClr val="000000"/>
                </a:solidFill>
                <a:uFillTx/>
              </a:defRPr>
            </a:pPr>
            <a:endParaRPr lang="fr-FR" sz="1000">
              <a:solidFill>
                <a:srgbClr val="000000"/>
              </a:solidFill>
            </a:endParaRPr>
          </a:p>
          <a:p>
            <a:pPr lvl="0" algn="just" defTabSz="457200">
              <a:defRPr sz="1800" b="0" i="0" u="none" strike="noStrike" kern="0" cap="none" spc="0" baseline="0">
                <a:solidFill>
                  <a:srgbClr val="000000"/>
                </a:solidFill>
                <a:uFillTx/>
              </a:defRPr>
            </a:pPr>
            <a:r>
              <a:rPr lang="fr-FR" sz="1000">
                <a:solidFill>
                  <a:srgbClr val="1D2243"/>
                </a:solidFill>
              </a:rPr>
              <a:t>IDEV Marseille </a:t>
            </a:r>
            <a:r>
              <a:rPr lang="fr-FR" sz="1000">
                <a:solidFill>
                  <a:srgbClr val="000000"/>
                </a:solidFill>
                <a:sym typeface="Wingdings" panose="05000000000000000000" pitchFamily="2" charset="2"/>
              </a:rPr>
              <a:t>: </a:t>
            </a:r>
            <a:r>
              <a:rPr lang="fr-FR" sz="1000">
                <a:solidFill>
                  <a:srgbClr val="000000"/>
                </a:solidFill>
                <a:hlinkClick r:id="rId6"/>
              </a:rPr>
              <a:t>dg@idevformation.com</a:t>
            </a:r>
            <a:endParaRPr lang="fr-FR" sz="1000">
              <a:solidFill>
                <a:srgbClr val="000000"/>
              </a:solidFill>
            </a:endParaRPr>
          </a:p>
          <a:p>
            <a:pPr lvl="0" algn="just" defTabSz="457200">
              <a:defRPr sz="1800" b="0" i="0" u="none" strike="noStrike" kern="0" cap="none" spc="0" baseline="0">
                <a:solidFill>
                  <a:srgbClr val="000000"/>
                </a:solidFill>
                <a:uFillTx/>
              </a:defRPr>
            </a:pPr>
            <a:r>
              <a:rPr lang="fr-FR" sz="1000">
                <a:solidFill>
                  <a:srgbClr val="000000"/>
                </a:solidFill>
                <a:sym typeface="Wingdings" panose="05000000000000000000" pitchFamily="2" charset="2"/>
              </a:rPr>
              <a:t> </a:t>
            </a:r>
            <a:r>
              <a:rPr lang="fr-FR" sz="1000">
                <a:solidFill>
                  <a:srgbClr val="000000"/>
                </a:solidFill>
              </a:rPr>
              <a:t>: 04.13.25.92.13</a:t>
            </a:r>
          </a:p>
          <a:p>
            <a:pPr lvl="0" algn="just" defTabSz="457200">
              <a:defRPr sz="1800" b="0" i="0" u="none" strike="noStrike" kern="0" cap="none" spc="0" baseline="0">
                <a:solidFill>
                  <a:srgbClr val="000000"/>
                </a:solidFill>
                <a:uFillTx/>
              </a:defRPr>
            </a:pPr>
            <a:endParaRPr lang="fr-FR" sz="1000">
              <a:solidFill>
                <a:srgbClr val="000000"/>
              </a:solidFill>
            </a:endParaRPr>
          </a:p>
        </p:txBody>
      </p:sp>
      <p:sp>
        <p:nvSpPr>
          <p:cNvPr id="9" name="ZoneTexte 13">
            <a:extLst>
              <a:ext uri="{FF2B5EF4-FFF2-40B4-BE49-F238E27FC236}">
                <a16:creationId xmlns:a16="http://schemas.microsoft.com/office/drawing/2014/main" id="{809C0C72-04CC-223E-00CD-CD098BF643A9}"/>
              </a:ext>
            </a:extLst>
          </p:cNvPr>
          <p:cNvSpPr txBox="1"/>
          <p:nvPr/>
        </p:nvSpPr>
        <p:spPr>
          <a:xfrm>
            <a:off x="3703666" y="8218160"/>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rPr>
              <a:t>Prochaine(s) session(s)</a:t>
            </a:r>
            <a:endParaRPr lang="fr-FR" sz="1400" b="1" i="0" u="none" strike="noStrike" kern="1200" cap="none" spc="0" baseline="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a:solidFill>
                  <a:srgbClr val="000000"/>
                </a:solidFill>
                <a:uFillTx/>
              </a:rPr>
              <a:t>Nous contacter pour obtenir les dates précises à l’adresse suivante: </a:t>
            </a:r>
            <a:r>
              <a:rPr lang="fr-FR" sz="1000" b="1" i="0" u="sng" strike="noStrike" kern="1200" cap="none" spc="0" baseline="0">
                <a:solidFill>
                  <a:srgbClr val="10ABBB"/>
                </a:solidFill>
                <a:uFillTx/>
              </a:rPr>
              <a:t>dg</a:t>
            </a:r>
            <a:r>
              <a:rPr lang="fr-FR" sz="1000" b="1" i="0" u="sng" strike="noStrike" kern="1200" cap="none" spc="0" baseline="0">
                <a:solidFill>
                  <a:srgbClr val="10ABBB"/>
                </a:solidFill>
                <a:uFillTx/>
                <a:hlinkClick r:id="rId7">
                  <a:extLst>
                    <a:ext uri="{A12FA001-AC4F-418D-AE19-62706E023703}">
                      <ahyp:hlinkClr xmlns:ahyp="http://schemas.microsoft.com/office/drawing/2018/hyperlinkcolor" val="tx"/>
                    </a:ext>
                  </a:extLst>
                </a:hlinkClick>
              </a:rPr>
              <a:t>@idev</a:t>
            </a:r>
            <a:r>
              <a:rPr lang="fr-FR" sz="1000" b="1" i="0" u="sng" strike="noStrike" kern="1200" cap="none" spc="0" baseline="0">
                <a:solidFill>
                  <a:srgbClr val="10ABBB"/>
                </a:solidFill>
                <a:uFillTx/>
              </a:rPr>
              <a:t>formation.com</a:t>
            </a:r>
          </a:p>
        </p:txBody>
      </p:sp>
      <p:sp>
        <p:nvSpPr>
          <p:cNvPr id="12" name="ZoneTexte 11">
            <a:extLst>
              <a:ext uri="{FF2B5EF4-FFF2-40B4-BE49-F238E27FC236}">
                <a16:creationId xmlns:a16="http://schemas.microsoft.com/office/drawing/2014/main" id="{BB850AB4-4175-1422-E2E2-79486A3048B5}"/>
              </a:ext>
            </a:extLst>
          </p:cNvPr>
          <p:cNvSpPr txBox="1"/>
          <p:nvPr/>
        </p:nvSpPr>
        <p:spPr>
          <a:xfrm>
            <a:off x="5708133" y="8833713"/>
            <a:ext cx="992598" cy="230832"/>
          </a:xfrm>
          <a:prstGeom prst="rect">
            <a:avLst/>
          </a:prstGeom>
          <a:noFill/>
        </p:spPr>
        <p:txBody>
          <a:bodyPr wrap="square" rtlCol="0">
            <a:spAutoFit/>
          </a:bodyPr>
          <a:lstStyle/>
          <a:p>
            <a:r>
              <a:rPr lang="fr-FR" sz="900" i="1"/>
              <a:t>MAJ 05/01/2026</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5F26F4B5-6265-4AB2-9909-EC211E104E3B}"/>
              </a:ext>
            </a:extLst>
          </p:cNvPr>
          <p:cNvSpPr/>
          <p:nvPr/>
        </p:nvSpPr>
        <p:spPr>
          <a:xfrm>
            <a:off x="3762768" y="3950040"/>
            <a:ext cx="2888622" cy="318548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a:solidFill>
                  <a:srgbClr val="1D2243"/>
                </a:solidFill>
                <a:latin typeface="Calibri"/>
              </a:rPr>
              <a:t>M</a:t>
            </a:r>
            <a:r>
              <a:rPr lang="fr-FR" sz="1400" b="1">
                <a:solidFill>
                  <a:srgbClr val="1D2243"/>
                </a:solidFill>
                <a:latin typeface="Calibri"/>
              </a:rPr>
              <a:t>éthodes mobilisées </a:t>
            </a:r>
            <a:endParaRPr lang="fr-FR" sz="300" b="1">
              <a:solidFill>
                <a:srgbClr val="1D2243"/>
              </a:solidFill>
              <a:latin typeface="Calibri"/>
            </a:endParaRPr>
          </a:p>
          <a:p>
            <a:pPr algn="just" defTabSz="457198">
              <a:defRPr sz="1800" b="0" i="0" u="none" strike="noStrike" kern="0" cap="none" spc="0" baseline="0">
                <a:solidFill>
                  <a:srgbClr val="000000"/>
                </a:solidFill>
                <a:uFillTx/>
              </a:defRPr>
            </a:pPr>
            <a:endParaRPr lang="fr-FR" sz="1100" b="1" u="sng">
              <a:solidFill>
                <a:srgbClr val="10ABBB"/>
              </a:solidFill>
              <a:latin typeface="Calibri"/>
            </a:endParaRPr>
          </a:p>
          <a:p>
            <a:pPr defTabSz="457198">
              <a:defRPr sz="1800" b="0" i="0" u="none" strike="noStrike" kern="0" cap="none" spc="0" baseline="0">
                <a:solidFill>
                  <a:srgbClr val="000000"/>
                </a:solidFill>
                <a:uFillTx/>
              </a:defRPr>
            </a:pPr>
            <a:r>
              <a:rPr lang="fr-FR" sz="1100" kern="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800" kern="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a:solidFill>
                  <a:srgbClr val="111111"/>
                </a:solidFill>
              </a:rPr>
              <a:t>La pédagogie de l’alternance </a:t>
            </a:r>
            <a:r>
              <a:rPr lang="fr-FR" sz="1100" kern="0">
                <a:solidFill>
                  <a:srgbClr val="111111"/>
                </a:solidFill>
              </a:rPr>
              <a:t>: Approche par compétences, Analyse des situations de travail (</a:t>
            </a:r>
            <a:r>
              <a:rPr lang="fr-FR" sz="1100" i="1" kern="0">
                <a:solidFill>
                  <a:srgbClr val="111111"/>
                </a:solidFill>
              </a:rPr>
              <a:t>Séances de retours réflexifs et d’entraînements à l’analyse de situations vécues en entrep</a:t>
            </a:r>
            <a:r>
              <a:rPr lang="fr-FR" sz="1100" kern="0">
                <a:solidFill>
                  <a:srgbClr val="111111"/>
                </a:solidFill>
              </a:rPr>
              <a:t>rise), Etudes de cas</a:t>
            </a:r>
          </a:p>
          <a:p>
            <a:pPr defTabSz="457198">
              <a:defRPr sz="1800" b="0" i="0" u="none" strike="noStrike" kern="0" cap="none" spc="0" baseline="0">
                <a:solidFill>
                  <a:srgbClr val="000000"/>
                </a:solidFill>
                <a:uFillTx/>
              </a:defRPr>
            </a:pPr>
            <a:endParaRPr lang="fr-FR" sz="1100" kern="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a:solidFill>
                  <a:srgbClr val="111111"/>
                </a:solidFill>
              </a:rPr>
              <a:t>Des outils dédiés</a:t>
            </a:r>
            <a:r>
              <a:rPr lang="fr-FR" sz="1100" kern="0">
                <a:solidFill>
                  <a:srgbClr val="111111"/>
                </a:solidFill>
              </a:rPr>
              <a:t> : Livret d’Alternance, Travaux en sous-groupes, Fiches navette (</a:t>
            </a:r>
            <a:r>
              <a:rPr lang="fr-FR" sz="1100" i="1" kern="0">
                <a:solidFill>
                  <a:srgbClr val="111111"/>
                </a:solidFill>
              </a:rPr>
              <a:t>missions à réaliser en entreprise</a:t>
            </a:r>
            <a:r>
              <a:rPr lang="fr-FR" sz="1100" kern="0">
                <a:solidFill>
                  <a:srgbClr val="111111"/>
                </a:solidFill>
              </a:rPr>
              <a:t>), Plate-forme LMS</a:t>
            </a:r>
          </a:p>
          <a:p>
            <a:pPr algn="just" defTabSz="457198">
              <a:defRPr sz="1800" b="0" i="0" u="none" strike="noStrike" kern="0" cap="none" spc="0" baseline="0">
                <a:solidFill>
                  <a:srgbClr val="000000"/>
                </a:solidFill>
                <a:uFillTx/>
              </a:defRPr>
            </a:pPr>
            <a:endParaRPr lang="fr-FR" sz="300" b="1">
              <a:solidFill>
                <a:srgbClr val="D8267B"/>
              </a:solidFill>
              <a:latin typeface="Calibri"/>
            </a:endParaRPr>
          </a:p>
        </p:txBody>
      </p:sp>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48543"/>
          </a:xfrm>
          <a:prstGeom prst="rect">
            <a:avLst/>
          </a:prstGeom>
          <a:noFill/>
          <a:ln cap="flat">
            <a:noFill/>
          </a:ln>
        </p:spPr>
      </p:pic>
      <p:sp>
        <p:nvSpPr>
          <p:cNvPr id="16" name="ZoneTexte 1">
            <a:extLst>
              <a:ext uri="{FF2B5EF4-FFF2-40B4-BE49-F238E27FC236}">
                <a16:creationId xmlns:a16="http://schemas.microsoft.com/office/drawing/2014/main" id="{4052ED46-DBC8-0268-CFF1-D01FA5F7DDA6}"/>
              </a:ext>
            </a:extLst>
          </p:cNvPr>
          <p:cNvSpPr txBox="1"/>
          <p:nvPr/>
        </p:nvSpPr>
        <p:spPr>
          <a:xfrm>
            <a:off x="138348" y="5351132"/>
            <a:ext cx="3295217" cy="646331"/>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a:solidFill>
                  <a:srgbClr val="1D2243"/>
                </a:solidFill>
                <a:latin typeface="Calibri"/>
              </a:rPr>
              <a:t>Coût de la formation </a:t>
            </a:r>
            <a:endParaRPr lang="fr-FR" sz="500" b="1">
              <a:solidFill>
                <a:srgbClr val="002060"/>
              </a:solidFill>
              <a:latin typeface="Calibri"/>
            </a:endParaRPr>
          </a:p>
          <a:p>
            <a:pPr marL="180975" indent="-180975">
              <a:buSzPts val="1000"/>
              <a:buFont typeface="Wingdings" pitchFamily="2"/>
              <a:buChar char=""/>
              <a:defRPr sz="1800" b="0" i="0" u="none" strike="noStrike" kern="0" cap="none" spc="0" baseline="0">
                <a:solidFill>
                  <a:srgbClr val="000000"/>
                </a:solidFill>
                <a:uFillTx/>
              </a:defRPr>
            </a:pPr>
            <a:r>
              <a:rPr lang="fr-FR" sz="1100">
                <a:solidFill>
                  <a:srgbClr val="000000"/>
                </a:solidFill>
                <a:cs typeface="Arial" pitchFamily="34"/>
              </a:rPr>
              <a:t>100% prise en charge par l’OPCO si contrat d’apprentissage ou contrat de professionnalisation </a:t>
            </a:r>
          </a:p>
        </p:txBody>
      </p:sp>
      <p:sp>
        <p:nvSpPr>
          <p:cNvPr id="17" name="Rectangle 11">
            <a:extLst>
              <a:ext uri="{FF2B5EF4-FFF2-40B4-BE49-F238E27FC236}">
                <a16:creationId xmlns:a16="http://schemas.microsoft.com/office/drawing/2014/main" id="{62FF02C8-5549-11E6-A41F-37D3D672004E}"/>
              </a:ext>
            </a:extLst>
          </p:cNvPr>
          <p:cNvSpPr/>
          <p:nvPr/>
        </p:nvSpPr>
        <p:spPr>
          <a:xfrm>
            <a:off x="124926" y="6321800"/>
            <a:ext cx="3304074" cy="253915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a:solidFill>
                  <a:srgbClr val="1D2243"/>
                </a:solidFill>
                <a:latin typeface="Calibri"/>
              </a:rPr>
              <a:t>Accessibilité</a:t>
            </a:r>
            <a:endParaRPr lang="fr-FR" sz="300" b="1" u="sng">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a:solidFill>
                  <a:srgbClr val="000000"/>
                </a:solidFill>
                <a:uFillTx/>
                <a:latin typeface="Calibri"/>
              </a:rPr>
              <a:t>Adaptation</a:t>
            </a:r>
            <a:r>
              <a:rPr lang="fr-FR" sz="1100" b="0" i="0" u="none" strike="noStrike" kern="1200" cap="none" spc="0" baseline="0">
                <a:solidFill>
                  <a:srgbClr val="000000"/>
                </a:solidFill>
                <a:uFillTx/>
                <a:latin typeface="Calibri"/>
              </a:rPr>
              <a:t> du dispositif d’accueil pour les personnes en situation </a:t>
            </a:r>
            <a:r>
              <a:rPr lang="fr-FR" sz="1100">
                <a:solidFill>
                  <a:srgbClr val="000000"/>
                </a:solidFill>
                <a:latin typeface="Calibri"/>
              </a:rPr>
              <a:t>de handicap </a:t>
            </a:r>
            <a:r>
              <a:rPr lang="fr-FR" sz="1100" b="0" i="0" u="none" strike="noStrike" kern="1200" cap="none" spc="0" baseline="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a:solidFill>
                  <a:srgbClr val="000000"/>
                </a:solidFill>
                <a:latin typeface="Calibri"/>
              </a:rPr>
              <a:t>Personnalisation</a:t>
            </a:r>
            <a:r>
              <a:rPr lang="fr-FR" sz="1100">
                <a:solidFill>
                  <a:srgbClr val="000000"/>
                </a:solidFill>
                <a:latin typeface="Calibri"/>
              </a:rPr>
              <a:t> du parcours </a:t>
            </a:r>
            <a:r>
              <a:rPr lang="fr-FR" sz="1100" kern="0">
                <a:solidFill>
                  <a:srgbClr val="000000"/>
                </a:solidFill>
                <a:latin typeface="Calibri"/>
              </a:rPr>
              <a:t>et </a:t>
            </a:r>
            <a:r>
              <a:rPr lang="fr-FR" sz="1100">
                <a:solidFill>
                  <a:srgbClr val="000000"/>
                </a:solidFill>
                <a:latin typeface="Calibri"/>
              </a:rPr>
              <a:t>déploiement de moyens de compensation en centre comme en entreprise </a:t>
            </a:r>
            <a:endParaRPr lang="fr-FR" sz="1100" kern="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a:p>
          <a:p>
            <a:pPr defTabSz="457198">
              <a:defRPr sz="1800" b="0" i="0" u="none" strike="noStrike" kern="0" cap="none" spc="0" baseline="0">
                <a:solidFill>
                  <a:srgbClr val="000000"/>
                </a:solidFill>
                <a:uFillTx/>
              </a:defRPr>
            </a:pPr>
            <a:r>
              <a:rPr lang="fr-FR" sz="1000" b="1">
                <a:solidFill>
                  <a:srgbClr val="C00000"/>
                </a:solidFill>
              </a:rPr>
              <a:t>Locaux accessibles aux personnes en situation de handicap dont PMR</a:t>
            </a:r>
            <a:endParaRPr lang="fr-FR" sz="1000" b="1">
              <a:solidFill>
                <a:srgbClr val="C00000"/>
              </a:solidFill>
              <a:latin typeface="Calibri"/>
            </a:endParaRPr>
          </a:p>
        </p:txBody>
      </p:sp>
      <p:sp>
        <p:nvSpPr>
          <p:cNvPr id="3" name="ZoneTexte 2">
            <a:extLst>
              <a:ext uri="{FF2B5EF4-FFF2-40B4-BE49-F238E27FC236}">
                <a16:creationId xmlns:a16="http://schemas.microsoft.com/office/drawing/2014/main" id="{5C98A43A-EBBE-2CFE-9BC9-1F0CAFA6E2CA}"/>
              </a:ext>
            </a:extLst>
          </p:cNvPr>
          <p:cNvSpPr txBox="1"/>
          <p:nvPr/>
        </p:nvSpPr>
        <p:spPr>
          <a:xfrm>
            <a:off x="5638979" y="8745541"/>
            <a:ext cx="1275021" cy="230832"/>
          </a:xfrm>
          <a:prstGeom prst="rect">
            <a:avLst/>
          </a:prstGeom>
          <a:noFill/>
        </p:spPr>
        <p:txBody>
          <a:bodyPr wrap="square" rtlCol="0">
            <a:spAutoFit/>
          </a:bodyPr>
          <a:lstStyle/>
          <a:p>
            <a:r>
              <a:rPr lang="fr-FR" sz="900" i="1"/>
              <a:t>MAJ 05/01/2026</a:t>
            </a:r>
          </a:p>
        </p:txBody>
      </p:sp>
      <p:sp>
        <p:nvSpPr>
          <p:cNvPr id="8" name="ZoneTexte 5">
            <a:extLst>
              <a:ext uri="{FF2B5EF4-FFF2-40B4-BE49-F238E27FC236}">
                <a16:creationId xmlns:a16="http://schemas.microsoft.com/office/drawing/2014/main" id="{F0E6ADE2-ADD3-A94F-EC6E-70991F655058}"/>
              </a:ext>
            </a:extLst>
          </p:cNvPr>
          <p:cNvSpPr txBox="1"/>
          <p:nvPr/>
        </p:nvSpPr>
        <p:spPr>
          <a:xfrm>
            <a:off x="131718" y="395245"/>
            <a:ext cx="3169134" cy="2446824"/>
          </a:xfrm>
          <a:prstGeom prst="rect">
            <a:avLst/>
          </a:prstGeom>
          <a:solidFill>
            <a:srgbClr val="10ABBB"/>
          </a:solid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chemeClr val="bg1"/>
                </a:solidFill>
                <a:uFillTx/>
              </a:rPr>
              <a:t>Publics Concernés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0" i="0" u="none" strike="noStrike" kern="1200" cap="none" spc="0" baseline="0">
              <a:solidFill>
                <a:srgbClr val="FFFFFF"/>
              </a:solidFill>
              <a:uFillTx/>
              <a:latin typeface="Arial Narrow"/>
            </a:endParaRPr>
          </a:p>
          <a:p>
            <a:r>
              <a:rPr lang="fr-FR" sz="1100" b="1" u="sng">
                <a:solidFill>
                  <a:schemeClr val="bg1"/>
                </a:solidFill>
                <a:effectLst/>
                <a:latin typeface="Calibri" panose="020F0502020204030204" pitchFamily="34" charset="0"/>
                <a:ea typeface="Calibri" panose="020F0502020204030204" pitchFamily="34" charset="0"/>
              </a:rPr>
              <a:t>Contrat d’Apprentissage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Pas d'âge limite : personne avec une RQTH, créateur/repreneur d’entreprise, sportif de haut niveau.</a:t>
            </a:r>
          </a:p>
          <a:p>
            <a:pPr marL="342900" lvl="0" indent="-342900">
              <a:buFont typeface="Calibri" panose="020F0502020204030204" pitchFamily="34" charset="0"/>
              <a:buChar char="-"/>
            </a:pPr>
            <a:endParaRPr lang="fr-FR" sz="200">
              <a:solidFill>
                <a:schemeClr val="bg1"/>
              </a:solidFill>
              <a:effectLst/>
              <a:latin typeface="Calibri" panose="020F0502020204030204" pitchFamily="34" charset="0"/>
              <a:ea typeface="Calibri" panose="020F0502020204030204" pitchFamily="34" charset="0"/>
            </a:endParaRPr>
          </a:p>
          <a:p>
            <a:r>
              <a:rPr lang="fr-FR" sz="1100" b="1" u="sng">
                <a:solidFill>
                  <a:schemeClr val="bg1"/>
                </a:solidFill>
                <a:effectLst/>
                <a:latin typeface="Calibri" panose="020F0502020204030204" pitchFamily="34" charset="0"/>
                <a:ea typeface="Calibri" panose="020F0502020204030204" pitchFamily="34" charset="0"/>
              </a:rPr>
              <a:t>Contrat de professionnalisation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Jeunes de 16 à 25 ans révolus pour compléter leur formation initiale,</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Bénéficiaires du RSA ou ASS ou AAH ou les personnes sortant d’un contrat CUI,</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Demandeurs</a:t>
            </a:r>
            <a:r>
              <a:rPr lang="fr-FR" sz="1100">
                <a:solidFill>
                  <a:schemeClr val="bg1"/>
                </a:solidFill>
                <a:latin typeface="Calibri" panose="020F0502020204030204" pitchFamily="34" charset="0"/>
                <a:ea typeface="Times New Roman" panose="02020603050405020304" pitchFamily="18" charset="0"/>
              </a:rPr>
              <a:t> d’emploi</a:t>
            </a:r>
            <a:r>
              <a:rPr lang="fr-FR" sz="1100">
                <a:solidFill>
                  <a:schemeClr val="bg1"/>
                </a:solidFill>
                <a:effectLst/>
                <a:latin typeface="Calibri" panose="020F0502020204030204" pitchFamily="34" charset="0"/>
                <a:ea typeface="Times New Roman" panose="02020603050405020304" pitchFamily="18" charset="0"/>
              </a:rPr>
              <a:t> d’au moins 26 ans.</a:t>
            </a:r>
            <a:endParaRPr lang="fr-FR" sz="1100">
              <a:solidFill>
                <a:schemeClr val="bg1"/>
              </a:solidFill>
              <a:effectLst/>
              <a:latin typeface="Calibri" panose="020F0502020204030204" pitchFamily="34" charset="0"/>
              <a:ea typeface="Calibri" panose="020F0502020204030204" pitchFamily="34" charset="0"/>
            </a:endParaRPr>
          </a:p>
        </p:txBody>
      </p:sp>
      <p:sp>
        <p:nvSpPr>
          <p:cNvPr id="13" name="Rectangle 15">
            <a:extLst>
              <a:ext uri="{FF2B5EF4-FFF2-40B4-BE49-F238E27FC236}">
                <a16:creationId xmlns:a16="http://schemas.microsoft.com/office/drawing/2014/main" id="{E0C0FB6B-3DBE-3CB3-6048-6A4E5E694D45}"/>
              </a:ext>
            </a:extLst>
          </p:cNvPr>
          <p:cNvSpPr/>
          <p:nvPr/>
        </p:nvSpPr>
        <p:spPr>
          <a:xfrm>
            <a:off x="138348" y="3027077"/>
            <a:ext cx="3162504" cy="2139047"/>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a:uFillTx/>
                <a:latin typeface="Calibri"/>
              </a:rPr>
              <a:t>Suite demande/candidature : le  demandeur sera contacté dans les </a:t>
            </a:r>
            <a:r>
              <a:rPr lang="fr-FR" sz="1100" b="1">
                <a:latin typeface="Calibri"/>
              </a:rPr>
              <a:t>48 heures</a:t>
            </a:r>
            <a:r>
              <a:rPr lang="fr-FR" sz="1100" b="1" i="0" u="none" strike="noStrike" kern="1200" cap="none" spc="0" baseline="0">
                <a:uFillTx/>
                <a:latin typeface="Calibri"/>
              </a:rPr>
              <a:t> par IDEV</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600" b="1" i="0" u="none" strike="noStrike" kern="1200" cap="none" spc="0" baseline="0">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a:solidFill>
                <a:srgbClr val="000000"/>
              </a:solidFill>
              <a:uFillTx/>
              <a:latin typeface="Calibri"/>
            </a:endParaRPr>
          </a:p>
          <a:p>
            <a:pPr marL="171450" marR="0" lvl="0" indent="-171450" algn="l" defTabSz="457200" rtl="0" eaLnBrk="1" fontAlgn="auto" latinLnBrk="0" hangingPunct="1">
              <a:lnSpc>
                <a:spcPct val="100000"/>
              </a:lnSpc>
              <a:spcBef>
                <a:spcPts val="0"/>
              </a:spcBef>
              <a:spcAft>
                <a:spcPts val="0"/>
              </a:spcAft>
              <a:buClrTx/>
              <a:buSzPct val="100000"/>
              <a:buFont typeface="Wingdings" panose="05000000000000000000" pitchFamily="2" charset="2"/>
              <a:buChar char="è"/>
              <a:tabLst/>
              <a:defRPr sz="1800" b="0" i="0" u="none" strike="noStrike" kern="0" cap="none" spc="0" baseline="0">
                <a:solidFill>
                  <a:srgbClr val="000000"/>
                </a:solidFill>
                <a:uFillTx/>
              </a:defRPr>
            </a:pPr>
            <a:r>
              <a:rPr kumimoji="0" lang="fr-FR" sz="1100" b="0" i="0" u="none" strike="noStrike" kern="1200" cap="none" spc="0" normalizeH="0" baseline="0" noProof="0">
                <a:ln>
                  <a:noFill/>
                </a:ln>
                <a:solidFill>
                  <a:srgbClr val="000000"/>
                </a:solidFill>
                <a:effectLst/>
                <a:uLnTx/>
                <a:uFillTx/>
                <a:latin typeface="Calibri"/>
                <a:ea typeface="+mn-ea"/>
                <a:cs typeface="+mn-cs"/>
              </a:rPr>
              <a:t>Entretien collectif et/ou individuel</a:t>
            </a:r>
          </a:p>
          <a:p>
            <a:pPr marL="171450" marR="0" lvl="0" indent="-171450" algn="l" defTabSz="457200" rtl="0" eaLnBrk="1" fontAlgn="auto" latinLnBrk="0" hangingPunct="1">
              <a:lnSpc>
                <a:spcPct val="100000"/>
              </a:lnSpc>
              <a:spcBef>
                <a:spcPts val="0"/>
              </a:spcBef>
              <a:spcAft>
                <a:spcPts val="0"/>
              </a:spcAft>
              <a:buClrTx/>
              <a:buSzPct val="100000"/>
              <a:buFont typeface="Wingdings" panose="05000000000000000000" pitchFamily="2" charset="2"/>
              <a:buChar char="è"/>
              <a:tabLst/>
              <a:defRPr sz="1800" b="0" i="0" u="none" strike="noStrike" kern="0" cap="none" spc="0" baseline="0">
                <a:solidFill>
                  <a:srgbClr val="000000"/>
                </a:solidFill>
                <a:uFillTx/>
              </a:defRPr>
            </a:pPr>
            <a:r>
              <a:rPr kumimoji="0" lang="fr-FR" sz="1100" b="0" i="0" u="none" strike="noStrike" kern="0" cap="none" spc="0" normalizeH="0" baseline="0" noProof="0">
                <a:ln>
                  <a:noFill/>
                </a:ln>
                <a:solidFill>
                  <a:srgbClr val="000000"/>
                </a:solidFill>
                <a:effectLst/>
                <a:uLnTx/>
                <a:uFillTx/>
                <a:latin typeface="Calibri"/>
                <a:ea typeface="+mn-ea"/>
                <a:cs typeface="+mn-cs"/>
              </a:rPr>
              <a:t>Analyse du CV et mise en relation avec les entreprises partenaires</a:t>
            </a:r>
            <a:endParaRPr kumimoji="0" lang="fr-FR" sz="1100" b="0" i="0" u="none" strike="noStrike" kern="1200" cap="none" spc="0" normalizeH="0" baseline="0" noProof="0">
              <a:ln>
                <a:noFill/>
              </a:ln>
              <a:solidFill>
                <a:srgbClr val="000000"/>
              </a:solidFill>
              <a:effectLst/>
              <a:uLnTx/>
              <a:uFillTx/>
              <a:latin typeface="Calibri"/>
              <a:ea typeface="+mn-ea"/>
              <a:cs typeface="+mn-cs"/>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a:solidFill>
                  <a:srgbClr val="1D2243"/>
                </a:solidFill>
                <a:uFillTx/>
                <a:latin typeface="Calibri"/>
              </a:rPr>
              <a:t>Délais d’accès : </a:t>
            </a:r>
            <a:r>
              <a:rPr lang="fr-FR" sz="1400" b="1" i="0" u="none" strike="noStrike" kern="1200" cap="none" spc="0" baseline="0">
                <a:solidFill>
                  <a:srgbClr val="1D2243"/>
                </a:solidFill>
                <a:uFillTx/>
                <a:latin typeface="Calibri"/>
              </a:rPr>
              <a:t> </a:t>
            </a:r>
            <a:r>
              <a:rPr lang="fr-FR" sz="1100" i="0" u="none" strike="noStrike" kern="1200" cap="none" spc="0" baseline="0">
                <a:solidFill>
                  <a:srgbClr val="000000"/>
                </a:solidFill>
                <a:uFillTx/>
                <a:latin typeface="Calibri"/>
              </a:rPr>
              <a:t>entre 7 et 1 mois</a:t>
            </a: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b="0" i="0" u="none" strike="noStrike" kern="1200" cap="none" spc="0" baseline="0">
              <a:solidFill>
                <a:srgbClr val="000000"/>
              </a:solidFill>
              <a:uFillTx/>
              <a:latin typeface="Calibri"/>
            </a:endParaRPr>
          </a:p>
        </p:txBody>
      </p:sp>
      <p:sp>
        <p:nvSpPr>
          <p:cNvPr id="18" name="ZoneTexte 10">
            <a:extLst>
              <a:ext uri="{FF2B5EF4-FFF2-40B4-BE49-F238E27FC236}">
                <a16:creationId xmlns:a16="http://schemas.microsoft.com/office/drawing/2014/main" id="{656DA23C-F283-DC93-1E47-AB79F6E73319}"/>
              </a:ext>
            </a:extLst>
          </p:cNvPr>
          <p:cNvSpPr txBox="1"/>
          <p:nvPr/>
        </p:nvSpPr>
        <p:spPr>
          <a:xfrm>
            <a:off x="3722365" y="710716"/>
            <a:ext cx="3141525" cy="210570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a:rPr>
              <a:t>Programme de la formation</a:t>
            </a:r>
          </a:p>
          <a:p>
            <a:pPr defTabSz="457198">
              <a:spcAft>
                <a:spcPts val="185"/>
              </a:spcAft>
              <a:defRPr sz="1800" b="0" i="0" u="none" strike="noStrike" kern="0" cap="none" spc="0" baseline="0">
                <a:solidFill>
                  <a:srgbClr val="000000"/>
                </a:solidFill>
                <a:uFillTx/>
              </a:defRPr>
            </a:pPr>
            <a:endParaRPr lang="fr-FR" sz="300" b="1" i="0" u="sng" strike="noStrike" kern="1200" cap="none" spc="0" baseline="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1200" cap="none" spc="0" baseline="0">
                <a:solidFill>
                  <a:srgbClr val="10ABBB"/>
                </a:solidFill>
                <a:uFillTx/>
                <a:latin typeface="Calibri"/>
                <a:cs typeface="Times New Roman" pitchFamily="18"/>
              </a:rPr>
              <a:t>Modules professionnels</a:t>
            </a:r>
            <a:r>
              <a:rPr lang="fr-FR" sz="1100" b="1" i="0" u="none" strike="noStrike" kern="1200" cap="none" spc="0" baseline="0">
                <a:solidFill>
                  <a:srgbClr val="10ABBB"/>
                </a:solidFill>
                <a:uFillTx/>
                <a:latin typeface="Calibri"/>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 b="1" i="0" u="none" strike="noStrike" kern="1200" cap="none" spc="0" baseline="0">
              <a:uFillTx/>
              <a:latin typeface="Calibri"/>
              <a:cs typeface="Times New Roman" pitchFamily="18"/>
            </a:endParaRPr>
          </a:p>
          <a:p>
            <a:pPr defTabSz="457198">
              <a:spcAft>
                <a:spcPts val="185"/>
              </a:spcAft>
              <a:defRPr sz="1800" b="0" i="0" u="none" strike="noStrike" kern="0" cap="none" spc="0" baseline="0">
                <a:solidFill>
                  <a:srgbClr val="000000"/>
                </a:solidFill>
                <a:uFillTx/>
              </a:defRPr>
            </a:pPr>
            <a:r>
              <a:rPr lang="fr-FR" sz="1100" b="1">
                <a:solidFill>
                  <a:srgbClr val="000000"/>
                </a:solidFill>
                <a:latin typeface="Calibri"/>
              </a:rPr>
              <a:t>→</a:t>
            </a:r>
            <a:r>
              <a:rPr lang="fr-FR" sz="800" b="1">
                <a:solidFill>
                  <a:srgbClr val="000000"/>
                </a:solidFill>
                <a:latin typeface="Calibri"/>
              </a:rPr>
              <a:t> </a:t>
            </a:r>
            <a:r>
              <a:rPr lang="fr-FR" sz="1100" b="1">
                <a:solidFill>
                  <a:srgbClr val="000000"/>
                </a:solidFill>
                <a:latin typeface="Calibri"/>
              </a:rPr>
              <a:t>BC1 : </a:t>
            </a:r>
            <a:r>
              <a:rPr lang="fr-FR" sz="1100" b="1" kern="0">
                <a:solidFill>
                  <a:srgbClr val="000000"/>
                </a:solidFill>
                <a:latin typeface="Calibri"/>
              </a:rPr>
              <a:t>Accompagner les publics vers un usage autonome des outils numériques et services en ligne </a:t>
            </a:r>
            <a:r>
              <a:rPr lang="fr-FR" sz="1100">
                <a:solidFill>
                  <a:srgbClr val="000000"/>
                </a:solidFill>
                <a:latin typeface="Calibri"/>
              </a:rPr>
              <a:t>(RNCP40695BC01)</a:t>
            </a:r>
          </a:p>
          <a:p>
            <a:pPr defTabSz="457198">
              <a:spcAft>
                <a:spcPts val="185"/>
              </a:spcAft>
              <a:defRPr sz="1800" b="0" i="0" u="none" strike="noStrike" kern="0" cap="none" spc="0" baseline="0">
                <a:solidFill>
                  <a:srgbClr val="000000"/>
                </a:solidFill>
                <a:uFillTx/>
              </a:defRPr>
            </a:pPr>
            <a:endParaRPr lang="fr-FR" sz="1100" b="1" kern="0">
              <a:solidFill>
                <a:srgbClr val="000000"/>
              </a:solidFill>
            </a:endParaRPr>
          </a:p>
          <a:p>
            <a:pPr defTabSz="457198">
              <a:spcAft>
                <a:spcPts val="185"/>
              </a:spcAft>
              <a:defRPr sz="1800" b="0" i="0" u="none" strike="noStrike" kern="0" cap="none" spc="0" baseline="0">
                <a:solidFill>
                  <a:srgbClr val="000000"/>
                </a:solidFill>
                <a:uFillTx/>
              </a:defRPr>
            </a:pPr>
            <a:r>
              <a:rPr lang="fr-FR" sz="1100" b="1">
                <a:solidFill>
                  <a:srgbClr val="000000"/>
                </a:solidFill>
                <a:latin typeface="Calibri"/>
              </a:rPr>
              <a:t>→ BC2 </a:t>
            </a:r>
            <a:r>
              <a:rPr lang="fr-FR" sz="1100">
                <a:solidFill>
                  <a:srgbClr val="000000"/>
                </a:solidFill>
                <a:latin typeface="Calibri"/>
              </a:rPr>
              <a:t>: </a:t>
            </a:r>
            <a:r>
              <a:rPr lang="fr-FR" sz="1100" b="1" kern="0">
                <a:solidFill>
                  <a:srgbClr val="000000"/>
                </a:solidFill>
                <a:latin typeface="Calibri"/>
              </a:rPr>
              <a:t>Accompagner les publics les plus éloignées du numérique dans un réseau territorial </a:t>
            </a:r>
            <a:r>
              <a:rPr lang="fr-FR" sz="1100">
                <a:solidFill>
                  <a:srgbClr val="000000"/>
                </a:solidFill>
                <a:latin typeface="Calibri"/>
              </a:rPr>
              <a:t>(RNCP40695BC02)</a:t>
            </a:r>
          </a:p>
          <a:p>
            <a:pPr defTabSz="457198">
              <a:spcAft>
                <a:spcPts val="185"/>
              </a:spcAft>
              <a:defRPr sz="1800" b="0" i="0" u="none" strike="noStrike" kern="0" cap="none" spc="0" baseline="0">
                <a:solidFill>
                  <a:srgbClr val="000000"/>
                </a:solidFill>
                <a:uFillTx/>
              </a:defRPr>
            </a:pPr>
            <a:endParaRPr lang="fr-FR" sz="1100">
              <a:solidFill>
                <a:srgbClr val="000000"/>
              </a:solidFill>
              <a:latin typeface="Calibri"/>
            </a:endParaRPr>
          </a:p>
        </p:txBody>
      </p:sp>
      <p:sp>
        <p:nvSpPr>
          <p:cNvPr id="19" name="ZoneTexte 6">
            <a:extLst>
              <a:ext uri="{FF2B5EF4-FFF2-40B4-BE49-F238E27FC236}">
                <a16:creationId xmlns:a16="http://schemas.microsoft.com/office/drawing/2014/main" id="{06A2AC54-1A06-36D4-7AEA-86FEC517AC54}"/>
              </a:ext>
            </a:extLst>
          </p:cNvPr>
          <p:cNvSpPr txBox="1"/>
          <p:nvPr/>
        </p:nvSpPr>
        <p:spPr>
          <a:xfrm>
            <a:off x="3722365" y="3018423"/>
            <a:ext cx="3075234"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a:t>H</a:t>
            </a:r>
            <a:r>
              <a:rPr lang="fr-FR" sz="1100" b="1" i="0" u="sng" strike="noStrike" kern="0" cap="none" spc="0" baseline="0">
                <a:uFillTx/>
                <a:latin typeface="Calibri" pitchFamily="34"/>
                <a:ea typeface="Calibri" pitchFamily="34"/>
                <a:cs typeface="Arial" pitchFamily="34"/>
              </a:rPr>
              <a:t>oraires de la formation au sein du Centre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a:latin typeface="Calibri" pitchFamily="34"/>
                <a:ea typeface="Calibri" pitchFamily="34"/>
                <a:cs typeface="Arial" pitchFamily="34"/>
              </a:rPr>
              <a:t>D</a:t>
            </a:r>
            <a:r>
              <a:rPr lang="fr-FR" sz="1100" b="0" i="0" u="none" strike="noStrike" kern="0" cap="none" spc="0" baseline="0">
                <a:uFillTx/>
                <a:latin typeface="Calibri" pitchFamily="34"/>
                <a:ea typeface="Calibri" pitchFamily="34"/>
                <a:cs typeface="Arial" pitchFamily="34"/>
              </a:rPr>
              <a:t>e 8h30 à 12h30 et de 13h30 h à 16h30</a:t>
            </a:r>
            <a:endParaRPr lang="fr-FR" sz="1100" b="1" i="0" u="none" strike="noStrike" kern="0" cap="none" spc="0" baseline="0">
              <a:uFillTx/>
              <a:latin typeface="Arial Narrow"/>
            </a:endParaRPr>
          </a:p>
        </p:txBody>
      </p:sp>
      <p:sp>
        <p:nvSpPr>
          <p:cNvPr id="5" name="Rectangle 23">
            <a:extLst>
              <a:ext uri="{FF2B5EF4-FFF2-40B4-BE49-F238E27FC236}">
                <a16:creationId xmlns:a16="http://schemas.microsoft.com/office/drawing/2014/main" id="{3F7F8D37-7730-12EB-2AE2-72B4344FFC1C}"/>
              </a:ext>
            </a:extLst>
          </p:cNvPr>
          <p:cNvSpPr/>
          <p:nvPr/>
        </p:nvSpPr>
        <p:spPr>
          <a:xfrm>
            <a:off x="3722365" y="7182965"/>
            <a:ext cx="3003917" cy="1585049"/>
          </a:xfrm>
          <a:prstGeom prst="rect">
            <a:avLst/>
          </a:prstGeom>
          <a:noFill/>
          <a:ln cap="flat">
            <a:noFill/>
            <a:prstDash val="solid"/>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kern="0">
                <a:solidFill>
                  <a:srgbClr val="1D2243"/>
                </a:solidFill>
                <a:latin typeface="Calibri"/>
              </a:rPr>
              <a:t>M</a:t>
            </a:r>
            <a:r>
              <a:rPr lang="fr-FR" sz="1400" b="1">
                <a:solidFill>
                  <a:srgbClr val="1D2243"/>
                </a:solidFill>
                <a:latin typeface="Calibri"/>
              </a:rPr>
              <a:t>odalités d’évaluation</a:t>
            </a:r>
          </a:p>
          <a:p>
            <a:pPr defTabSz="457198">
              <a:defRPr sz="1800" b="0" i="0" u="none" strike="noStrike" kern="0" cap="none" spc="0" baseline="0">
                <a:solidFill>
                  <a:srgbClr val="000000"/>
                </a:solidFill>
                <a:uFillTx/>
              </a:defRPr>
            </a:pPr>
            <a:endParaRPr lang="fr-FR" sz="600" b="1">
              <a:solidFill>
                <a:srgbClr val="1D2243"/>
              </a:solidFill>
              <a:latin typeface="Calibri"/>
            </a:endParaRP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a:solidFill>
                  <a:srgbClr val="000000"/>
                </a:solidFill>
              </a:rPr>
              <a:t>Evaluations formatives tout au long du parcours (</a:t>
            </a:r>
            <a:r>
              <a:rPr lang="fr-FR" sz="1100" i="1">
                <a:solidFill>
                  <a:srgbClr val="000000"/>
                </a:solidFill>
              </a:rPr>
              <a:t>Mises en situation, Etude de Cas, auto-évaluation guidée, Analyse de pratiques professionnelles</a:t>
            </a:r>
            <a:r>
              <a:rPr lang="fr-FR" sz="1100">
                <a:solidFill>
                  <a:srgbClr val="000000"/>
                </a:solidFill>
              </a:rPr>
              <a:t>) et certificatives (</a:t>
            </a:r>
            <a:r>
              <a:rPr lang="fr-FR" sz="1100" i="1">
                <a:solidFill>
                  <a:srgbClr val="000000"/>
                </a:solidFill>
              </a:rPr>
              <a:t>EPCF « blanches » et EPCF officielles pour réalisation du DP</a:t>
            </a:r>
            <a:r>
              <a:rPr lang="fr-FR" sz="1100">
                <a:solidFill>
                  <a:srgbClr val="000000"/>
                </a:solidFill>
              </a:rPr>
              <a:t>) basées sur les critères d’évaluation du référentiel du Titre Professionnel.</a:t>
            </a:r>
          </a:p>
        </p:txBody>
      </p:sp>
    </p:spTree>
    <p:extLst>
      <p:ext uri="{BB962C8B-B14F-4D97-AF65-F5344CB8AC3E}">
        <p14:creationId xmlns:p14="http://schemas.microsoft.com/office/powerpoint/2010/main" val="20311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28693"/>
          </a:xfrm>
          <a:prstGeom prst="rect">
            <a:avLst/>
          </a:prstGeom>
          <a:noFill/>
          <a:ln cap="flat">
            <a:noFill/>
          </a:ln>
        </p:spPr>
      </p:pic>
      <p:sp>
        <p:nvSpPr>
          <p:cNvPr id="3" name="ZoneTexte 2">
            <a:extLst>
              <a:ext uri="{FF2B5EF4-FFF2-40B4-BE49-F238E27FC236}">
                <a16:creationId xmlns:a16="http://schemas.microsoft.com/office/drawing/2014/main" id="{5C98A43A-EBBE-2CFE-9BC9-1F0CAFA6E2CA}"/>
              </a:ext>
            </a:extLst>
          </p:cNvPr>
          <p:cNvSpPr txBox="1"/>
          <p:nvPr/>
        </p:nvSpPr>
        <p:spPr>
          <a:xfrm>
            <a:off x="5481294" y="8673314"/>
            <a:ext cx="1132680" cy="230832"/>
          </a:xfrm>
          <a:prstGeom prst="rect">
            <a:avLst/>
          </a:prstGeom>
          <a:noFill/>
        </p:spPr>
        <p:txBody>
          <a:bodyPr wrap="square" rtlCol="0">
            <a:spAutoFit/>
          </a:bodyPr>
          <a:lstStyle/>
          <a:p>
            <a:r>
              <a:rPr lang="fr-FR" sz="900" i="1"/>
              <a:t>MAJ 05/01/2026</a:t>
            </a:r>
          </a:p>
        </p:txBody>
      </p:sp>
      <p:sp>
        <p:nvSpPr>
          <p:cNvPr id="7" name="ZoneTexte 6">
            <a:extLst>
              <a:ext uri="{FF2B5EF4-FFF2-40B4-BE49-F238E27FC236}">
                <a16:creationId xmlns:a16="http://schemas.microsoft.com/office/drawing/2014/main" id="{8043092A-1872-467B-7073-9215E5450C6E}"/>
              </a:ext>
            </a:extLst>
          </p:cNvPr>
          <p:cNvSpPr txBox="1"/>
          <p:nvPr/>
        </p:nvSpPr>
        <p:spPr>
          <a:xfrm>
            <a:off x="95665" y="297741"/>
            <a:ext cx="3367717" cy="687880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a:solidFill>
                <a:srgbClr val="41BAC1"/>
              </a:solidFill>
              <a:uFillTx/>
              <a:latin typeface="Calibri "/>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
              </a:rPr>
              <a:t>Modalités</a:t>
            </a:r>
            <a:r>
              <a:rPr lang="fr-FR" sz="1400" b="0" i="0" u="none" strike="noStrike" kern="1200" cap="none" spc="0" baseline="0">
                <a:solidFill>
                  <a:srgbClr val="1D2243"/>
                </a:solidFill>
                <a:uFillTx/>
                <a:latin typeface="Calibri "/>
              </a:rPr>
              <a:t> </a:t>
            </a:r>
            <a:r>
              <a:rPr lang="fr-FR" sz="1400" b="1" i="0" u="none" strike="noStrike" kern="1200" cap="none" spc="0" baseline="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a:solidFill>
                  <a:srgbClr val="000000"/>
                </a:solidFill>
                <a:uFillTx/>
                <a:latin typeface="Calibri" pitchFamily="34"/>
                <a:ea typeface="Calibri" pitchFamily="34"/>
              </a:rPr>
              <a:t>Inscription et présentation à une session d’examen organisée par IDEV Formation en fin de parcours pour le compte du certificateur (</a:t>
            </a:r>
            <a:r>
              <a:rPr lang="fr-FR" sz="1100" b="0" i="1" u="none" strike="noStrike" kern="1200" cap="none" spc="0" baseline="0">
                <a:solidFill>
                  <a:srgbClr val="000000"/>
                </a:solidFill>
                <a:uFillTx/>
                <a:latin typeface="Calibri" pitchFamily="34"/>
                <a:ea typeface="Calibri" pitchFamily="34"/>
              </a:rPr>
              <a:t>Ministère du Travail, du plein Emploi et de l’insertion</a:t>
            </a:r>
            <a:r>
              <a:rPr lang="fr-FR" sz="1100" b="0" i="0" u="none" strike="noStrike" kern="1200" cap="none" spc="0" baseline="0">
                <a:solidFill>
                  <a:srgbClr val="000000"/>
                </a:solidFill>
                <a:uFillTx/>
                <a:latin typeface="Calibri" pitchFamily="34"/>
                <a:ea typeface="Calibri" pitchFamily="34"/>
              </a:rPr>
              <a:t>)</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0" cap="none" spc="0" baseline="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kern="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0" cap="none" spc="0" baseline="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a:solidFill>
                <a:srgbClr val="000000"/>
              </a:solidFill>
              <a:uFillTx/>
              <a:latin typeface="Calibri" pitchFamily="34"/>
              <a:ea typeface="Calibri" pitchFamily="34"/>
            </a:endParaRPr>
          </a:p>
          <a:p>
            <a:pPr algn="ctr" defTabSz="457198">
              <a:spcAft>
                <a:spcPts val="185"/>
              </a:spcAft>
              <a:defRPr sz="1800" b="0" i="0" u="none" strike="noStrike" kern="0" cap="none" spc="0" baseline="0">
                <a:solidFill>
                  <a:srgbClr val="000000"/>
                </a:solidFill>
                <a:uFillTx/>
              </a:defRPr>
            </a:pPr>
            <a:r>
              <a:rPr lang="fr-FR" sz="1100" b="0" i="0" u="sng">
                <a:solidFill>
                  <a:srgbClr val="000000"/>
                </a:solidFill>
                <a:latin typeface="Calibri" panose="020F0502020204030204" pitchFamily="34" charset="0"/>
              </a:rPr>
              <a:t>Conformément au règlement d’examen</a:t>
            </a:r>
            <a:r>
              <a:rPr lang="fr-FR" sz="1050" i="0" strike="noStrike">
                <a:solidFill>
                  <a:srgbClr val="000000"/>
                </a:solidFill>
                <a:latin typeface="Calibri" panose="020F0502020204030204" pitchFamily="34" charset="0"/>
              </a:rPr>
              <a:t> </a:t>
            </a:r>
            <a:r>
              <a:rPr lang="fr-FR" sz="1100" b="1" i="0" u="none" strike="noStrike">
                <a:solidFill>
                  <a:srgbClr val="000000"/>
                </a:solidFill>
                <a:effectLst/>
                <a:latin typeface="Calibri" panose="020F0502020204030204" pitchFamily="34" charset="0"/>
              </a:rPr>
              <a:t>:</a:t>
            </a:r>
          </a:p>
          <a:p>
            <a:pPr defTabSz="457198">
              <a:spcAft>
                <a:spcPts val="185"/>
              </a:spcAft>
              <a:defRPr sz="1800" b="0" i="0" u="none" strike="noStrike" kern="0" cap="none" spc="0" baseline="0">
                <a:solidFill>
                  <a:srgbClr val="000000"/>
                </a:solidFill>
                <a:uFillTx/>
              </a:defRPr>
            </a:pPr>
            <a:endParaRPr lang="fr-FR" sz="400" b="1" i="0" u="none" strike="noStrike">
              <a:solidFill>
                <a:srgbClr val="000000"/>
              </a:solidFill>
              <a:effectLst/>
              <a:latin typeface="Calibri" panose="020F0502020204030204" pitchFamily="34" charset="0"/>
            </a:endParaRPr>
          </a:p>
          <a:p>
            <a:pPr fontAlgn="base"/>
            <a:endParaRPr lang="fr-FR" sz="1100" b="1" i="0" u="none" strike="noStrike">
              <a:solidFill>
                <a:srgbClr val="000000"/>
              </a:solidFill>
              <a:effectLst/>
              <a:latin typeface="Calibri" panose="020F0502020204030204" pitchFamily="34" charset="0"/>
            </a:endParaRPr>
          </a:p>
          <a:p>
            <a:pPr fontAlgn="base"/>
            <a:r>
              <a:rPr lang="fr-FR" sz="1100" b="1" i="0" u="none" strike="noStrike">
                <a:solidFill>
                  <a:srgbClr val="000000"/>
                </a:solidFill>
                <a:effectLst/>
                <a:latin typeface="Calibri" panose="020F0502020204030204" pitchFamily="34" charset="0"/>
              </a:rPr>
              <a:t>→ </a:t>
            </a:r>
            <a:r>
              <a:rPr lang="fr-FR" sz="1100" b="1">
                <a:solidFill>
                  <a:srgbClr val="000000"/>
                </a:solidFill>
                <a:latin typeface="Calibri" panose="020F0502020204030204" pitchFamily="34" charset="0"/>
              </a:rPr>
              <a:t>Mise en situation professionnelle</a:t>
            </a:r>
            <a:r>
              <a:rPr lang="fr-FR" sz="1100" b="1" i="0" u="none" strike="noStrike">
                <a:solidFill>
                  <a:srgbClr val="000000"/>
                </a:solidFill>
                <a:effectLst/>
                <a:latin typeface="Calibri" panose="020F0502020204030204" pitchFamily="34" charset="0"/>
              </a:rPr>
              <a:t> :</a:t>
            </a:r>
            <a:r>
              <a:rPr lang="fr-FR" sz="1100" b="0" i="0" u="none" strike="noStrike">
                <a:solidFill>
                  <a:srgbClr val="000000"/>
                </a:solidFill>
                <a:effectLst/>
                <a:latin typeface="Calibri" panose="020F0502020204030204" pitchFamily="34" charset="0"/>
              </a:rPr>
              <a:t> </a:t>
            </a:r>
            <a:r>
              <a:rPr lang="fr-FR" sz="1100" b="0">
                <a:solidFill>
                  <a:srgbClr val="000000"/>
                </a:solidFill>
                <a:latin typeface="Calibri" panose="020F0502020204030204" pitchFamily="34" charset="0"/>
              </a:rPr>
              <a:t>E</a:t>
            </a:r>
            <a:r>
              <a:rPr lang="fr-FR" sz="1100" b="0" i="0" u="none" strike="noStrike">
                <a:solidFill>
                  <a:srgbClr val="000000"/>
                </a:solidFill>
                <a:effectLst/>
                <a:latin typeface="Calibri" panose="020F0502020204030204" pitchFamily="34" charset="0"/>
              </a:rPr>
              <a:t>preuve orale  (Durée 30 mn)</a:t>
            </a:r>
            <a:r>
              <a:rPr lang="en-US" sz="1100" b="0" i="0">
                <a:solidFill>
                  <a:srgbClr val="000000"/>
                </a:solidFill>
                <a:effectLst/>
                <a:latin typeface="Calibri" panose="020F0502020204030204" pitchFamily="34" charset="0"/>
              </a:rPr>
              <a:t>​ : </a:t>
            </a:r>
            <a:r>
              <a:rPr lang="fr-FR" sz="1100"/>
              <a:t>Le candidat anime une séance de médiation numérique. </a:t>
            </a:r>
          </a:p>
          <a:p>
            <a:pPr fontAlgn="base"/>
            <a:endParaRPr lang="fr-FR" sz="1100" b="1">
              <a:solidFill>
                <a:srgbClr val="000000"/>
              </a:solidFill>
              <a:latin typeface="Calibri"/>
            </a:endParaRPr>
          </a:p>
          <a:p>
            <a:pPr fontAlgn="base"/>
            <a:r>
              <a:rPr lang="fr-FR" sz="1100" b="1">
                <a:solidFill>
                  <a:srgbClr val="000000"/>
                </a:solidFill>
                <a:latin typeface="Calibri"/>
              </a:rPr>
              <a:t>→ Entretien technique : </a:t>
            </a:r>
            <a:r>
              <a:rPr lang="fr-FR" sz="1100">
                <a:solidFill>
                  <a:srgbClr val="000000"/>
                </a:solidFill>
                <a:latin typeface="Calibri"/>
              </a:rPr>
              <a:t>Epreuve</a:t>
            </a:r>
            <a:r>
              <a:rPr lang="fr-FR" sz="1100" b="1">
                <a:solidFill>
                  <a:srgbClr val="000000"/>
                </a:solidFill>
                <a:latin typeface="Calibri"/>
              </a:rPr>
              <a:t> </a:t>
            </a:r>
            <a:r>
              <a:rPr lang="fr-FR" sz="1100">
                <a:solidFill>
                  <a:srgbClr val="000000"/>
                </a:solidFill>
                <a:latin typeface="Calibri"/>
              </a:rPr>
              <a:t>orale (Durée 15 mn) :</a:t>
            </a:r>
          </a:p>
          <a:p>
            <a:pPr defTabSz="457198">
              <a:spcAft>
                <a:spcPts val="185"/>
              </a:spcAft>
              <a:defRPr sz="1800" b="0" i="0" u="none" strike="noStrike" kern="0" cap="none" spc="0" baseline="0">
                <a:solidFill>
                  <a:srgbClr val="000000"/>
                </a:solidFill>
                <a:uFillTx/>
              </a:defRPr>
            </a:pPr>
            <a:r>
              <a:rPr lang="fr-FR" sz="1100"/>
              <a:t>L’entretien technique a lieu à l’issue de la mise en situation professionnelle.</a:t>
            </a:r>
          </a:p>
          <a:p>
            <a:pPr defTabSz="457198">
              <a:spcAft>
                <a:spcPts val="185"/>
              </a:spcAft>
              <a:defRPr sz="1800" b="0" i="0" u="none" strike="noStrike" kern="0" cap="none" spc="0" baseline="0">
                <a:solidFill>
                  <a:srgbClr val="000000"/>
                </a:solidFill>
                <a:uFillTx/>
              </a:defRPr>
            </a:pPr>
            <a:r>
              <a:rPr lang="fr-FR" sz="1100"/>
              <a:t>Il se déroule en deux temps :</a:t>
            </a:r>
          </a:p>
          <a:p>
            <a:pPr defTabSz="457198">
              <a:spcAft>
                <a:spcPts val="185"/>
              </a:spcAft>
              <a:defRPr sz="1800" b="0" i="0" u="none" strike="noStrike" kern="0" cap="none" spc="0" baseline="0">
                <a:solidFill>
                  <a:srgbClr val="000000"/>
                </a:solidFill>
                <a:uFillTx/>
              </a:defRPr>
            </a:pPr>
            <a:r>
              <a:rPr lang="fr-FR" sz="1100"/>
              <a:t>- le candidat analyse sa prestation ;</a:t>
            </a:r>
          </a:p>
          <a:p>
            <a:pPr defTabSz="457198">
              <a:spcAft>
                <a:spcPts val="185"/>
              </a:spcAft>
              <a:defRPr sz="1800" b="0" i="0" u="none" strike="noStrike" kern="0" cap="none" spc="0" baseline="0">
                <a:solidFill>
                  <a:srgbClr val="000000"/>
                </a:solidFill>
                <a:uFillTx/>
              </a:defRPr>
            </a:pPr>
            <a:r>
              <a:rPr lang="fr-FR" sz="1100"/>
              <a:t>- le jury l’interroge au sujet de sa prestation.</a:t>
            </a:r>
            <a:endParaRPr lang="fr-FR" sz="1100" b="1">
              <a:solidFill>
                <a:srgbClr val="000000"/>
              </a:solidFill>
              <a:latin typeface="Calibri"/>
            </a:endParaRPr>
          </a:p>
          <a:p>
            <a:pPr defTabSz="457198">
              <a:spcAft>
                <a:spcPts val="185"/>
              </a:spcAft>
              <a:defRPr sz="1800" b="0" i="0" u="none" strike="noStrike" kern="0" cap="none" spc="0" baseline="0">
                <a:solidFill>
                  <a:srgbClr val="000000"/>
                </a:solidFill>
                <a:uFillTx/>
              </a:defRPr>
            </a:pPr>
            <a:endParaRPr lang="fr-FR" sz="1100" b="1">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a:solidFill>
                  <a:srgbClr val="000000"/>
                </a:solidFill>
              </a:rPr>
              <a:t>→ Questionnement à partir de production(s) : </a:t>
            </a:r>
            <a:r>
              <a:rPr lang="fr-FR" sz="1100">
                <a:solidFill>
                  <a:srgbClr val="000000"/>
                </a:solidFill>
              </a:rPr>
              <a:t>Epreuve orale (Durée : 01h05).</a:t>
            </a:r>
          </a:p>
          <a:p>
            <a:pPr defTabSz="457198">
              <a:spcAft>
                <a:spcPts val="185"/>
              </a:spcAft>
              <a:defRPr sz="1800" b="0" i="0" u="none" strike="noStrike" kern="0" cap="none" spc="0" baseline="0">
                <a:solidFill>
                  <a:srgbClr val="000000"/>
                </a:solidFill>
                <a:uFillTx/>
              </a:defRPr>
            </a:pPr>
            <a:r>
              <a:rPr lang="fr-FR" sz="1100">
                <a:solidFill>
                  <a:srgbClr val="000000"/>
                </a:solidFill>
                <a:latin typeface="Calibri"/>
              </a:rPr>
              <a:t>Le questionnement a lieu avant la mise en situation professionnelle et l’entretien technique.</a:t>
            </a:r>
          </a:p>
          <a:p>
            <a:pPr defTabSz="457198">
              <a:spcAft>
                <a:spcPts val="185"/>
              </a:spcAft>
              <a:defRPr sz="1800" b="0" i="0" u="none" strike="noStrike" kern="0" cap="none" spc="0" baseline="0">
                <a:solidFill>
                  <a:srgbClr val="000000"/>
                </a:solidFill>
                <a:uFillTx/>
              </a:defRPr>
            </a:pPr>
            <a:endParaRPr lang="fr-FR" sz="110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a:solidFill>
                  <a:srgbClr val="000000"/>
                </a:solidFill>
                <a:latin typeface="Calibri"/>
              </a:rPr>
              <a:t>En amont de l’examen, le candidat :</a:t>
            </a:r>
          </a:p>
          <a:p>
            <a:pPr defTabSz="457198">
              <a:spcAft>
                <a:spcPts val="185"/>
              </a:spcAft>
              <a:defRPr sz="1800" b="0" i="0" u="none" strike="noStrike" kern="0" cap="none" spc="0" baseline="0">
                <a:solidFill>
                  <a:srgbClr val="000000"/>
                </a:solidFill>
                <a:uFillTx/>
              </a:defRPr>
            </a:pPr>
            <a:r>
              <a:rPr lang="fr-FR" sz="1100">
                <a:solidFill>
                  <a:srgbClr val="000000"/>
                </a:solidFill>
                <a:latin typeface="Calibri"/>
              </a:rPr>
              <a:t>- élabore trois fiches séance pour l’animation de séances de médiation numérique destinées à un public adulte ;</a:t>
            </a:r>
          </a:p>
          <a:p>
            <a:pPr defTabSz="457198">
              <a:spcAft>
                <a:spcPts val="185"/>
              </a:spcAft>
              <a:defRPr sz="1800" b="0" i="0" u="none" strike="noStrike" kern="0" cap="none" spc="0" baseline="0">
                <a:solidFill>
                  <a:srgbClr val="000000"/>
                </a:solidFill>
                <a:uFillTx/>
              </a:defRPr>
            </a:pPr>
            <a:r>
              <a:rPr lang="fr-FR" sz="1100">
                <a:solidFill>
                  <a:srgbClr val="000000"/>
                </a:solidFill>
                <a:latin typeface="Calibri"/>
              </a:rPr>
              <a:t>- rédige un dossier ;</a:t>
            </a:r>
          </a:p>
          <a:p>
            <a:pPr defTabSz="457198">
              <a:spcAft>
                <a:spcPts val="185"/>
              </a:spcAft>
              <a:defRPr sz="1800" b="0" i="0" u="none" strike="noStrike" kern="0" cap="none" spc="0" baseline="0">
                <a:solidFill>
                  <a:srgbClr val="000000"/>
                </a:solidFill>
                <a:uFillTx/>
              </a:defRPr>
            </a:pPr>
            <a:r>
              <a:rPr lang="fr-FR" sz="1100">
                <a:solidFill>
                  <a:srgbClr val="000000"/>
                </a:solidFill>
                <a:latin typeface="Calibri"/>
              </a:rPr>
              <a:t>- conçoit un diaporama pour accompagner la présentation du contenu au jury</a:t>
            </a:r>
          </a:p>
          <a:p>
            <a:pPr defTabSz="457198">
              <a:spcAft>
                <a:spcPts val="185"/>
              </a:spcAft>
              <a:defRPr sz="1800" b="0" i="0" u="none" strike="noStrike" kern="0" cap="none" spc="0" baseline="0">
                <a:solidFill>
                  <a:srgbClr val="000000"/>
                </a:solidFill>
                <a:uFillTx/>
              </a:defRPr>
            </a:pPr>
            <a:endParaRPr lang="fr-FR" sz="1100" b="1">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a:solidFill>
                  <a:srgbClr val="000000"/>
                </a:solidFill>
                <a:latin typeface="Calibri"/>
              </a:rPr>
              <a:t>→ Entretien final </a:t>
            </a:r>
            <a:r>
              <a:rPr lang="fr-FR" sz="1100">
                <a:solidFill>
                  <a:srgbClr val="000000"/>
                </a:solidFill>
                <a:latin typeface="Calibri"/>
              </a:rPr>
              <a:t>: Epreuve orale (Durée 15 mn) avec le jury, y compris le temps d’échange avec le candidat sur le dossier professionnel.</a:t>
            </a:r>
          </a:p>
        </p:txBody>
      </p:sp>
      <p:sp>
        <p:nvSpPr>
          <p:cNvPr id="11" name="ZoneTexte 22">
            <a:extLst>
              <a:ext uri="{FF2B5EF4-FFF2-40B4-BE49-F238E27FC236}">
                <a16:creationId xmlns:a16="http://schemas.microsoft.com/office/drawing/2014/main" id="{7E015B59-6F0C-0FDB-E9EB-8547B198AC2E}"/>
              </a:ext>
            </a:extLst>
          </p:cNvPr>
          <p:cNvSpPr txBox="1"/>
          <p:nvPr/>
        </p:nvSpPr>
        <p:spPr>
          <a:xfrm>
            <a:off x="3791415" y="315138"/>
            <a:ext cx="2964899" cy="161582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a:solidFill>
                <a:srgbClr val="1D2243"/>
              </a:solidFill>
              <a:uFillTx/>
              <a:latin typeface="Calibri"/>
            </a:endParaRPr>
          </a:p>
          <a:p>
            <a:pPr defTabSz="457200">
              <a:defRPr sz="1800" b="0" i="0" u="none" strike="noStrike" kern="0" cap="none" spc="0" baseline="0">
                <a:solidFill>
                  <a:srgbClr val="000000"/>
                </a:solidFill>
                <a:uFillTx/>
              </a:defRPr>
            </a:pPr>
            <a:r>
              <a:rPr lang="fr-FR" sz="1100" b="1" i="0" u="none" strike="noStrike" kern="1200" cap="none" spc="0" baseline="0">
                <a:uFillTx/>
                <a:latin typeface="Calibri"/>
                <a:ea typeface="Times New Roman" pitchFamily="18"/>
                <a:cs typeface="Times New Roman" pitchFamily="18"/>
              </a:rPr>
              <a:t>Pas de liens avec d’autres certifications professionnelles, certifications ou habilitations, mais seulement avec l’ancienne version de la certification professionnelle reconnues en correspondance partielle : </a:t>
            </a:r>
            <a:r>
              <a:rPr lang="fr-FR" sz="1100" i="0" u="none" strike="noStrike" kern="1200" cap="none" spc="0" baseline="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a:uFillTx/>
                <a:latin typeface="Calibri"/>
                <a:ea typeface="Times New Roman" pitchFamily="18"/>
                <a:cs typeface="Times New Roman" pitchFamily="18"/>
                <a:sym typeface="Wingdings" panose="05000000000000000000" pitchFamily="2" charset="2"/>
              </a:rPr>
              <a:t> Lien à consulter : </a:t>
            </a:r>
            <a:endParaRPr lang="fr-FR" sz="1100" b="1" i="0" u="none" strike="noStrike" kern="1200" cap="none" spc="0" baseline="0">
              <a:uFillTx/>
              <a:ea typeface="Times New Roman" pitchFamily="18"/>
              <a:cs typeface="Times New Roman" pitchFamily="18"/>
            </a:endParaRPr>
          </a:p>
          <a:p>
            <a:pPr lvl="0" defTabSz="457200">
              <a:defRPr sz="1800" b="0" i="0" u="none" strike="noStrike" kern="0" cap="none" spc="0" baseline="0">
                <a:solidFill>
                  <a:srgbClr val="000000"/>
                </a:solidFill>
                <a:uFillTx/>
              </a:defRPr>
            </a:pPr>
            <a:r>
              <a:rPr lang="fr-FR" sz="1100" b="1">
                <a:hlinkClick r:id="rId4"/>
              </a:rPr>
              <a:t>RNCP40695 - TP - Médiateur numérique</a:t>
            </a:r>
            <a:endParaRPr lang="fr-FR" sz="1100" b="1" i="0" u="none" strike="noStrike" kern="1200" cap="none" spc="0" baseline="0">
              <a:solidFill>
                <a:schemeClr val="accent1">
                  <a:lumMod val="75000"/>
                </a:schemeClr>
              </a:solidFill>
              <a:uFillTx/>
              <a:ea typeface="Calibri" pitchFamily="34"/>
              <a:cs typeface="Times New Roman" pitchFamily="18"/>
            </a:endParaRPr>
          </a:p>
        </p:txBody>
      </p:sp>
      <p:sp>
        <p:nvSpPr>
          <p:cNvPr id="4" name="ZoneTexte 15">
            <a:extLst>
              <a:ext uri="{FF2B5EF4-FFF2-40B4-BE49-F238E27FC236}">
                <a16:creationId xmlns:a16="http://schemas.microsoft.com/office/drawing/2014/main" id="{1DF85FDB-E8A7-26DA-4B47-C3B88FC2D5B5}"/>
              </a:ext>
            </a:extLst>
          </p:cNvPr>
          <p:cNvSpPr txBox="1"/>
          <p:nvPr/>
        </p:nvSpPr>
        <p:spPr>
          <a:xfrm>
            <a:off x="3722365" y="2117783"/>
            <a:ext cx="2964900" cy="29700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a:solidFill>
                  <a:srgbClr val="1D2243"/>
                </a:solidFill>
                <a:uFillTx/>
                <a:latin typeface="Calibri"/>
              </a:rPr>
              <a:t>Suites de parcours possibles et débouchés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i="0" u="none" strike="noStrike" kern="0" cap="none" spc="0" baseline="0">
              <a:solidFill>
                <a:srgbClr val="1D2243"/>
              </a:solidFill>
              <a:uFillTx/>
              <a:latin typeface="Calibri"/>
            </a:endParaRPr>
          </a:p>
          <a:p>
            <a:pPr marL="171450" indent="-171450" fontAlgn="base">
              <a:buFont typeface="Wingdings" panose="05000000000000000000" pitchFamily="2" charset="2"/>
              <a:buChar char="è"/>
            </a:pPr>
            <a:r>
              <a:rPr lang="fr-FR" sz="1100">
                <a:solidFill>
                  <a:srgbClr val="000000"/>
                </a:solidFill>
              </a:rPr>
              <a:t>Les titulaires de ce Titre Professionnel peuvent avoir accès aux Bachelors, Licences Professionnelles</a:t>
            </a:r>
            <a:r>
              <a:rPr lang="fr-FR" sz="1100" b="0" i="0">
                <a:solidFill>
                  <a:srgbClr val="000000"/>
                </a:solidFill>
                <a:effectLst/>
              </a:rPr>
              <a:t> ou </a:t>
            </a:r>
            <a:r>
              <a:rPr lang="fr-FR" sz="1100">
                <a:solidFill>
                  <a:srgbClr val="000000"/>
                </a:solidFill>
              </a:rPr>
              <a:t>à d’autres certifications de niveau 6</a:t>
            </a:r>
            <a:r>
              <a:rPr lang="fr-FR" sz="1100" b="0" i="0">
                <a:solidFill>
                  <a:srgbClr val="000000"/>
                </a:solidFill>
                <a:effectLst/>
              </a:rPr>
              <a:t> pour poursuivre leur parcours professionnel, dans le cadre de la formation tout au long de la vie,</a:t>
            </a:r>
          </a:p>
          <a:p>
            <a:pPr marL="171450" indent="-171450" fontAlgn="base">
              <a:buFont typeface="Wingdings" panose="05000000000000000000" pitchFamily="2" charset="2"/>
              <a:buChar char="è"/>
            </a:pPr>
            <a:endParaRPr lang="fr-FR" sz="1100" b="0" i="0">
              <a:solidFill>
                <a:srgbClr val="000000"/>
              </a:solidFill>
              <a:effectLst/>
            </a:endParaRPr>
          </a:p>
          <a:p>
            <a:pPr marL="171450" indent="-171450" fontAlgn="base">
              <a:buFont typeface="Wingdings" panose="05000000000000000000" pitchFamily="2" charset="2"/>
              <a:buChar char="è"/>
            </a:pPr>
            <a:r>
              <a:rPr lang="fr-FR" sz="1100">
                <a:solidFill>
                  <a:srgbClr val="000000"/>
                </a:solidFill>
              </a:rPr>
              <a:t>Exemples : Licence – Sciences, Enseignement, Médiation (RNCP39402), BUT Carrières sociales : Animation sociale et Socioculturelle (RNCP35512, remplacé par RNCP 41551 à compter du 01/09/2026), …</a:t>
            </a:r>
          </a:p>
          <a:p>
            <a:pPr marL="171450" indent="-171450" fontAlgn="base">
              <a:buFont typeface="Wingdings" panose="05000000000000000000" pitchFamily="2" charset="2"/>
              <a:buChar char="è"/>
            </a:pPr>
            <a:endParaRPr lang="fr-FR" sz="1100" u="none" strike="noStrike" kern="1200" cap="none" spc="0" baseline="0">
              <a:solidFill>
                <a:srgbClr val="000000"/>
              </a:solidFill>
              <a:uFillTx/>
              <a:cs typeface="Calibri" pitchFamily="34"/>
            </a:endParaRPr>
          </a:p>
          <a:p>
            <a:pPr fontAlgn="base"/>
            <a:endParaRPr lang="fr-FR" sz="500" u="none" strike="noStrike" kern="1200" cap="none" spc="0" baseline="0">
              <a:solidFill>
                <a:srgbClr val="000000"/>
              </a:solidFill>
              <a:uFillTx/>
              <a:cs typeface="Calibri" pitchFamily="34"/>
            </a:endParaRPr>
          </a:p>
        </p:txBody>
      </p:sp>
    </p:spTree>
    <p:extLst>
      <p:ext uri="{BB962C8B-B14F-4D97-AF65-F5344CB8AC3E}">
        <p14:creationId xmlns:p14="http://schemas.microsoft.com/office/powerpoint/2010/main" val="18612164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f7d08ae-1745-42f7-abae-65835a4b4ac0" xsi:nil="true"/>
    <lcf76f155ced4ddcb4097134ff3c332f xmlns="1eb82e20-d73d-4108-9024-577f9cc015b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F057F-5A7B-4478-8949-538B1F84AE23}">
  <ds:schemaRefs>
    <ds:schemaRef ds:uri="http://schemas.microsoft.com/sharepoint/v3/contenttype/forms"/>
  </ds:schemaRefs>
</ds:datastoreItem>
</file>

<file path=customXml/itemProps2.xml><?xml version="1.0" encoding="utf-8"?>
<ds:datastoreItem xmlns:ds="http://schemas.openxmlformats.org/officeDocument/2006/customXml" ds:itemID="{1FDE6A54-282E-4BD4-905B-FEC9BD03B472}">
  <ds:schemaRefs>
    <ds:schemaRef ds:uri="http://purl.org/dc/terms/"/>
    <ds:schemaRef ds:uri="http://purl.org/dc/dcmitype/"/>
    <ds:schemaRef ds:uri="af7d08ae-1745-42f7-abae-65835a4b4ac0"/>
    <ds:schemaRef ds:uri="http://schemas.microsoft.com/office/2006/metadata/properties"/>
    <ds:schemaRef ds:uri="http://schemas.microsoft.com/office/2006/documentManagement/types"/>
    <ds:schemaRef ds:uri="1eb82e20-d73d-4108-9024-577f9cc015bd"/>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A15614-4C71-4F10-B48D-D7CCCDD23CA7}">
  <ds:schemaRefs>
    <ds:schemaRef ds:uri="1eb82e20-d73d-4108-9024-577f9cc015bd"/>
    <ds:schemaRef ds:uri="af7d08ae-1745-42f7-abae-65835a4b4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1408</Words>
  <Application>Microsoft Office PowerPoint</Application>
  <PresentationFormat>Affichage à l'écran (4:3)</PresentationFormat>
  <Paragraphs>137</Paragraphs>
  <Slides>3</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vt:i4>
      </vt:variant>
    </vt:vector>
  </HeadingPairs>
  <TitlesOfParts>
    <vt:vector size="12" baseType="lpstr">
      <vt:lpstr>Arial</vt:lpstr>
      <vt:lpstr>Arial Narrow</vt:lpstr>
      <vt:lpstr>Bookman Old Style</vt:lpstr>
      <vt:lpstr>Calibri</vt:lpstr>
      <vt:lpstr>Calibri </vt:lpstr>
      <vt:lpstr>Calibri (Corps)</vt:lpstr>
      <vt:lpstr>Times New Roman</vt:lpstr>
      <vt:lpstr>Wingdings</vt:lpstr>
      <vt:lpstr>Thème Office</vt:lpstr>
      <vt:lpstr>Titre professionnel Médiateur numérique (Niveau 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Professionnel Gestionnaire de Paie</dc:title>
  <dc:creator>Christelle Kalfalli</dc:creator>
  <cp:lastModifiedBy>Dominique Souyet</cp:lastModifiedBy>
  <cp:revision>1</cp:revision>
  <cp:lastPrinted>2023-11-14T14:52:35Z</cp:lastPrinted>
  <dcterms:created xsi:type="dcterms:W3CDTF">2022-05-23T13:51:26Z</dcterms:created>
  <dcterms:modified xsi:type="dcterms:W3CDTF">2026-01-05T11:17:05Z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