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446" r:id="rId5"/>
    <p:sldId id="449" r:id="rId6"/>
    <p:sldId id="450" r:id="rId7"/>
  </p:sldIdLst>
  <p:sldSz cx="6858000" cy="9144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243"/>
    <a:srgbClr val="10ABBB"/>
    <a:srgbClr val="FF99FF"/>
    <a:srgbClr val="D82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9E486-2C8D-4693-824C-65D22CE11AB9}" v="38" dt="2026-01-08T12:25:59.753"/>
    <p1510:client id="{913A5BD3-3200-4DC3-8E17-4D86AC1A40C9}" v="42" dt="2026-01-08T11:03:50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69012ECD-51FC-41F1-AA8D-1B2483CD663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8" d="100"/>
          <a:sy n="148" d="100"/>
        </p:scale>
        <p:origin x="1518" y="-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que Souyet" userId="9f8cbbab-b3ce-4990-b463-61d3047493bf" providerId="ADAL" clId="{33B74F06-95CF-46BA-B88D-F2349B00CCA6}"/>
    <pc:docChg chg="undo custSel modSld">
      <pc:chgData name="Dominique Souyet" userId="9f8cbbab-b3ce-4990-b463-61d3047493bf" providerId="ADAL" clId="{33B74F06-95CF-46BA-B88D-F2349B00CCA6}" dt="2026-01-08T12:26:16.595" v="5475" actId="255"/>
      <pc:docMkLst>
        <pc:docMk/>
      </pc:docMkLst>
      <pc:sldChg chg="addSp delSp modSp mod">
        <pc:chgData name="Dominique Souyet" userId="9f8cbbab-b3ce-4990-b463-61d3047493bf" providerId="ADAL" clId="{33B74F06-95CF-46BA-B88D-F2349B00CCA6}" dt="2026-01-08T11:56:15.482" v="4979" actId="20577"/>
        <pc:sldMkLst>
          <pc:docMk/>
          <pc:sldMk cId="3136819446" sldId="446"/>
        </pc:sldMkLst>
        <pc:spChg chg="add del mod">
          <ac:chgData name="Dominique Souyet" userId="9f8cbbab-b3ce-4990-b463-61d3047493bf" providerId="ADAL" clId="{33B74F06-95CF-46BA-B88D-F2349B00CCA6}" dt="2026-01-08T10:29:25.491" v="1865" actId="478"/>
          <ac:spMkLst>
            <pc:docMk/>
            <pc:sldMk cId="3136819446" sldId="446"/>
            <ac:spMk id="3" creationId="{772AB1E3-070F-458E-A871-E5A693AF5C2E}"/>
          </ac:spMkLst>
        </pc:spChg>
        <pc:spChg chg="mod">
          <ac:chgData name="Dominique Souyet" userId="9f8cbbab-b3ce-4990-b463-61d3047493bf" providerId="ADAL" clId="{33B74F06-95CF-46BA-B88D-F2349B00CCA6}" dt="2026-01-08T11:56:15.482" v="4979" actId="20577"/>
          <ac:spMkLst>
            <pc:docMk/>
            <pc:sldMk cId="3136819446" sldId="446"/>
            <ac:spMk id="4" creationId="{36A83D8C-C6FB-4BFD-BE16-BEF4618DFCB3}"/>
          </ac:spMkLst>
        </pc:spChg>
        <pc:spChg chg="mod">
          <ac:chgData name="Dominique Souyet" userId="9f8cbbab-b3ce-4990-b463-61d3047493bf" providerId="ADAL" clId="{33B74F06-95CF-46BA-B88D-F2349B00CCA6}" dt="2026-01-08T11:21:44.282" v="4032" actId="1076"/>
          <ac:spMkLst>
            <pc:docMk/>
            <pc:sldMk cId="3136819446" sldId="446"/>
            <ac:spMk id="5" creationId="{53567638-15D0-8241-C2BB-2E4CAA07E949}"/>
          </ac:spMkLst>
        </pc:spChg>
        <pc:spChg chg="mod">
          <ac:chgData name="Dominique Souyet" userId="9f8cbbab-b3ce-4990-b463-61d3047493bf" providerId="ADAL" clId="{33B74F06-95CF-46BA-B88D-F2349B00CCA6}" dt="2026-01-08T11:22:42.616" v="4060" actId="1076"/>
          <ac:spMkLst>
            <pc:docMk/>
            <pc:sldMk cId="3136819446" sldId="446"/>
            <ac:spMk id="7" creationId="{45AAF6CD-3C01-4AF5-ADDA-5280287C20D2}"/>
          </ac:spMkLst>
        </pc:spChg>
        <pc:spChg chg="mod">
          <ac:chgData name="Dominique Souyet" userId="9f8cbbab-b3ce-4990-b463-61d3047493bf" providerId="ADAL" clId="{33B74F06-95CF-46BA-B88D-F2349B00CCA6}" dt="2026-01-08T11:21:38.283" v="4030" actId="1076"/>
          <ac:spMkLst>
            <pc:docMk/>
            <pc:sldMk cId="3136819446" sldId="446"/>
            <ac:spMk id="9" creationId="{809C0C72-04CC-223E-00CD-CD098BF643A9}"/>
          </ac:spMkLst>
        </pc:spChg>
        <pc:spChg chg="mod">
          <ac:chgData name="Dominique Souyet" userId="9f8cbbab-b3ce-4990-b463-61d3047493bf" providerId="ADAL" clId="{33B74F06-95CF-46BA-B88D-F2349B00CCA6}" dt="2026-01-08T11:22:54.439" v="4061" actId="1076"/>
          <ac:spMkLst>
            <pc:docMk/>
            <pc:sldMk cId="3136819446" sldId="446"/>
            <ac:spMk id="10" creationId="{12743827-CFA6-463A-8906-45998CE25241}"/>
          </ac:spMkLst>
        </pc:spChg>
        <pc:spChg chg="mod">
          <ac:chgData name="Dominique Souyet" userId="9f8cbbab-b3ce-4990-b463-61d3047493bf" providerId="ADAL" clId="{33B74F06-95CF-46BA-B88D-F2349B00CCA6}" dt="2026-01-08T11:26:40.763" v="4648" actId="20577"/>
          <ac:spMkLst>
            <pc:docMk/>
            <pc:sldMk cId="3136819446" sldId="446"/>
            <ac:spMk id="11" creationId="{8519F5AB-0095-484B-AEBA-FF4B82DDB990}"/>
          </ac:spMkLst>
        </pc:spChg>
        <pc:spChg chg="mod">
          <ac:chgData name="Dominique Souyet" userId="9f8cbbab-b3ce-4990-b463-61d3047493bf" providerId="ADAL" clId="{33B74F06-95CF-46BA-B88D-F2349B00CCA6}" dt="2026-01-08T11:21:35.770" v="4029" actId="1076"/>
          <ac:spMkLst>
            <pc:docMk/>
            <pc:sldMk cId="3136819446" sldId="446"/>
            <ac:spMk id="12" creationId="{BB850AB4-4175-1422-E2E2-79486A3048B5}"/>
          </ac:spMkLst>
        </pc:spChg>
        <pc:spChg chg="add del mod">
          <ac:chgData name="Dominique Souyet" userId="9f8cbbab-b3ce-4990-b463-61d3047493bf" providerId="ADAL" clId="{33B74F06-95CF-46BA-B88D-F2349B00CCA6}" dt="2026-01-08T10:29:21.719" v="1864" actId="478"/>
          <ac:spMkLst>
            <pc:docMk/>
            <pc:sldMk cId="3136819446" sldId="446"/>
            <ac:spMk id="15" creationId="{6C2B5281-9AE3-900A-B24B-36FAF590F46C}"/>
          </ac:spMkLst>
        </pc:spChg>
        <pc:spChg chg="add del mod">
          <ac:chgData name="Dominique Souyet" userId="9f8cbbab-b3ce-4990-b463-61d3047493bf" providerId="ADAL" clId="{33B74F06-95CF-46BA-B88D-F2349B00CCA6}" dt="2026-01-08T10:29:33.290" v="1866" actId="478"/>
          <ac:spMkLst>
            <pc:docMk/>
            <pc:sldMk cId="3136819446" sldId="446"/>
            <ac:spMk id="17" creationId="{898D8392-1F60-891D-22CD-204EEA25384E}"/>
          </ac:spMkLst>
        </pc:spChg>
        <pc:spChg chg="add mod">
          <ac:chgData name="Dominique Souyet" userId="9f8cbbab-b3ce-4990-b463-61d3047493bf" providerId="ADAL" clId="{33B74F06-95CF-46BA-B88D-F2349B00CCA6}" dt="2026-01-08T11:21:19.369" v="4028" actId="255"/>
          <ac:spMkLst>
            <pc:docMk/>
            <pc:sldMk cId="3136819446" sldId="446"/>
            <ac:spMk id="19" creationId="{03D7BE8A-B015-3942-523D-25A0DAA63F43}"/>
          </ac:spMkLst>
        </pc:spChg>
        <pc:picChg chg="add del mod ord">
          <ac:chgData name="Dominique Souyet" userId="9f8cbbab-b3ce-4990-b463-61d3047493bf" providerId="ADAL" clId="{33B74F06-95CF-46BA-B88D-F2349B00CCA6}" dt="2026-01-08T10:29:25.491" v="1865" actId="478"/>
          <ac:picMkLst>
            <pc:docMk/>
            <pc:sldMk cId="3136819446" sldId="446"/>
            <ac:picMk id="8" creationId="{52CC044F-B48F-74F1-3DAB-13E5889DDB7F}"/>
          </ac:picMkLst>
        </pc:picChg>
        <pc:picChg chg="add mod ord">
          <ac:chgData name="Dominique Souyet" userId="9f8cbbab-b3ce-4990-b463-61d3047493bf" providerId="ADAL" clId="{33B74F06-95CF-46BA-B88D-F2349B00CCA6}" dt="2026-01-08T10:31:22.624" v="1913" actId="14100"/>
          <ac:picMkLst>
            <pc:docMk/>
            <pc:sldMk cId="3136819446" sldId="446"/>
            <ac:picMk id="18" creationId="{40B098FA-CDD7-5096-B95B-2B58AB4F7D1F}"/>
          </ac:picMkLst>
        </pc:picChg>
      </pc:sldChg>
      <pc:sldChg chg="modSp mod">
        <pc:chgData name="Dominique Souyet" userId="9f8cbbab-b3ce-4990-b463-61d3047493bf" providerId="ADAL" clId="{33B74F06-95CF-46BA-B88D-F2349B00CCA6}" dt="2026-01-08T11:58:06.507" v="5103" actId="20577"/>
        <pc:sldMkLst>
          <pc:docMk/>
          <pc:sldMk cId="2031177517" sldId="449"/>
        </pc:sldMkLst>
        <pc:spChg chg="mod">
          <ac:chgData name="Dominique Souyet" userId="9f8cbbab-b3ce-4990-b463-61d3047493bf" providerId="ADAL" clId="{33B74F06-95CF-46BA-B88D-F2349B00CCA6}" dt="2026-01-08T10:51:09.515" v="3139" actId="1076"/>
          <ac:spMkLst>
            <pc:docMk/>
            <pc:sldMk cId="2031177517" sldId="449"/>
            <ac:spMk id="3" creationId="{5C98A43A-EBBE-2CFE-9BC9-1F0CAFA6E2CA}"/>
          </ac:spMkLst>
        </pc:spChg>
        <pc:spChg chg="mod">
          <ac:chgData name="Dominique Souyet" userId="9f8cbbab-b3ce-4990-b463-61d3047493bf" providerId="ADAL" clId="{33B74F06-95CF-46BA-B88D-F2349B00CCA6}" dt="2025-12-24T08:22:12.637" v="3" actId="1076"/>
          <ac:spMkLst>
            <pc:docMk/>
            <pc:sldMk cId="2031177517" sldId="449"/>
            <ac:spMk id="5" creationId="{3F7F8D37-7730-12EB-2AE2-72B4344FFC1C}"/>
          </ac:spMkLst>
        </pc:spChg>
        <pc:spChg chg="mod">
          <ac:chgData name="Dominique Souyet" userId="9f8cbbab-b3ce-4990-b463-61d3047493bf" providerId="ADAL" clId="{33B74F06-95CF-46BA-B88D-F2349B00CCA6}" dt="2026-01-08T11:58:06.507" v="5103" actId="20577"/>
          <ac:spMkLst>
            <pc:docMk/>
            <pc:sldMk cId="2031177517" sldId="449"/>
            <ac:spMk id="18" creationId="{656DA23C-F283-DC93-1E47-AB79F6E73319}"/>
          </ac:spMkLst>
        </pc:spChg>
      </pc:sldChg>
      <pc:sldChg chg="modSp mod">
        <pc:chgData name="Dominique Souyet" userId="9f8cbbab-b3ce-4990-b463-61d3047493bf" providerId="ADAL" clId="{33B74F06-95CF-46BA-B88D-F2349B00CCA6}" dt="2026-01-08T12:26:16.595" v="5475" actId="255"/>
        <pc:sldMkLst>
          <pc:docMk/>
          <pc:sldMk cId="1861216494" sldId="450"/>
        </pc:sldMkLst>
        <pc:spChg chg="mod">
          <ac:chgData name="Dominique Souyet" userId="9f8cbbab-b3ce-4990-b463-61d3047493bf" providerId="ADAL" clId="{33B74F06-95CF-46BA-B88D-F2349B00CCA6}" dt="2026-01-05T08:44:20.316" v="1290" actId="20577"/>
          <ac:spMkLst>
            <pc:docMk/>
            <pc:sldMk cId="1861216494" sldId="450"/>
            <ac:spMk id="3" creationId="{5C98A43A-EBBE-2CFE-9BC9-1F0CAFA6E2CA}"/>
          </ac:spMkLst>
        </pc:spChg>
        <pc:spChg chg="mod">
          <ac:chgData name="Dominique Souyet" userId="9f8cbbab-b3ce-4990-b463-61d3047493bf" providerId="ADAL" clId="{33B74F06-95CF-46BA-B88D-F2349B00CCA6}" dt="2026-01-08T12:25:17.677" v="5466" actId="20577"/>
          <ac:spMkLst>
            <pc:docMk/>
            <pc:sldMk cId="1861216494" sldId="450"/>
            <ac:spMk id="4" creationId="{1DF85FDB-E8A7-26DA-4B47-C3B88FC2D5B5}"/>
          </ac:spMkLst>
        </pc:spChg>
        <pc:spChg chg="mod">
          <ac:chgData name="Dominique Souyet" userId="9f8cbbab-b3ce-4990-b463-61d3047493bf" providerId="ADAL" clId="{33B74F06-95CF-46BA-B88D-F2349B00CCA6}" dt="2026-01-08T12:17:26.348" v="5206" actId="5793"/>
          <ac:spMkLst>
            <pc:docMk/>
            <pc:sldMk cId="1861216494" sldId="450"/>
            <ac:spMk id="7" creationId="{8043092A-1872-467B-7073-9215E5450C6E}"/>
          </ac:spMkLst>
        </pc:spChg>
        <pc:spChg chg="mod">
          <ac:chgData name="Dominique Souyet" userId="9f8cbbab-b3ce-4990-b463-61d3047493bf" providerId="ADAL" clId="{33B74F06-95CF-46BA-B88D-F2349B00CCA6}" dt="2026-01-08T12:26:16.595" v="5475" actId="255"/>
          <ac:spMkLst>
            <pc:docMk/>
            <pc:sldMk cId="1861216494" sldId="450"/>
            <ac:spMk id="11" creationId="{7E015B59-6F0C-0FDB-E9EB-8547B198AC2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D50C9F20-F5AC-4AA7-8B09-40F52D70626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979722-E6DC-4482-A85E-57066EECB48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51333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27D528-F551-45B2-B92C-0FA004F6D87E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08/01/2026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54365C-F581-455D-8290-AFEE520AB4B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256690-E7FD-4F17-A337-CF84617794D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63975D-9895-49A6-8CDC-0652C37A5191}" type="slidenum">
              <a:t>‹N°›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230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155114D7-2363-4904-B195-3926E39F4B4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7F320E-208E-4243-9D8C-7ADBB35A125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1333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192AB87-BBD9-4419-A041-6346D8CA4D7D}" type="datetime1">
              <a:rPr lang="fr-FR"/>
              <a:pPr lvl="0"/>
              <a:t>08/01/2026</a:t>
            </a:fld>
            <a:endParaRPr lang="fr-FR"/>
          </a:p>
        </p:txBody>
      </p:sp>
      <p:sp>
        <p:nvSpPr>
          <p:cNvPr id="4" name="Espace réservé de l’image des diapositives 3">
            <a:extLst>
              <a:ext uri="{FF2B5EF4-FFF2-40B4-BE49-F238E27FC236}">
                <a16:creationId xmlns:a16="http://schemas.microsoft.com/office/drawing/2014/main" id="{EDF3C758-B422-404A-824E-01EAAA7225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3013" cy="3351213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7435DEEF-ACF4-440C-A323-C625C823965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929" y="4778718"/>
            <a:ext cx="5439408" cy="3909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097E4C-1832-44C3-8E64-12E67199D7B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81C818-6B6F-4A44-9507-8169B46DFA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7D4DBBF-C02B-42A2-A041-5692A219A67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66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32118C8-1D74-49D3-9120-6E736246A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25" y="1241425"/>
            <a:ext cx="2513013" cy="3351213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26C4C18-1285-410D-9409-8B0DEB2278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FBB9AF-4692-40DD-ADF0-36A170E5FDA0}"/>
              </a:ext>
            </a:extLst>
          </p:cNvPr>
          <p:cNvSpPr txBox="1"/>
          <p:nvPr/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+33 4 13 25 92 13 - www.aecd.fr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24F3A2-F8F6-4AA7-B49E-F6661E8EFE46}"/>
              </a:ext>
            </a:extLst>
          </p:cNvPr>
          <p:cNvSpPr txBox="1"/>
          <p:nvPr/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212DD6-ED39-4315-AA3E-242BA0880CF6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8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32118C8-1D74-49D3-9120-6E736246A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25" y="1241425"/>
            <a:ext cx="2513013" cy="3351213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26C4C18-1285-410D-9409-8B0DEB2278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FBB9AF-4692-40DD-ADF0-36A170E5FDA0}"/>
              </a:ext>
            </a:extLst>
          </p:cNvPr>
          <p:cNvSpPr txBox="1"/>
          <p:nvPr/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+33 4 13 25 92 13 - www.aecd.fr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24F3A2-F8F6-4AA7-B49E-F6661E8EFE46}"/>
              </a:ext>
            </a:extLst>
          </p:cNvPr>
          <p:cNvSpPr txBox="1"/>
          <p:nvPr/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212DD6-ED39-4315-AA3E-242BA0880CF6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79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sme 65">
            <a:extLst>
              <a:ext uri="{FF2B5EF4-FFF2-40B4-BE49-F238E27FC236}">
                <a16:creationId xmlns:a16="http://schemas.microsoft.com/office/drawing/2014/main" id="{759BCD9B-7088-460F-92D3-1B1FAA0D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799991" flipH="1">
            <a:off x="5123337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phisme 66">
            <a:extLst>
              <a:ext uri="{FF2B5EF4-FFF2-40B4-BE49-F238E27FC236}">
                <a16:creationId xmlns:a16="http://schemas.microsoft.com/office/drawing/2014/main" id="{6C3AC76B-DA8B-4473-9C4C-34DD0E628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799991" flipH="1">
            <a:off x="3495248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raphisme 67">
            <a:extLst>
              <a:ext uri="{FF2B5EF4-FFF2-40B4-BE49-F238E27FC236}">
                <a16:creationId xmlns:a16="http://schemas.microsoft.com/office/drawing/2014/main" id="{0E01EB00-132E-468C-905D-1516DC5CC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799991" flipH="1">
            <a:off x="1867149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sme 68">
            <a:extLst>
              <a:ext uri="{FF2B5EF4-FFF2-40B4-BE49-F238E27FC236}">
                <a16:creationId xmlns:a16="http://schemas.microsoft.com/office/drawing/2014/main" id="{6FE958C3-FF2B-455C-99BA-1C53A045A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799991" flipH="1">
            <a:off x="239051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raphisme 59">
            <a:extLst>
              <a:ext uri="{FF2B5EF4-FFF2-40B4-BE49-F238E27FC236}">
                <a16:creationId xmlns:a16="http://schemas.microsoft.com/office/drawing/2014/main" id="{0E43D59B-74C9-4549-B38F-A9F46B9B0A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26318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raphisme 57">
            <a:extLst>
              <a:ext uri="{FF2B5EF4-FFF2-40B4-BE49-F238E27FC236}">
                <a16:creationId xmlns:a16="http://schemas.microsoft.com/office/drawing/2014/main" id="{87C65F8C-A10A-4141-B07A-E0C4CACD9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98229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raphisme 54">
            <a:extLst>
              <a:ext uri="{FF2B5EF4-FFF2-40B4-BE49-F238E27FC236}">
                <a16:creationId xmlns:a16="http://schemas.microsoft.com/office/drawing/2014/main" id="{13DB4685-30E6-4032-A2CA-E0E6696164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70130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aphisme 52">
            <a:extLst>
              <a:ext uri="{FF2B5EF4-FFF2-40B4-BE49-F238E27FC236}">
                <a16:creationId xmlns:a16="http://schemas.microsoft.com/office/drawing/2014/main" id="{EC961A3F-FB8C-4E40-B018-9CF4AE2DF1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2032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Graphisme 81">
            <a:extLst>
              <a:ext uri="{FF2B5EF4-FFF2-40B4-BE49-F238E27FC236}">
                <a16:creationId xmlns:a16="http://schemas.microsoft.com/office/drawing/2014/main" id="{11B95881-2F4D-436E-B943-014E923937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8660" y="3321109"/>
            <a:ext cx="5658709" cy="36667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Graphisme 12">
            <a:extLst>
              <a:ext uri="{FF2B5EF4-FFF2-40B4-BE49-F238E27FC236}">
                <a16:creationId xmlns:a16="http://schemas.microsoft.com/office/drawing/2014/main" id="{ACD35D8C-0691-4405-A2A9-2361528A8F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084832" y="3763926"/>
            <a:ext cx="2688336" cy="26883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Graphisme 55">
            <a:extLst>
              <a:ext uri="{FF2B5EF4-FFF2-40B4-BE49-F238E27FC236}">
                <a16:creationId xmlns:a16="http://schemas.microsoft.com/office/drawing/2014/main" id="{43C8401B-86AD-45DC-A0D6-7804B8A24BF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221200" y="3907608"/>
            <a:ext cx="2415597" cy="24155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Graphisme 2">
            <a:extLst>
              <a:ext uri="{FF2B5EF4-FFF2-40B4-BE49-F238E27FC236}">
                <a16:creationId xmlns:a16="http://schemas.microsoft.com/office/drawing/2014/main" id="{E249D35E-2789-41CA-8D0A-C4D9F38162A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48483" y="251679"/>
            <a:ext cx="6361041" cy="8778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Graphisme 4">
            <a:extLst>
              <a:ext uri="{FF2B5EF4-FFF2-40B4-BE49-F238E27FC236}">
                <a16:creationId xmlns:a16="http://schemas.microsoft.com/office/drawing/2014/main" id="{78E44455-588D-49E8-A6C7-C287459246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75611" y="251679"/>
            <a:ext cx="38011" cy="8869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Graphisme 69">
            <a:extLst>
              <a:ext uri="{FF2B5EF4-FFF2-40B4-BE49-F238E27FC236}">
                <a16:creationId xmlns:a16="http://schemas.microsoft.com/office/drawing/2014/main" id="{DE90F2FC-D0F5-469A-8AE3-84A23EFEB15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53051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Graphisme 71">
            <a:extLst>
              <a:ext uri="{FF2B5EF4-FFF2-40B4-BE49-F238E27FC236}">
                <a16:creationId xmlns:a16="http://schemas.microsoft.com/office/drawing/2014/main" id="{B7A3B927-CC7B-4A7B-AE7C-A5A61F76F00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883206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Graphisme 72">
            <a:extLst>
              <a:ext uri="{FF2B5EF4-FFF2-40B4-BE49-F238E27FC236}">
                <a16:creationId xmlns:a16="http://schemas.microsoft.com/office/drawing/2014/main" id="{64E7D369-48CC-4F31-BB85-1DB3C07F568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08799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Graphisme 73">
            <a:extLst>
              <a:ext uri="{FF2B5EF4-FFF2-40B4-BE49-F238E27FC236}">
                <a16:creationId xmlns:a16="http://schemas.microsoft.com/office/drawing/2014/main" id="{222107F7-0DEF-4F46-A7F5-8842BA1532A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134392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Graphisme 75">
            <a:extLst>
              <a:ext uri="{FF2B5EF4-FFF2-40B4-BE49-F238E27FC236}">
                <a16:creationId xmlns:a16="http://schemas.microsoft.com/office/drawing/2014/main" id="{23F214D1-64EF-4DAE-AE6A-893E2AA90BC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59488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Graphisme 76">
            <a:extLst>
              <a:ext uri="{FF2B5EF4-FFF2-40B4-BE49-F238E27FC236}">
                <a16:creationId xmlns:a16="http://schemas.microsoft.com/office/drawing/2014/main" id="{3323E2BA-D487-4302-98CC-D9B163F6E9B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884459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Graphisme 77">
            <a:extLst>
              <a:ext uri="{FF2B5EF4-FFF2-40B4-BE49-F238E27FC236}">
                <a16:creationId xmlns:a16="http://schemas.microsoft.com/office/drawing/2014/main" id="{65E5B1F0-5FF0-4E36-95C6-B377D31E39A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09421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Graphisme 78">
            <a:extLst>
              <a:ext uri="{FF2B5EF4-FFF2-40B4-BE49-F238E27FC236}">
                <a16:creationId xmlns:a16="http://schemas.microsoft.com/office/drawing/2014/main" id="{41A9DA8C-5C41-4A65-8BFC-D995C1A9C47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134392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Titre 82">
            <a:extLst>
              <a:ext uri="{FF2B5EF4-FFF2-40B4-BE49-F238E27FC236}">
                <a16:creationId xmlns:a16="http://schemas.microsoft.com/office/drawing/2014/main" id="{65F39A2C-C23E-4620-8DD9-B22BB8CFAE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6914" y="278288"/>
            <a:ext cx="5191771" cy="889455"/>
          </a:xfrm>
        </p:spPr>
        <p:txBody>
          <a:bodyPr lIns="0" tIns="0" rIns="0" bIns="0">
            <a:noAutofit/>
          </a:bodyPr>
          <a:lstStyle>
            <a:lvl1pPr>
              <a:defRPr sz="2600" b="1">
                <a:solidFill>
                  <a:srgbClr val="105A46"/>
                </a:solidFill>
              </a:defRPr>
            </a:lvl1pPr>
          </a:lstStyle>
          <a:p>
            <a:pPr lvl="0"/>
            <a:r>
              <a:rPr lang="fr-FR"/>
              <a:t>RÉALISER DES ÉCONOMIES</a:t>
            </a:r>
          </a:p>
        </p:txBody>
      </p:sp>
      <p:sp>
        <p:nvSpPr>
          <p:cNvPr id="24" name="Espace réservé du texte 85">
            <a:extLst>
              <a:ext uri="{FF2B5EF4-FFF2-40B4-BE49-F238E27FC236}">
                <a16:creationId xmlns:a16="http://schemas.microsoft.com/office/drawing/2014/main" id="{EC59CF00-0B2C-4D3C-872C-C1C7BD72B9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8207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Espace réservé du texte 85">
            <a:extLst>
              <a:ext uri="{FF2B5EF4-FFF2-40B4-BE49-F238E27FC236}">
                <a16:creationId xmlns:a16="http://schemas.microsoft.com/office/drawing/2014/main" id="{91CE18E0-1136-44D0-A108-0F328841E3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89551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Espace réservé du texte 85">
            <a:extLst>
              <a:ext uri="{FF2B5EF4-FFF2-40B4-BE49-F238E27FC236}">
                <a16:creationId xmlns:a16="http://schemas.microsoft.com/office/drawing/2014/main" id="{83F3B9A3-BCF9-4F43-BA53-6505D99880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35330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85">
            <a:extLst>
              <a:ext uri="{FF2B5EF4-FFF2-40B4-BE49-F238E27FC236}">
                <a16:creationId xmlns:a16="http://schemas.microsoft.com/office/drawing/2014/main" id="{C43E9C8C-A95F-49A7-9D27-B66EABE419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62441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8" name="Espace réservé du texte 85">
            <a:extLst>
              <a:ext uri="{FF2B5EF4-FFF2-40B4-BE49-F238E27FC236}">
                <a16:creationId xmlns:a16="http://schemas.microsoft.com/office/drawing/2014/main" id="{B02C0437-6D3C-48CC-BB9A-00D738F418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8207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Espace réservé du texte 85">
            <a:extLst>
              <a:ext uri="{FF2B5EF4-FFF2-40B4-BE49-F238E27FC236}">
                <a16:creationId xmlns:a16="http://schemas.microsoft.com/office/drawing/2014/main" id="{6D3B1BA9-9035-4337-AC30-C1C69CCA95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89551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Espace réservé du texte 85">
            <a:extLst>
              <a:ext uri="{FF2B5EF4-FFF2-40B4-BE49-F238E27FC236}">
                <a16:creationId xmlns:a16="http://schemas.microsoft.com/office/drawing/2014/main" id="{9F3B34C7-33C5-4D95-9DAB-6231292354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35330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Espace réservé du texte 85">
            <a:extLst>
              <a:ext uri="{FF2B5EF4-FFF2-40B4-BE49-F238E27FC236}">
                <a16:creationId xmlns:a16="http://schemas.microsoft.com/office/drawing/2014/main" id="{94AF63A6-70C2-4B0D-B130-DA4BA72635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62441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2" name="Espace réservé du texte 85">
            <a:extLst>
              <a:ext uri="{FF2B5EF4-FFF2-40B4-BE49-F238E27FC236}">
                <a16:creationId xmlns:a16="http://schemas.microsoft.com/office/drawing/2014/main" id="{106CD0EE-A351-4CCE-9BAC-88AB6FBA4C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8469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76559A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ALIMENTATION</a:t>
            </a:r>
          </a:p>
        </p:txBody>
      </p:sp>
      <p:sp>
        <p:nvSpPr>
          <p:cNvPr id="33" name="Espace réservé du texte 85">
            <a:extLst>
              <a:ext uri="{FF2B5EF4-FFF2-40B4-BE49-F238E27FC236}">
                <a16:creationId xmlns:a16="http://schemas.microsoft.com/office/drawing/2014/main" id="{B55F55F0-118A-43BC-B752-1025BED0A6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29811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007591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SANTÉ</a:t>
            </a:r>
          </a:p>
        </p:txBody>
      </p:sp>
      <p:sp>
        <p:nvSpPr>
          <p:cNvPr id="34" name="Espace réservé du texte 85">
            <a:extLst>
              <a:ext uri="{FF2B5EF4-FFF2-40B4-BE49-F238E27FC236}">
                <a16:creationId xmlns:a16="http://schemas.microsoft.com/office/drawing/2014/main" id="{2BFEF706-6D45-42BA-BBE7-487F03EDF8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75589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4045A5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VOITURE</a:t>
            </a:r>
          </a:p>
        </p:txBody>
      </p:sp>
      <p:sp>
        <p:nvSpPr>
          <p:cNvPr id="35" name="Espace réservé du texte 85">
            <a:extLst>
              <a:ext uri="{FF2B5EF4-FFF2-40B4-BE49-F238E27FC236}">
                <a16:creationId xmlns:a16="http://schemas.microsoft.com/office/drawing/2014/main" id="{6D74FFA1-2294-4281-BEF5-CCE6084FFC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02700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356194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MAISON</a:t>
            </a:r>
          </a:p>
        </p:txBody>
      </p:sp>
      <p:sp>
        <p:nvSpPr>
          <p:cNvPr id="36" name="Espace réservé du texte 85">
            <a:extLst>
              <a:ext uri="{FF2B5EF4-FFF2-40B4-BE49-F238E27FC236}">
                <a16:creationId xmlns:a16="http://schemas.microsoft.com/office/drawing/2014/main" id="{217DADD4-5136-4C29-B7D5-C2946A58C8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8472" y="7731930"/>
            <a:ext cx="1477441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749100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TÉLÉPHONE</a:t>
            </a:r>
          </a:p>
        </p:txBody>
      </p:sp>
      <p:sp>
        <p:nvSpPr>
          <p:cNvPr id="37" name="Espace réservé du texte 85">
            <a:extLst>
              <a:ext uri="{FF2B5EF4-FFF2-40B4-BE49-F238E27FC236}">
                <a16:creationId xmlns:a16="http://schemas.microsoft.com/office/drawing/2014/main" id="{E2A94C0E-B533-4E22-B5F9-A1B306F8D6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29811" y="7731930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CC2129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ACHATS</a:t>
            </a:r>
          </a:p>
        </p:txBody>
      </p:sp>
      <p:sp>
        <p:nvSpPr>
          <p:cNvPr id="38" name="Espace réservé du texte 85">
            <a:extLst>
              <a:ext uri="{FF2B5EF4-FFF2-40B4-BE49-F238E27FC236}">
                <a16:creationId xmlns:a16="http://schemas.microsoft.com/office/drawing/2014/main" id="{4B43BBB3-BE52-467E-9473-C9B6811626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9609" y="7731930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A99200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CRÉDITS</a:t>
            </a:r>
          </a:p>
        </p:txBody>
      </p:sp>
      <p:sp>
        <p:nvSpPr>
          <p:cNvPr id="39" name="Espace réservé du texte 85">
            <a:extLst>
              <a:ext uri="{FF2B5EF4-FFF2-40B4-BE49-F238E27FC236}">
                <a16:creationId xmlns:a16="http://schemas.microsoft.com/office/drawing/2014/main" id="{ED100DAA-6B09-476E-8C47-0D282E894D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96491" y="7731930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C66809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IMPÔTS</a:t>
            </a:r>
          </a:p>
        </p:txBody>
      </p:sp>
      <p:sp>
        <p:nvSpPr>
          <p:cNvPr id="40" name="Espace réservé du texte 85">
            <a:extLst>
              <a:ext uri="{FF2B5EF4-FFF2-40B4-BE49-F238E27FC236}">
                <a16:creationId xmlns:a16="http://schemas.microsoft.com/office/drawing/2014/main" id="{9206CCA6-520A-47CF-A1D7-8689DCB4BA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5684" y="5262500"/>
            <a:ext cx="1586639" cy="633596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1" name="Espace réservé du texte 85">
            <a:extLst>
              <a:ext uri="{FF2B5EF4-FFF2-40B4-BE49-F238E27FC236}">
                <a16:creationId xmlns:a16="http://schemas.microsoft.com/office/drawing/2014/main" id="{F3F2A8CC-9D8C-44B1-96E9-D602AA6B9E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6456" y="4963730"/>
            <a:ext cx="1845085" cy="299063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105A46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VOTRE ÉPARGNE</a:t>
            </a:r>
          </a:p>
        </p:txBody>
      </p:sp>
      <p:sp>
        <p:nvSpPr>
          <p:cNvPr id="42" name="Espace réservé d’image 109">
            <a:extLst>
              <a:ext uri="{FF2B5EF4-FFF2-40B4-BE49-F238E27FC236}">
                <a16:creationId xmlns:a16="http://schemas.microsoft.com/office/drawing/2014/main" id="{CFDAAC9A-AC88-45BD-B5D9-1F37535762A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9220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3" name="Espace réservé d’image 109">
            <a:extLst>
              <a:ext uri="{FF2B5EF4-FFF2-40B4-BE49-F238E27FC236}">
                <a16:creationId xmlns:a16="http://schemas.microsoft.com/office/drawing/2014/main" id="{D38F9069-507B-4234-9552-3CF542042C1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257333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4" name="Espace réservé d’image 109">
            <a:extLst>
              <a:ext uri="{FF2B5EF4-FFF2-40B4-BE49-F238E27FC236}">
                <a16:creationId xmlns:a16="http://schemas.microsoft.com/office/drawing/2014/main" id="{BF646AA5-FEC8-405B-9075-1BF4B767EF6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875437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5" name="Espace réservé d’image 109">
            <a:extLst>
              <a:ext uri="{FF2B5EF4-FFF2-40B4-BE49-F238E27FC236}">
                <a16:creationId xmlns:a16="http://schemas.microsoft.com/office/drawing/2014/main" id="{3322F6F9-C387-4AB6-B935-85F5839B1C3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493541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6" name="Espace réservé d’image 109">
            <a:extLst>
              <a:ext uri="{FF2B5EF4-FFF2-40B4-BE49-F238E27FC236}">
                <a16:creationId xmlns:a16="http://schemas.microsoft.com/office/drawing/2014/main" id="{5A6C5632-7D79-4A88-9D01-8D126FF5FA4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9220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7" name="Espace réservé d’image 109">
            <a:extLst>
              <a:ext uri="{FF2B5EF4-FFF2-40B4-BE49-F238E27FC236}">
                <a16:creationId xmlns:a16="http://schemas.microsoft.com/office/drawing/2014/main" id="{1C985D92-5334-4E95-B98A-EFCB0FE133B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257333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8" name="Espace réservé d’image 109">
            <a:extLst>
              <a:ext uri="{FF2B5EF4-FFF2-40B4-BE49-F238E27FC236}">
                <a16:creationId xmlns:a16="http://schemas.microsoft.com/office/drawing/2014/main" id="{CCD1FCB7-C173-4687-A80D-C501C29D398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875437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9" name="Espace réservé d’image 109">
            <a:extLst>
              <a:ext uri="{FF2B5EF4-FFF2-40B4-BE49-F238E27FC236}">
                <a16:creationId xmlns:a16="http://schemas.microsoft.com/office/drawing/2014/main" id="{6F4798AC-142A-4BD6-880E-CFB38DAA995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493541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50" name="Espace réservé du texte 85">
            <a:extLst>
              <a:ext uri="{FF2B5EF4-FFF2-40B4-BE49-F238E27FC236}">
                <a16:creationId xmlns:a16="http://schemas.microsoft.com/office/drawing/2014/main" id="{B881A9D4-62D6-4405-979B-943F5AA465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16200004">
            <a:off x="343572" y="317249"/>
            <a:ext cx="813980" cy="746689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COMMENT FAIRE</a:t>
            </a:r>
            <a:br>
              <a:rPr lang="fr-FR"/>
            </a:br>
            <a:r>
              <a:rPr lang="fr-FR"/>
              <a:t>POUR</a:t>
            </a:r>
          </a:p>
        </p:txBody>
      </p:sp>
      <p:sp>
        <p:nvSpPr>
          <p:cNvPr id="51" name="Espace réservé d’image 109">
            <a:extLst>
              <a:ext uri="{FF2B5EF4-FFF2-40B4-BE49-F238E27FC236}">
                <a16:creationId xmlns:a16="http://schemas.microsoft.com/office/drawing/2014/main" id="{1BC43CB0-8AE8-4901-944C-CD1F2CD95C0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045619" y="4138055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3483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4C56-7CD6-4140-AEF5-CCD7EA6F74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383" y="609603"/>
            <a:ext cx="4113903" cy="2133596"/>
          </a:xfrm>
        </p:spPr>
        <p:txBody>
          <a:bodyPr anchor="b"/>
          <a:lstStyle>
            <a:lvl1pPr>
              <a:defRPr sz="2215">
                <a:solidFill>
                  <a:srgbClr val="1D2545"/>
                </a:solidFill>
                <a:latin typeface="Arial Narrow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E7476-E968-4E73-B872-3F7E9EE2FB0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915550" y="1316573"/>
            <a:ext cx="3471867" cy="6498165"/>
          </a:xfrm>
        </p:spPr>
        <p:txBody>
          <a:bodyPr/>
          <a:lstStyle>
            <a:lvl1pPr marL="0" indent="0">
              <a:buNone/>
              <a:defRPr sz="2215"/>
            </a:lvl1pPr>
            <a:lvl2pPr marL="316526" indent="0">
              <a:buNone/>
              <a:defRPr sz="1939"/>
            </a:lvl2pPr>
            <a:lvl3pPr marL="633062" indent="0">
              <a:buNone/>
              <a:defRPr sz="1662"/>
            </a:lvl3pPr>
            <a:lvl4pPr marL="949589" indent="0">
              <a:buNone/>
              <a:defRPr sz="1385"/>
            </a:lvl4pPr>
            <a:lvl5pPr marL="1266116" indent="0">
              <a:buNone/>
              <a:defRPr sz="138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A833A-BE44-4B56-B00A-79428D5435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2383" y="2743200"/>
            <a:ext cx="2211887" cy="5082116"/>
          </a:xfrm>
        </p:spPr>
        <p:txBody>
          <a:bodyPr/>
          <a:lstStyle>
            <a:lvl1pPr marL="0" indent="0">
              <a:buNone/>
              <a:defRPr sz="1108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ABC34-EF5A-4B34-8A76-D9B240E72E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A4F80-3714-47CA-9703-93A84B2B0F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+33 4 13 25 92 13 - www.aecd.fr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F9F3B-F2A2-4749-BD36-2DBAA6401C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24B7FC5D-E007-49B7-BA57-0D427600E3B4}" type="slidenum">
              <a:t>‹N°›</a:t>
            </a:fld>
            <a:endParaRPr lang="en-US"/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B59FA90B-439C-46F6-A907-453A628CC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975" y="2772817"/>
            <a:ext cx="296869" cy="637118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95135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B6123-CEF6-45B5-8319-E98CAE8B7F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669D1-4033-4624-92A8-6626CD861E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+33 4 13 25 92 13 - www.aecd.fr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0FAE3-B627-4DC6-A0CB-3C384AB20E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F7CC5E28-7215-489F-8116-980DC69FE88A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490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2E4F369-F360-4EE2-BF76-2AACC1AC7A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96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5D9330-975F-40BC-BB09-917465A0C3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1496" y="2434171"/>
            <a:ext cx="5915025" cy="58017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477D75-66D4-4D36-B269-4C987010A88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71492" y="8475136"/>
            <a:ext cx="1543050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19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8B18C"/>
                </a:solidFill>
                <a:uFillTx/>
                <a:latin typeface="Arial Narrow"/>
              </a:defRPr>
            </a:lvl1pPr>
          </a:lstStyle>
          <a:p>
            <a:pPr lvl="0"/>
            <a:r>
              <a:rPr lang="fr-FR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521D2-998F-444E-B6A0-F0334EB7D9B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271717" y="8475136"/>
            <a:ext cx="2314574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19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8B18C"/>
                </a:solidFill>
                <a:uFillTx/>
                <a:latin typeface="Arial Narrow"/>
              </a:defRPr>
            </a:lvl1pPr>
          </a:lstStyle>
          <a:p>
            <a:pPr lvl="0"/>
            <a:r>
              <a:rPr lang="fr-FR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2B2AC4-ECC0-4018-B4CF-AA3D8365988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4843467" y="8475136"/>
            <a:ext cx="1543050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19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8B18C"/>
                </a:solidFill>
                <a:uFillTx/>
                <a:latin typeface="Arial Narrow"/>
              </a:defRPr>
            </a:lvl1pPr>
          </a:lstStyle>
          <a:p>
            <a:pPr lvl="0"/>
            <a:fld id="{EFD9E736-3A89-40C1-8D65-2DC221222A1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marL="0" marR="0" lvl="0" indent="0" algn="l" defTabSz="685796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3300" b="0" i="0" u="none" strike="noStrike" kern="1200" cap="none" spc="0" baseline="0">
          <a:solidFill>
            <a:srgbClr val="F58A1F"/>
          </a:solidFill>
          <a:uFillTx/>
          <a:latin typeface="Bookman Old Style"/>
        </a:defRPr>
      </a:lvl1pPr>
    </p:titleStyle>
    <p:bodyStyle>
      <a:lvl1pPr marL="171449" marR="0" lvl="0" indent="-171449" algn="l" defTabSz="685796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fr-FR" sz="2100" b="0" i="0" u="none" strike="noStrike" kern="1200" cap="none" spc="0" baseline="0">
          <a:solidFill>
            <a:srgbClr val="F58A1F"/>
          </a:solidFill>
          <a:uFillTx/>
          <a:latin typeface="Arial Narrow"/>
        </a:defRPr>
      </a:lvl1pPr>
      <a:lvl2pPr marL="514347" marR="0" lvl="1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F58A1F"/>
          </a:solidFill>
          <a:uFillTx/>
          <a:latin typeface="Arial Narrow"/>
        </a:defRPr>
      </a:lvl2pPr>
      <a:lvl3pPr marL="857245" marR="0" lvl="2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500" b="0" i="0" u="none" strike="noStrike" kern="1200" cap="none" spc="0" baseline="0">
          <a:solidFill>
            <a:srgbClr val="F58A1F"/>
          </a:solidFill>
          <a:uFillTx/>
          <a:latin typeface="Arial Narrow"/>
        </a:defRPr>
      </a:lvl3pPr>
      <a:lvl4pPr marL="1200143" marR="0" lvl="3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350" b="0" i="0" u="none" strike="noStrike" kern="1200" cap="none" spc="0" baseline="0">
          <a:solidFill>
            <a:srgbClr val="F58A1F"/>
          </a:solidFill>
          <a:uFillTx/>
          <a:latin typeface="Arial Narrow"/>
        </a:defRPr>
      </a:lvl4pPr>
      <a:lvl5pPr marL="1543041" marR="0" lvl="4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350" b="0" i="0" u="none" strike="noStrike" kern="1200" cap="none" spc="0" baseline="0">
          <a:solidFill>
            <a:srgbClr val="F58A1F"/>
          </a:solidFill>
          <a:uFillTx/>
          <a:latin typeface="Arial Narrow"/>
        </a:defRPr>
      </a:lvl5pPr>
      <a:lvl6pPr marL="2514585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hyperlink" Target="mailto:cfa@idev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g@idevformation.com" TargetMode="External"/><Relationship Id="rId5" Type="http://schemas.openxmlformats.org/officeDocument/2006/relationships/image" Target="../media/image29.em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ancecompetences.fr/recherche/rncp/3866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40B098FA-CDD7-5096-B95B-2B58AB4F7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53318" cy="1884288"/>
          </a:xfrm>
          <a:prstGeom prst="rect">
            <a:avLst/>
          </a:prstGeom>
        </p:spPr>
      </p:pic>
      <p:pic>
        <p:nvPicPr>
          <p:cNvPr id="2" name="Image 20">
            <a:extLst>
              <a:ext uri="{FF2B5EF4-FFF2-40B4-BE49-F238E27FC236}">
                <a16:creationId xmlns:a16="http://schemas.microsoft.com/office/drawing/2014/main" id="{8465414A-54FC-4DFE-B0D3-9EC46F5D25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701870" y="3834415"/>
            <a:ext cx="874961" cy="8749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A83D8C-C6FB-4BFD-BE16-BEF4618DF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273" y="2901102"/>
            <a:ext cx="3376628" cy="616344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5600" b="1" dirty="0">
                <a:solidFill>
                  <a:srgbClr val="1D2545"/>
                </a:solidFill>
                <a:latin typeface="Calibri"/>
              </a:rPr>
              <a:t>Le métier-les missions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600" b="1" dirty="0">
              <a:solidFill>
                <a:srgbClr val="1D2545"/>
              </a:solidFill>
              <a:latin typeface="Calibri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 dirty="0">
                <a:solidFill>
                  <a:srgbClr val="000000"/>
                </a:solidFill>
                <a:latin typeface="Calibri"/>
              </a:rPr>
              <a:t>Le/la manageur(e) d'équipe pilote la prestation des conseillers client afin de maintenir et d'améliorer la qualité de service. Il/elle collecte et analyse les indicateurs de performance, fixe les objectifs individuels et collectifs et les communique à son équipe. Il/elle contribue au recrutement des conseillers relation client, favorise l'intégration des nouveaux conseillers et veille à l'aménagement des postes.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 dirty="0">
                <a:solidFill>
                  <a:srgbClr val="000000"/>
                </a:solidFill>
                <a:latin typeface="Calibri"/>
              </a:rPr>
              <a:t>Le/la manageur(e) d'équipe propose et contribue à la mise en place de nouvelles prestations. Il/elle collecte les indicateurs de performance appropriés et les saisit, fixe les objectifs individuels et collectifs. Le/la manageur(e) d'équipe identifie les pistes d'améliorations possibles, en rend compte à sa hiérarchie et les argumente à partir d'éléments factuels. Il/elle partage les résultats avec sa hiérarchie et propose des actions ponctuelles pour guider son équipe vers la réussite.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 dirty="0">
                <a:solidFill>
                  <a:srgbClr val="000000"/>
                </a:solidFill>
                <a:latin typeface="Calibri"/>
              </a:rPr>
              <a:t>Le/la manageur(e) d'équipe contribue au recrutement et à l'intégration des nouveaux conseillers client en tenant compte de leur singularité. Il/elle suit et évalue leurs prestations, professionnalise son équipe, l'accompagne au quotidien sur un plan opérationnel.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 dirty="0">
                <a:solidFill>
                  <a:srgbClr val="000000"/>
                </a:solidFill>
                <a:latin typeface="Calibri"/>
              </a:rPr>
              <a:t>Le/la manageur(e) d'équipe organise le planning de son équipe présente sur site ou en télétravail pour garantir une utilisation efficace des talents et des compétences de chacun. Il/elle joue un rôle d’interface entre son équipe et sa hiérarchie.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 dirty="0">
                <a:solidFill>
                  <a:srgbClr val="000000"/>
                </a:solidFill>
                <a:latin typeface="Calibri"/>
              </a:rPr>
              <a:t>Le/la manageur(e) d'équipe traduit les attentes de sa hiérarchie et les réalités opérationnelles de son équipe. Il/elle communique efficacement avec son équipe et garantit la parfaite compréhension des attentes et des objectifs individuels et collectifs.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fr-FR" sz="4000" dirty="0">
              <a:solidFill>
                <a:srgbClr val="1D2545"/>
              </a:solidFill>
              <a:latin typeface="Calibri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5600" b="1" dirty="0">
                <a:solidFill>
                  <a:srgbClr val="1D2545"/>
                </a:solidFill>
                <a:latin typeface="Calibri"/>
              </a:rPr>
              <a:t>Les métiers accessibles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fr-FR" sz="20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fr-FR" sz="4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La dénomination les plus courantes des emplois accessibles sont les suivantes (</a:t>
            </a:r>
            <a:r>
              <a:rPr lang="fr-FR" sz="4000" i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 titre d’exemple</a:t>
            </a:r>
            <a:r>
              <a:rPr lang="fr-FR" sz="4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 :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fr-FR" sz="4000" i="1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180975" lvl="0" indent="-180975" defTabSz="91440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Manageur(e) d’équipe de téléconseillers,</a:t>
            </a:r>
          </a:p>
          <a:p>
            <a:pPr marL="180975" lvl="0" indent="-180975" defTabSz="91440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Responsable d’équipe,</a:t>
            </a:r>
          </a:p>
          <a:p>
            <a:pPr marL="180975" lvl="0" indent="-180975" defTabSz="91440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Superviseur(e),</a:t>
            </a:r>
          </a:p>
          <a:p>
            <a:pPr marL="180975" lvl="0" indent="-180975" defTabSz="91440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Chef(</a:t>
            </a:r>
            <a:r>
              <a:rPr lang="fr-FR" sz="40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fe</a:t>
            </a:r>
            <a:r>
              <a:rPr lang="fr-FR" sz="4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 d’équipe,</a:t>
            </a:r>
          </a:p>
          <a:p>
            <a:pPr marL="180975" lvl="0" indent="-180975" defTabSz="91440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Animateur/-</a:t>
            </a:r>
            <a:r>
              <a:rPr lang="fr-FR" sz="40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trice</a:t>
            </a:r>
            <a:r>
              <a:rPr lang="fr-FR" sz="4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des ventes,</a:t>
            </a:r>
          </a:p>
          <a:p>
            <a:pPr marL="180975" lvl="0" indent="-180975" defTabSz="91440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Etc.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fr-FR" sz="2000" b="1" kern="0" dirty="0">
              <a:solidFill>
                <a:srgbClr val="41BAC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fr-FR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2743827-CFA6-463A-8906-45998CE25241}"/>
              </a:ext>
            </a:extLst>
          </p:cNvPr>
          <p:cNvSpPr txBox="1"/>
          <p:nvPr/>
        </p:nvSpPr>
        <p:spPr>
          <a:xfrm>
            <a:off x="-27470" y="2428748"/>
            <a:ext cx="6857999" cy="5426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4408" tIns="42199" rIns="84408" bIns="42199" anchor="t" anchorCtr="0" compatLnSpc="1">
            <a:normAutofit fontScale="32500" lnSpcReduction="20000"/>
          </a:bodyPr>
          <a:lstStyle/>
          <a:p>
            <a:pPr marL="234468" lvl="1" indent="-234468" algn="ctr" defTabSz="685796">
              <a:lnSpc>
                <a:spcPct val="80000"/>
              </a:lnSpc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600" b="1" dirty="0">
                <a:solidFill>
                  <a:srgbClr val="10ABBB"/>
                </a:solidFill>
                <a:latin typeface="Calibri (Corps)"/>
              </a:rPr>
              <a:t>Alternance</a:t>
            </a:r>
            <a:r>
              <a:rPr lang="fr-FR" sz="6600" b="1" kern="0" dirty="0">
                <a:solidFill>
                  <a:srgbClr val="10ABBB"/>
                </a:solidFill>
                <a:latin typeface="+mn-lt"/>
              </a:rPr>
              <a:t> : 1 semaine en Centre / 3 </a:t>
            </a:r>
            <a:r>
              <a:rPr lang="fr-FR" sz="6600" b="1" kern="0" dirty="0">
                <a:solidFill>
                  <a:srgbClr val="10ABBB"/>
                </a:solidFill>
              </a:rPr>
              <a:t>semaine</a:t>
            </a:r>
            <a:r>
              <a:rPr lang="fr-FR" sz="6600" b="1" kern="0" dirty="0">
                <a:solidFill>
                  <a:srgbClr val="10ABBB"/>
                </a:solidFill>
                <a:latin typeface="+mn-lt"/>
              </a:rPr>
              <a:t>s en Entreprise</a:t>
            </a:r>
          </a:p>
          <a:p>
            <a:pPr marL="234468" lvl="1" indent="-234468" algn="ctr" defTabSz="685796">
              <a:lnSpc>
                <a:spcPct val="80000"/>
              </a:lnSpc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900" b="1" kern="0" dirty="0">
                <a:solidFill>
                  <a:srgbClr val="002060"/>
                </a:solidFill>
              </a:rPr>
              <a:t>Durée : 490 h en Centre – Contrat en alternance de 14 mois maximum</a:t>
            </a:r>
            <a:endParaRPr lang="fr-FR" sz="4900" b="1" kern="0" dirty="0">
              <a:solidFill>
                <a:srgbClr val="002060"/>
              </a:solidFill>
              <a:latin typeface="+mn-lt"/>
            </a:endParaRPr>
          </a:p>
          <a:p>
            <a:pPr marL="234468" lvl="1" indent="-234468" algn="ctr" defTabSz="685796">
              <a:lnSpc>
                <a:spcPct val="80000"/>
              </a:lnSpc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b="1" dirty="0">
              <a:solidFill>
                <a:srgbClr val="1D2243"/>
              </a:solidFill>
              <a:latin typeface="Calibri"/>
            </a:endParaRPr>
          </a:p>
        </p:txBody>
      </p:sp>
      <p:sp>
        <p:nvSpPr>
          <p:cNvPr id="11" name="ZoneTexte 36">
            <a:extLst>
              <a:ext uri="{FF2B5EF4-FFF2-40B4-BE49-F238E27FC236}">
                <a16:creationId xmlns:a16="http://schemas.microsoft.com/office/drawing/2014/main" id="{8519F5AB-0095-484B-AEBA-FF4B82DDB990}"/>
              </a:ext>
            </a:extLst>
          </p:cNvPr>
          <p:cNvSpPr txBox="1"/>
          <p:nvPr/>
        </p:nvSpPr>
        <p:spPr>
          <a:xfrm>
            <a:off x="3644153" y="2976104"/>
            <a:ext cx="3136574" cy="3624653"/>
          </a:xfrm>
          <a:prstGeom prst="rect">
            <a:avLst/>
          </a:prstGeom>
          <a:noFill/>
          <a:ln w="38100" cap="flat">
            <a:noFill/>
          </a:ln>
        </p:spPr>
        <p:txBody>
          <a:bodyPr vert="horz" wrap="square" lIns="84408" tIns="42199" rIns="84408" bIns="42199" anchor="t" anchorCtr="0" compatLnSpc="1">
            <a:spAutoFit/>
          </a:bodyPr>
          <a:lstStyle/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1D2243"/>
                </a:solidFill>
                <a:latin typeface="Calibri"/>
              </a:rPr>
              <a:t>Objectifs</a:t>
            </a:r>
            <a:r>
              <a:rPr lang="fr-FR" sz="1400" b="1" dirty="0">
                <a:solidFill>
                  <a:srgbClr val="1D2545"/>
                </a:solidFill>
                <a:latin typeface="Calibri"/>
              </a:rPr>
              <a:t> </a:t>
            </a:r>
            <a:r>
              <a:rPr lang="fr-FR" sz="1000" b="1" dirty="0">
                <a:solidFill>
                  <a:srgbClr val="1D2545"/>
                </a:solidFill>
                <a:latin typeface="Calibri"/>
              </a:rPr>
              <a:t>: </a:t>
            </a:r>
            <a:r>
              <a:rPr lang="fr-FR" sz="1000" i="0" u="none" strike="noStrike" kern="0" cap="none" spc="0" baseline="0" dirty="0">
                <a:uFillTx/>
              </a:rPr>
              <a:t>A la fin de la formation, les </a:t>
            </a:r>
            <a:r>
              <a:rPr lang="fr-FR" sz="1000" kern="0" dirty="0"/>
              <a:t>A</a:t>
            </a:r>
            <a:r>
              <a:rPr lang="fr-FR" sz="1000" i="0" u="none" strike="noStrike" kern="0" cap="none" spc="0" baseline="0" dirty="0">
                <a:uFillTx/>
              </a:rPr>
              <a:t>lternant(e)s seront en capacité de (d’)  :</a:t>
            </a:r>
            <a:endParaRPr lang="fr-FR" sz="1000" b="1" kern="0" dirty="0">
              <a:solidFill>
                <a:srgbClr val="000000"/>
              </a:solidFill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>
              <a:solidFill>
                <a:srgbClr val="000000"/>
              </a:solidFill>
            </a:endParaRPr>
          </a:p>
          <a:p>
            <a:pPr marL="179387" indent="-179387">
              <a:buFont typeface="Wingdings" panose="05000000000000000000" pitchFamily="2" charset="2"/>
              <a:buChar char="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10ABBB"/>
                </a:solidFill>
              </a:rPr>
              <a:t>Piloter la performance d’une équipe de conseillers client : </a:t>
            </a:r>
            <a:r>
              <a:rPr lang="fr-FR" sz="900" b="0" i="0" dirty="0">
                <a:solidFill>
                  <a:srgbClr val="000000"/>
                </a:solidFill>
                <a:effectLst/>
              </a:rPr>
              <a:t>proposer et contribuer à la mise en place de nouvelles prestations, Collecter et analyser les indicateurs de performance, fixer les objectifs et les communiquer à son équipe, Rendre compte de l’activité de l’équipe, …</a:t>
            </a:r>
            <a:endParaRPr lang="fr-FR" sz="500" kern="0" dirty="0">
              <a:solidFill>
                <a:srgbClr val="000000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/>
          </a:p>
          <a:p>
            <a:pPr marL="179387" indent="-179387">
              <a:buFont typeface="Wingdings" panose="05000000000000000000" pitchFamily="2" charset="2"/>
              <a:buChar char="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10ABBB"/>
                </a:solidFill>
              </a:rPr>
              <a:t>Assurer le management d’une équipe de conseillers client:</a:t>
            </a:r>
            <a:r>
              <a:rPr lang="fr-FR" sz="900" b="1" dirty="0">
                <a:solidFill>
                  <a:srgbClr val="10ABBB"/>
                </a:solidFill>
                <a:latin typeface="Calibri (Corps)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 (Corps)"/>
              </a:rPr>
              <a:t>Contribuer au recrutement et à l’intégration des conseillers client, Professionnaliser l’équipe et l’accompagner au quotidien, Créer les opportunités et les conditions de motivation de l’équipe, Elaborer et mettre en place des actions collectives, …</a:t>
            </a:r>
            <a:endParaRPr lang="fr-FR" sz="500" kern="0" dirty="0">
              <a:solidFill>
                <a:srgbClr val="00000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kern="0" dirty="0">
              <a:solidFill>
                <a:srgbClr val="00000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kern="0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"/>
              </a:rPr>
              <a:t>Conditions d’accès</a:t>
            </a:r>
            <a:endParaRPr lang="fr-FR" sz="1400" b="1" i="0" u="none" strike="noStrike" kern="1200" cap="none" spc="0" baseline="0" dirty="0">
              <a:solidFill>
                <a:srgbClr val="10ABBB"/>
              </a:solidFill>
              <a:uFillTx/>
              <a:latin typeface="Arial Narrow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600" b="1" i="0" u="sng" strike="noStrike" kern="1200" cap="none" spc="0" baseline="0" dirty="0">
              <a:solidFill>
                <a:srgbClr val="10ABBB"/>
              </a:solidFill>
              <a:uFillTx/>
              <a:latin typeface="Calibri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sng" strike="noStrike" kern="1200" cap="none" spc="0" baseline="0" dirty="0">
                <a:solidFill>
                  <a:srgbClr val="10ABBB"/>
                </a:solidFill>
                <a:uFillTx/>
                <a:latin typeface="Calibri"/>
              </a:rPr>
              <a:t>Prérequis </a:t>
            </a:r>
            <a:r>
              <a:rPr lang="fr-FR" sz="1000" b="1" i="0" strike="noStrike" kern="1200" cap="none" spc="0" baseline="0" dirty="0">
                <a:solidFill>
                  <a:srgbClr val="10ABBB"/>
                </a:solidFill>
                <a:uFillTx/>
                <a:latin typeface="Calibri"/>
              </a:rPr>
              <a:t>: </a:t>
            </a:r>
            <a:r>
              <a:rPr lang="fr-FR" sz="1000" b="1" i="0" strike="noStrike" kern="1200" cap="none" spc="0" baseline="0" dirty="0">
                <a:uFillTx/>
                <a:latin typeface="Calibri"/>
              </a:rPr>
              <a:t>Pas de pré requis réglementaires</a:t>
            </a:r>
            <a:endParaRPr kumimoji="0" lang="fr-FR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sng" strike="noStrike" kern="1200" cap="none" spc="0" baseline="0" dirty="0">
                <a:solidFill>
                  <a:srgbClr val="10ABBB"/>
                </a:solidFill>
                <a:uFillTx/>
                <a:latin typeface="Calibri"/>
              </a:rPr>
              <a:t>Prérequis préconisés </a:t>
            </a:r>
            <a:r>
              <a:rPr lang="fr-FR" sz="1000" b="1" i="0" strike="noStrike" kern="1200" cap="none" spc="0" baseline="0" dirty="0">
                <a:solidFill>
                  <a:srgbClr val="10ABBB"/>
                </a:solidFill>
                <a:uFillTx/>
                <a:latin typeface="Calibri"/>
              </a:rPr>
              <a:t>: 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Maîtrise du français oral/écrit courant </a:t>
            </a:r>
            <a:r>
              <a:rPr kumimoji="0" lang="fr-FR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(Niveau B2 du CECRL), 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connaissances de base en bureautique</a:t>
            </a:r>
          </a:p>
        </p:txBody>
      </p:sp>
      <p:pic>
        <p:nvPicPr>
          <p:cNvPr id="6" name="Image 10">
            <a:extLst>
              <a:ext uri="{FF2B5EF4-FFF2-40B4-BE49-F238E27FC236}">
                <a16:creationId xmlns:a16="http://schemas.microsoft.com/office/drawing/2014/main" id="{57EFA469-470F-4243-B732-A9B52FD0A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457" y="-19550"/>
            <a:ext cx="2897545" cy="2066053"/>
          </a:xfrm>
          <a:prstGeom prst="rect">
            <a:avLst/>
          </a:prstGeom>
          <a:noFill/>
          <a:ln cap="flat">
            <a:noFill/>
          </a:ln>
          <a:effectLst>
            <a:outerShdw dist="63497" dir="7619903" algn="tl">
              <a:srgbClr val="D9D9D9">
                <a:alpha val="21000"/>
              </a:srgbClr>
            </a:outerShdw>
          </a:effectLst>
        </p:spPr>
      </p:pic>
      <p:sp>
        <p:nvSpPr>
          <p:cNvPr id="7" name="ZoneTexte 15">
            <a:extLst>
              <a:ext uri="{FF2B5EF4-FFF2-40B4-BE49-F238E27FC236}">
                <a16:creationId xmlns:a16="http://schemas.microsoft.com/office/drawing/2014/main" id="{45AAF6CD-3C01-4AF5-ADDA-5280287C20D2}"/>
              </a:ext>
            </a:extLst>
          </p:cNvPr>
          <p:cNvSpPr txBox="1"/>
          <p:nvPr/>
        </p:nvSpPr>
        <p:spPr>
          <a:xfrm>
            <a:off x="4640113" y="422884"/>
            <a:ext cx="2096085" cy="85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r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62" b="1" dirty="0">
                <a:solidFill>
                  <a:srgbClr val="10ABBB"/>
                </a:solidFill>
                <a:latin typeface="Calibri"/>
                <a:ea typeface="Times New Roman" pitchFamily="18"/>
                <a:cs typeface="Calibri"/>
              </a:rPr>
              <a:t>RNCP 38665</a:t>
            </a:r>
          </a:p>
          <a:p>
            <a:pPr algn="r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62" b="1" dirty="0">
                <a:solidFill>
                  <a:srgbClr val="10ABBB"/>
                </a:solidFill>
                <a:latin typeface="Calibri"/>
                <a:ea typeface="Times New Roman" pitchFamily="18"/>
                <a:cs typeface="Calibri"/>
              </a:rPr>
              <a:t>Formacodes : 34076 ; 34026 ; 34507 ; 34027</a:t>
            </a:r>
            <a:r>
              <a:rPr lang="fr-FR" sz="1662" b="1" dirty="0">
                <a:solidFill>
                  <a:srgbClr val="10ABBB"/>
                </a:solidFill>
                <a:latin typeface="Calibri"/>
                <a:cs typeface="Calibri"/>
              </a:rPr>
              <a:t>                      </a:t>
            </a:r>
          </a:p>
        </p:txBody>
      </p:sp>
      <p:pic>
        <p:nvPicPr>
          <p:cNvPr id="13" name="Image 39">
            <a:extLst>
              <a:ext uri="{FF2B5EF4-FFF2-40B4-BE49-F238E27FC236}">
                <a16:creationId xmlns:a16="http://schemas.microsoft.com/office/drawing/2014/main" id="{27D9B24C-FCE1-4227-BB0D-E2FF8FA80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901" y="2932305"/>
            <a:ext cx="249765" cy="60943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53567638-15D0-8241-C2BB-2E4CAA07E949}"/>
              </a:ext>
            </a:extLst>
          </p:cNvPr>
          <p:cNvSpPr/>
          <p:nvPr/>
        </p:nvSpPr>
        <p:spPr>
          <a:xfrm>
            <a:off x="3703666" y="7019873"/>
            <a:ext cx="3032532" cy="112338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"/>
              </a:rPr>
              <a:t>Lieu de formation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i="0" u="none" strike="noStrike" kern="1200" cap="none" spc="0" baseline="0" dirty="0">
              <a:solidFill>
                <a:srgbClr val="1D2243"/>
              </a:solidFill>
              <a:uFillTx/>
              <a:latin typeface="Calibri"/>
            </a:endParaRP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dirty="0">
                <a:solidFill>
                  <a:srgbClr val="1D2243"/>
                </a:solidFill>
              </a:rPr>
              <a:t>IDEV Marignane </a:t>
            </a:r>
            <a:r>
              <a:rPr lang="fr-FR" sz="1000" dirty="0">
                <a:solidFill>
                  <a:srgbClr val="000000"/>
                </a:solidFill>
                <a:sym typeface="Wingdings" panose="05000000000000000000" pitchFamily="2" charset="2"/>
              </a:rPr>
              <a:t>: </a:t>
            </a:r>
            <a:r>
              <a:rPr lang="fr-FR" sz="1000" dirty="0">
                <a:solidFill>
                  <a:srgbClr val="000000"/>
                </a:solidFill>
                <a:hlinkClick r:id="rId6"/>
              </a:rPr>
              <a:t>dg@idevformation.com</a:t>
            </a:r>
            <a:endParaRPr lang="fr-FR" sz="1000" dirty="0">
              <a:solidFill>
                <a:srgbClr val="000000"/>
              </a:solidFill>
            </a:endParaRPr>
          </a:p>
          <a:p>
            <a:pPr marL="171450" lvl="0" indent="-171450" algn="just" defTabSz="457200">
              <a:buFont typeface="Wingdings" panose="05000000000000000000" pitchFamily="2" charset="2"/>
              <a:buChar char="(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dirty="0">
                <a:solidFill>
                  <a:srgbClr val="000000"/>
                </a:solidFill>
              </a:rPr>
              <a:t>: 04.13.25.92.13</a:t>
            </a: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dirty="0">
              <a:solidFill>
                <a:srgbClr val="000000"/>
              </a:solidFill>
            </a:endParaRP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dirty="0">
                <a:solidFill>
                  <a:srgbClr val="1D2243"/>
                </a:solidFill>
              </a:rPr>
              <a:t>IDEV Marseille </a:t>
            </a:r>
            <a:r>
              <a:rPr lang="fr-FR" sz="1000" dirty="0">
                <a:solidFill>
                  <a:srgbClr val="000000"/>
                </a:solidFill>
                <a:sym typeface="Wingdings" panose="05000000000000000000" pitchFamily="2" charset="2"/>
              </a:rPr>
              <a:t>: </a:t>
            </a:r>
            <a:r>
              <a:rPr lang="fr-FR" sz="1000" dirty="0">
                <a:solidFill>
                  <a:srgbClr val="000000"/>
                </a:solidFill>
                <a:hlinkClick r:id="rId6"/>
              </a:rPr>
              <a:t>dg@idevformation.com</a:t>
            </a:r>
            <a:endParaRPr lang="fr-FR" sz="1000" dirty="0">
              <a:solidFill>
                <a:srgbClr val="000000"/>
              </a:solidFill>
            </a:endParaRP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dirty="0">
                <a:solidFill>
                  <a:srgbClr val="000000"/>
                </a:solidFill>
                <a:sym typeface="Wingdings" panose="05000000000000000000" pitchFamily="2" charset="2"/>
              </a:rPr>
              <a:t> </a:t>
            </a:r>
            <a:r>
              <a:rPr lang="fr-FR" sz="1000" dirty="0">
                <a:solidFill>
                  <a:srgbClr val="000000"/>
                </a:solidFill>
              </a:rPr>
              <a:t>: 04.13.25.92.13</a:t>
            </a:r>
          </a:p>
        </p:txBody>
      </p:sp>
      <p:sp>
        <p:nvSpPr>
          <p:cNvPr id="9" name="ZoneTexte 13">
            <a:extLst>
              <a:ext uri="{FF2B5EF4-FFF2-40B4-BE49-F238E27FC236}">
                <a16:creationId xmlns:a16="http://schemas.microsoft.com/office/drawing/2014/main" id="{809C0C72-04CC-223E-00CD-CD098BF643A9}"/>
              </a:ext>
            </a:extLst>
          </p:cNvPr>
          <p:cNvSpPr txBox="1"/>
          <p:nvPr/>
        </p:nvSpPr>
        <p:spPr>
          <a:xfrm>
            <a:off x="3686066" y="8218160"/>
            <a:ext cx="2906568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</a:rPr>
              <a:t>Prochaine(s) session(s)</a:t>
            </a:r>
            <a:endParaRPr lang="fr-FR" sz="1400" b="1" i="0" u="none" strike="noStrike" kern="1200" cap="none" spc="0" baseline="0" dirty="0">
              <a:solidFill>
                <a:srgbClr val="CC0066"/>
              </a:solidFill>
              <a:uFillTx/>
            </a:endParaRP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</a:rPr>
              <a:t>Nous contacter pour obtenir les dates précises à l’adresse suivante: </a:t>
            </a:r>
            <a:r>
              <a:rPr lang="fr-FR" sz="1000" b="1" i="0" u="sng" strike="noStrike" kern="1200" cap="none" spc="0" baseline="0" dirty="0">
                <a:solidFill>
                  <a:srgbClr val="10ABBB"/>
                </a:solidFill>
                <a:uFillTx/>
              </a:rPr>
              <a:t>dg</a:t>
            </a:r>
            <a:r>
              <a:rPr lang="fr-FR" sz="1000" b="1" i="0" u="sng" strike="noStrike" kern="1200" cap="none" spc="0" baseline="0" dirty="0">
                <a:solidFill>
                  <a:srgbClr val="10ABBB"/>
                </a:solidFill>
                <a:uFillTx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@idev</a:t>
            </a:r>
            <a:r>
              <a:rPr lang="fr-FR" sz="1000" b="1" i="0" u="sng" strike="noStrike" kern="1200" cap="none" spc="0" baseline="0" dirty="0">
                <a:solidFill>
                  <a:srgbClr val="10ABBB"/>
                </a:solidFill>
                <a:uFillTx/>
              </a:rPr>
              <a:t>formation.com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B850AB4-4175-1422-E2E2-79486A3048B5}"/>
              </a:ext>
            </a:extLst>
          </p:cNvPr>
          <p:cNvSpPr txBox="1"/>
          <p:nvPr/>
        </p:nvSpPr>
        <p:spPr>
          <a:xfrm>
            <a:off x="5837931" y="8911254"/>
            <a:ext cx="992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/>
              <a:t>MAJ 05/01/2026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03D7BE8A-B015-3942-523D-25A0DAA63F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1913612"/>
            <a:ext cx="6858000" cy="402479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FR" sz="2200" b="1" dirty="0">
                <a:solidFill>
                  <a:srgbClr val="1D2243"/>
                </a:solidFill>
                <a:latin typeface="Calibri"/>
              </a:rPr>
              <a:t>Titre professionnel Manager d’équipe relation client à distance  </a:t>
            </a:r>
            <a:r>
              <a:rPr lang="fr-FR" sz="1600" dirty="0">
                <a:solidFill>
                  <a:srgbClr val="1D2243"/>
                </a:solidFill>
                <a:latin typeface="Calibri"/>
              </a:rPr>
              <a:t>(Niveau 5)</a:t>
            </a:r>
          </a:p>
        </p:txBody>
      </p:sp>
    </p:spTree>
    <p:extLst>
      <p:ext uri="{BB962C8B-B14F-4D97-AF65-F5344CB8AC3E}">
        <p14:creationId xmlns:p14="http://schemas.microsoft.com/office/powerpoint/2010/main" val="313681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>
            <a:extLst>
              <a:ext uri="{FF2B5EF4-FFF2-40B4-BE49-F238E27FC236}">
                <a16:creationId xmlns:a16="http://schemas.microsoft.com/office/drawing/2014/main" id="{5F26F4B5-6265-4AB2-9909-EC211E104E3B}"/>
              </a:ext>
            </a:extLst>
          </p:cNvPr>
          <p:cNvSpPr/>
          <p:nvPr/>
        </p:nvSpPr>
        <p:spPr>
          <a:xfrm>
            <a:off x="3762768" y="3950040"/>
            <a:ext cx="2888622" cy="31854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kern="0">
                <a:solidFill>
                  <a:srgbClr val="1D2243"/>
                </a:solidFill>
                <a:latin typeface="Calibri"/>
              </a:rPr>
              <a:t>M</a:t>
            </a:r>
            <a:r>
              <a:rPr lang="fr-FR" sz="1400" b="1">
                <a:solidFill>
                  <a:srgbClr val="1D2243"/>
                </a:solidFill>
                <a:latin typeface="Calibri"/>
              </a:rPr>
              <a:t>éthodes mobilisées </a:t>
            </a:r>
            <a:endParaRPr lang="fr-FR" sz="300" b="1">
              <a:solidFill>
                <a:srgbClr val="1D2243"/>
              </a:solidFill>
              <a:latin typeface="Calibri"/>
            </a:endParaRP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1" u="sng">
              <a:solidFill>
                <a:srgbClr val="10ABBB"/>
              </a:solidFill>
              <a:latin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kern="0">
                <a:solidFill>
                  <a:srgbClr val="111111"/>
                </a:solidFill>
              </a:rPr>
              <a:t>Basée sur les principes fondateurs de l’éducation cognitive, les méthodes et modalités pédagogiques utilisées sont axées sur l’individualisation des parcours au travers de :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kern="0">
              <a:solidFill>
                <a:srgbClr val="111111"/>
              </a:solidFill>
            </a:endParaRPr>
          </a:p>
          <a:p>
            <a:pPr marL="171450" indent="-171450" defTabSz="457198"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u="sng" kern="0">
                <a:solidFill>
                  <a:srgbClr val="111111"/>
                </a:solidFill>
              </a:rPr>
              <a:t>La pédagogie de l’alternance </a:t>
            </a:r>
            <a:r>
              <a:rPr lang="fr-FR" sz="1100" kern="0">
                <a:solidFill>
                  <a:srgbClr val="111111"/>
                </a:solidFill>
              </a:rPr>
              <a:t>: Approche par compétences, Analyse des situations de travail (</a:t>
            </a:r>
            <a:r>
              <a:rPr lang="fr-FR" sz="1100" i="1" kern="0">
                <a:solidFill>
                  <a:srgbClr val="111111"/>
                </a:solidFill>
              </a:rPr>
              <a:t>Séances de retours réflexifs et d’entraînements à l’analyse de situations vécues en entrep</a:t>
            </a:r>
            <a:r>
              <a:rPr lang="fr-FR" sz="1100" kern="0">
                <a:solidFill>
                  <a:srgbClr val="111111"/>
                </a:solidFill>
              </a:rPr>
              <a:t>rise), Etudes de cas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kern="0">
              <a:solidFill>
                <a:srgbClr val="111111"/>
              </a:solidFill>
            </a:endParaRPr>
          </a:p>
          <a:p>
            <a:pPr marL="171450" indent="-171450" defTabSz="457198"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u="sng" kern="0">
                <a:solidFill>
                  <a:srgbClr val="111111"/>
                </a:solidFill>
              </a:rPr>
              <a:t>Des outils dédiés</a:t>
            </a:r>
            <a:r>
              <a:rPr lang="fr-FR" sz="1100" kern="0">
                <a:solidFill>
                  <a:srgbClr val="111111"/>
                </a:solidFill>
              </a:rPr>
              <a:t> : Livret d’Alternance, Travaux en sous-groupes, Fiches navette (</a:t>
            </a:r>
            <a:r>
              <a:rPr lang="fr-FR" sz="1100" i="1" kern="0">
                <a:solidFill>
                  <a:srgbClr val="111111"/>
                </a:solidFill>
              </a:rPr>
              <a:t>missions à réaliser en entreprise</a:t>
            </a:r>
            <a:r>
              <a:rPr lang="fr-FR" sz="1100" kern="0">
                <a:solidFill>
                  <a:srgbClr val="111111"/>
                </a:solidFill>
              </a:rPr>
              <a:t>), Plate-forme LMS</a:t>
            </a: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>
              <a:solidFill>
                <a:srgbClr val="D8267B"/>
              </a:solidFill>
              <a:latin typeface="Calibri"/>
            </a:endParaRPr>
          </a:p>
        </p:txBody>
      </p:sp>
      <p:pic>
        <p:nvPicPr>
          <p:cNvPr id="2" name="Image 39">
            <a:extLst>
              <a:ext uri="{FF2B5EF4-FFF2-40B4-BE49-F238E27FC236}">
                <a16:creationId xmlns:a16="http://schemas.microsoft.com/office/drawing/2014/main" id="{22B2582F-BCEB-4746-A31D-CBD394D9D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03" y="297740"/>
            <a:ext cx="252962" cy="87485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ZoneTexte 1">
            <a:extLst>
              <a:ext uri="{FF2B5EF4-FFF2-40B4-BE49-F238E27FC236}">
                <a16:creationId xmlns:a16="http://schemas.microsoft.com/office/drawing/2014/main" id="{4052ED46-DBC8-0268-CFF1-D01FA5F7DDA6}"/>
              </a:ext>
            </a:extLst>
          </p:cNvPr>
          <p:cNvSpPr txBox="1"/>
          <p:nvPr/>
        </p:nvSpPr>
        <p:spPr>
          <a:xfrm>
            <a:off x="138348" y="5351132"/>
            <a:ext cx="3295217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>
                <a:solidFill>
                  <a:srgbClr val="1D2243"/>
                </a:solidFill>
                <a:latin typeface="Calibri"/>
              </a:rPr>
              <a:t>Coût de la formation </a:t>
            </a:r>
            <a:endParaRPr lang="fr-FR" sz="500" b="1">
              <a:solidFill>
                <a:srgbClr val="002060"/>
              </a:solidFill>
              <a:latin typeface="Calibri"/>
            </a:endParaRPr>
          </a:p>
          <a:p>
            <a:pPr marL="180975" indent="-180975">
              <a:buSzPts val="1000"/>
              <a:buFont typeface="Wingdings" pitchFamily="2"/>
              <a:buChar char="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>
                <a:solidFill>
                  <a:srgbClr val="000000"/>
                </a:solidFill>
                <a:cs typeface="Arial" pitchFamily="34"/>
              </a:rPr>
              <a:t>100% prise en charge par l’OPCO si contrat d’apprentissage ou contrat de professionnalisation 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62FF02C8-5549-11E6-A41F-37D3D672004E}"/>
              </a:ext>
            </a:extLst>
          </p:cNvPr>
          <p:cNvSpPr/>
          <p:nvPr/>
        </p:nvSpPr>
        <p:spPr>
          <a:xfrm>
            <a:off x="124926" y="6321800"/>
            <a:ext cx="3304074" cy="253915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>
                <a:solidFill>
                  <a:srgbClr val="1D2243"/>
                </a:solidFill>
                <a:latin typeface="Calibri"/>
              </a:rPr>
              <a:t>Accessibilité</a:t>
            </a:r>
            <a:endParaRPr lang="fr-FR" sz="300" b="1" u="sng">
              <a:solidFill>
                <a:srgbClr val="D60093"/>
              </a:solidFill>
              <a:latin typeface="Calibri"/>
            </a:endParaRPr>
          </a:p>
          <a:p>
            <a:pPr marL="170815" indent="-170815" algn="just" defTabSz="457198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u="sng" kern="0">
                <a:solidFill>
                  <a:srgbClr val="10ABBB"/>
                </a:solidFill>
                <a:latin typeface="Calibri"/>
              </a:rPr>
              <a:t>Personne en Situation de Handicap (PSH) :</a:t>
            </a:r>
          </a:p>
          <a:p>
            <a:pPr marL="170815" indent="-170815" algn="just" defTabSz="457198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u="sng" kern="0">
              <a:solidFill>
                <a:srgbClr val="10ABBB"/>
              </a:solidFill>
              <a:latin typeface="Calibri"/>
            </a:endParaRPr>
          </a:p>
          <a:p>
            <a:pPr marL="171450" marR="0" lvl="0" indent="-1714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Adaptation</a:t>
            </a:r>
            <a:r>
              <a:rPr lang="fr-FR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du dispositif d’accueil pour les personnes en situation </a:t>
            </a:r>
            <a:r>
              <a:rPr lang="fr-FR" sz="1100">
                <a:solidFill>
                  <a:srgbClr val="000000"/>
                </a:solidFill>
                <a:latin typeface="Calibri"/>
              </a:rPr>
              <a:t>de handicap </a:t>
            </a:r>
            <a:r>
              <a:rPr lang="fr-FR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(le cas échéant)</a:t>
            </a:r>
          </a:p>
          <a:p>
            <a:pPr marL="171450" indent="-171450" defTabSz="457200">
              <a:buFont typeface="Wingdings" panose="05000000000000000000" pitchFamily="2" charset="2"/>
              <a:buChar char="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>
                <a:solidFill>
                  <a:srgbClr val="000000"/>
                </a:solidFill>
                <a:latin typeface="Calibri"/>
              </a:rPr>
              <a:t>Personnalisation</a:t>
            </a:r>
            <a:r>
              <a:rPr lang="fr-FR" sz="1100">
                <a:solidFill>
                  <a:srgbClr val="000000"/>
                </a:solidFill>
                <a:latin typeface="Calibri"/>
              </a:rPr>
              <a:t> du parcours </a:t>
            </a:r>
            <a:r>
              <a:rPr lang="fr-FR" sz="1100" kern="0">
                <a:solidFill>
                  <a:srgbClr val="000000"/>
                </a:solidFill>
                <a:latin typeface="Calibri"/>
              </a:rPr>
              <a:t>et </a:t>
            </a:r>
            <a:r>
              <a:rPr lang="fr-FR" sz="1100">
                <a:solidFill>
                  <a:srgbClr val="000000"/>
                </a:solidFill>
                <a:latin typeface="Calibri"/>
              </a:rPr>
              <a:t>déploiement de moyens de compensation en centre comme en entreprise </a:t>
            </a:r>
            <a:endParaRPr lang="fr-FR" sz="1100" kern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>
                <a:solidFill>
                  <a:srgbClr val="000000"/>
                </a:solidFill>
                <a:latin typeface="Calibri"/>
              </a:rPr>
              <a:t>Des référents handicaps sont mobilisés pour accueillir et informer la personne, participer à l’organisation du parcours de formation, communiquer sur l'accessibilité, assurer le lien avec les partenaires…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1"/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>
                <a:solidFill>
                  <a:srgbClr val="C00000"/>
                </a:solidFill>
              </a:rPr>
              <a:t>Locaux accessibles aux personnes en situation de handicap dont PMR</a:t>
            </a:r>
            <a:endParaRPr lang="fr-FR" sz="1000" b="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98A43A-EBBE-2CFE-9BC9-1F0CAFA6E2CA}"/>
              </a:ext>
            </a:extLst>
          </p:cNvPr>
          <p:cNvSpPr txBox="1"/>
          <p:nvPr/>
        </p:nvSpPr>
        <p:spPr>
          <a:xfrm>
            <a:off x="5662885" y="8860957"/>
            <a:ext cx="1275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/>
              <a:t>MAJ 05/01/2026</a:t>
            </a: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F0E6ADE2-ADD3-A94F-EC6E-70991F655058}"/>
              </a:ext>
            </a:extLst>
          </p:cNvPr>
          <p:cNvSpPr txBox="1"/>
          <p:nvPr/>
        </p:nvSpPr>
        <p:spPr>
          <a:xfrm>
            <a:off x="131718" y="395245"/>
            <a:ext cx="3169134" cy="2446824"/>
          </a:xfrm>
          <a:prstGeom prst="rect">
            <a:avLst/>
          </a:prstGeom>
          <a:solidFill>
            <a:srgbClr val="10ABB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>
                <a:solidFill>
                  <a:schemeClr val="bg1"/>
                </a:solidFill>
                <a:uFillTx/>
              </a:rPr>
              <a:t>Publics Concernés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0" i="0" u="none" strike="noStrike" kern="1200" cap="none" spc="0" baseline="0">
              <a:solidFill>
                <a:srgbClr val="FFFFFF"/>
              </a:solidFill>
              <a:uFillTx/>
              <a:latin typeface="Arial Narrow"/>
            </a:endParaRPr>
          </a:p>
          <a:p>
            <a:r>
              <a:rPr lang="fr-FR" sz="1100" b="1" u="sng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Contrat d’Apprentissage </a:t>
            </a:r>
            <a:r>
              <a:rPr lang="fr-FR" sz="11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Avoir entre 16 et 29 ans (15 ans sous conditions ; âge maximum 34 ans sous condition),</a:t>
            </a:r>
            <a:endParaRPr lang="fr-FR" sz="110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Pas d'âge limite : personne avec une RQTH, créateur/repreneur d’entreprise, sportif de haut niveau.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2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100" b="1" u="sng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Contrat de professionnalisation </a:t>
            </a:r>
            <a:r>
              <a:rPr lang="fr-FR" sz="11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Jeunes de 16 à 25 ans révolus pour compléter leur formation initiale,</a:t>
            </a:r>
            <a:endParaRPr lang="fr-FR" sz="110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Bénéficiaires du RSA ou ASS ou AAH ou les personnes sortant d’un contrat CUI,</a:t>
            </a:r>
            <a:endParaRPr lang="fr-FR" sz="110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Demandeurs</a:t>
            </a:r>
            <a:r>
              <a:rPr lang="fr-FR" sz="11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d’emploi</a:t>
            </a:r>
            <a:r>
              <a:rPr lang="fr-FR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d’au moins 26 ans.</a:t>
            </a:r>
            <a:endParaRPr lang="fr-FR" sz="1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E0C0FB6B-3DBE-3CB3-6048-6A4E5E694D45}"/>
              </a:ext>
            </a:extLst>
          </p:cNvPr>
          <p:cNvSpPr/>
          <p:nvPr/>
        </p:nvSpPr>
        <p:spPr>
          <a:xfrm>
            <a:off x="138348" y="3027077"/>
            <a:ext cx="3162504" cy="213904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>
                <a:solidFill>
                  <a:srgbClr val="1D2243"/>
                </a:solidFill>
                <a:uFillTx/>
                <a:latin typeface="Calibri"/>
              </a:rPr>
              <a:t>Modalités de recrutement et délais d’accès</a:t>
            </a: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>
                <a:uFillTx/>
                <a:latin typeface="Calibri"/>
              </a:rPr>
              <a:t>Suite demande/candidature : le  demandeur sera contacté dans les </a:t>
            </a:r>
            <a:r>
              <a:rPr lang="fr-FR" sz="1100" b="1">
                <a:latin typeface="Calibri"/>
              </a:rPr>
              <a:t>48 heures</a:t>
            </a:r>
            <a:r>
              <a:rPr lang="fr-FR" sz="1100" b="1" i="0" u="none" strike="noStrike" kern="1200" cap="none" spc="0" baseline="0">
                <a:uFillTx/>
                <a:latin typeface="Calibri"/>
              </a:rPr>
              <a:t> par IDEV</a:t>
            </a: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600" b="1" i="0" u="none" strike="noStrike" kern="1200" cap="none" spc="0" baseline="0">
              <a:uFillTx/>
              <a:latin typeface="Calibri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i="0" u="sng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Entretien collectif et/ou individuel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Analyse du CV et mise en relation avec les entreprises partenaires</a:t>
            </a: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kern="0">
              <a:solidFill>
                <a:srgbClr val="000000"/>
              </a:solidFill>
              <a:latin typeface="Calibri"/>
            </a:endParaRPr>
          </a:p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>
                <a:solidFill>
                  <a:srgbClr val="1D2243"/>
                </a:solidFill>
                <a:uFillTx/>
                <a:latin typeface="Calibri"/>
              </a:rPr>
              <a:t>Délais d’accès : </a:t>
            </a:r>
            <a:r>
              <a:rPr lang="fr-FR" sz="1400" b="1" i="0" u="none" strike="noStrike" kern="1200" cap="none" spc="0" baseline="0">
                <a:solidFill>
                  <a:srgbClr val="1D2243"/>
                </a:solidFill>
                <a:uFillTx/>
                <a:latin typeface="Calibri"/>
              </a:rPr>
              <a:t> </a:t>
            </a:r>
            <a:r>
              <a:rPr lang="fr-FR" sz="110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entre 7 et 1 mois</a:t>
            </a:r>
          </a:p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ZoneTexte 10">
            <a:extLst>
              <a:ext uri="{FF2B5EF4-FFF2-40B4-BE49-F238E27FC236}">
                <a16:creationId xmlns:a16="http://schemas.microsoft.com/office/drawing/2014/main" id="{656DA23C-F283-DC93-1E47-AB79F6E73319}"/>
              </a:ext>
            </a:extLst>
          </p:cNvPr>
          <p:cNvSpPr txBox="1"/>
          <p:nvPr/>
        </p:nvSpPr>
        <p:spPr>
          <a:xfrm>
            <a:off x="3722365" y="710716"/>
            <a:ext cx="3141525" cy="19364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"/>
              </a:rPr>
              <a:t>Programme de la formation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i="0" u="sng" strike="noStrike" kern="1200" cap="none" spc="0" baseline="0" dirty="0">
              <a:solidFill>
                <a:srgbClr val="10ABBB"/>
              </a:solidFill>
              <a:uFillTx/>
              <a:latin typeface="Calibri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sng" strike="noStrike" kern="1200" cap="none" spc="0" baseline="0" dirty="0">
                <a:solidFill>
                  <a:srgbClr val="10ABBB"/>
                </a:solidFill>
                <a:uFillTx/>
                <a:latin typeface="Calibri"/>
                <a:cs typeface="Times New Roman" pitchFamily="18"/>
              </a:rPr>
              <a:t>Modules professionnels</a:t>
            </a:r>
            <a:r>
              <a:rPr lang="fr-FR" sz="1100" b="1" i="0" u="none" strike="noStrike" kern="1200" cap="none" spc="0" baseline="0" dirty="0">
                <a:solidFill>
                  <a:srgbClr val="10ABBB"/>
                </a:solidFill>
                <a:uFillTx/>
                <a:latin typeface="Calibri"/>
                <a:cs typeface="Times New Roman" pitchFamily="18"/>
              </a:rPr>
              <a:t> 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1" i="0" u="none" strike="noStrike" kern="1200" cap="none" spc="0" baseline="0" dirty="0">
              <a:solidFill>
                <a:srgbClr val="10ABBB"/>
              </a:solidFill>
              <a:uFillTx/>
              <a:latin typeface="Calibri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b="1" i="0" u="none" strike="noStrike" kern="1200" cap="none" spc="0" baseline="0" dirty="0">
              <a:uFillTx/>
              <a:latin typeface="Calibri"/>
              <a:cs typeface="Times New Roman" pitchFamily="18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000000"/>
                </a:solidFill>
                <a:latin typeface="Calibri"/>
              </a:rPr>
              <a:t>→</a:t>
            </a:r>
            <a:r>
              <a:rPr lang="fr-FR" sz="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100" b="1" dirty="0">
                <a:solidFill>
                  <a:srgbClr val="000000"/>
                </a:solidFill>
                <a:latin typeface="Calibri"/>
              </a:rPr>
              <a:t>BC1 : </a:t>
            </a:r>
            <a:r>
              <a:rPr lang="fr-FR" sz="1100" b="1" kern="0" dirty="0">
                <a:solidFill>
                  <a:srgbClr val="000000"/>
                </a:solidFill>
                <a:latin typeface="Calibri"/>
              </a:rPr>
              <a:t>Piloter la performance d’une équipe de conseiller client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(RNCP38665BC01)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1" kern="0" dirty="0">
              <a:solidFill>
                <a:srgbClr val="000000"/>
              </a:solidFill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000000"/>
                </a:solidFill>
                <a:latin typeface="Calibri"/>
              </a:rPr>
              <a:t>→ BC2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: </a:t>
            </a:r>
            <a:r>
              <a:rPr lang="fr-FR" sz="1100" b="1" kern="0" dirty="0">
                <a:solidFill>
                  <a:srgbClr val="000000"/>
                </a:solidFill>
                <a:latin typeface="Calibri"/>
              </a:rPr>
              <a:t>Assurer le management d’une équipe de conseillers client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(RNCP38665BC02)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ZoneTexte 6">
            <a:extLst>
              <a:ext uri="{FF2B5EF4-FFF2-40B4-BE49-F238E27FC236}">
                <a16:creationId xmlns:a16="http://schemas.microsoft.com/office/drawing/2014/main" id="{06A2AC54-1A06-36D4-7AEA-86FEC517AC54}"/>
              </a:ext>
            </a:extLst>
          </p:cNvPr>
          <p:cNvSpPr txBox="1"/>
          <p:nvPr/>
        </p:nvSpPr>
        <p:spPr>
          <a:xfrm>
            <a:off x="3722365" y="3018423"/>
            <a:ext cx="307523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u="sng" kern="0">
              <a:solidFill>
                <a:srgbClr val="41BAC1"/>
              </a:solidFill>
            </a:endParaRP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u="sng" kern="0"/>
              <a:t>H</a:t>
            </a:r>
            <a:r>
              <a:rPr lang="fr-FR" sz="1100" b="1" i="0" u="sng" strike="noStrike" kern="0" cap="none" spc="0" baseline="0">
                <a:uFillTx/>
                <a:latin typeface="Calibri" pitchFamily="34"/>
                <a:ea typeface="Calibri" pitchFamily="34"/>
                <a:cs typeface="Arial" pitchFamily="34"/>
              </a:rPr>
              <a:t>oraires de la formation au sein du Centre :</a:t>
            </a: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i="0" u="sng" strike="noStrike" kern="0" cap="none" spc="0" baseline="0">
              <a:uFillTx/>
              <a:latin typeface="Calibri" pitchFamily="34"/>
              <a:ea typeface="Calibri" pitchFamily="34"/>
              <a:cs typeface="Arial" pitchFamily="34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kern="0">
                <a:latin typeface="Calibri" pitchFamily="34"/>
                <a:ea typeface="Calibri" pitchFamily="34"/>
                <a:cs typeface="Arial" pitchFamily="34"/>
              </a:rPr>
              <a:t>D</a:t>
            </a:r>
            <a:r>
              <a:rPr lang="fr-FR" sz="1100" b="0" i="0" u="none" strike="noStrike" kern="0" cap="none" spc="0" baseline="0">
                <a:uFillTx/>
                <a:latin typeface="Calibri" pitchFamily="34"/>
                <a:ea typeface="Calibri" pitchFamily="34"/>
                <a:cs typeface="Arial" pitchFamily="34"/>
              </a:rPr>
              <a:t>e 8h30 à 12h30 et de 13h30 h à 16h30</a:t>
            </a:r>
            <a:endParaRPr lang="fr-FR" sz="1100" b="1" i="0" u="none" strike="noStrike" kern="0" cap="none" spc="0" baseline="0">
              <a:uFillTx/>
              <a:latin typeface="Arial Narrow"/>
            </a:endParaRP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3F7F8D37-7730-12EB-2AE2-72B4344FFC1C}"/>
              </a:ext>
            </a:extLst>
          </p:cNvPr>
          <p:cNvSpPr/>
          <p:nvPr/>
        </p:nvSpPr>
        <p:spPr>
          <a:xfrm>
            <a:off x="3722365" y="7182965"/>
            <a:ext cx="3003917" cy="15850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kern="0">
                <a:solidFill>
                  <a:srgbClr val="1D2243"/>
                </a:solidFill>
                <a:latin typeface="Calibri"/>
              </a:rPr>
              <a:t>M</a:t>
            </a:r>
            <a:r>
              <a:rPr lang="fr-FR" sz="1400" b="1">
                <a:solidFill>
                  <a:srgbClr val="1D2243"/>
                </a:solidFill>
                <a:latin typeface="Calibri"/>
              </a:rPr>
              <a:t>odalités d’évaluation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600" b="1">
              <a:solidFill>
                <a:srgbClr val="1D2243"/>
              </a:solidFill>
              <a:latin typeface="Calibri"/>
            </a:endParaRPr>
          </a:p>
          <a:p>
            <a:pPr marL="179387" indent="-179387" defTabSz="457198">
              <a:buFont typeface="Wingdings" panose="05000000000000000000" pitchFamily="2" charset="2"/>
              <a:buChar char="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>
                <a:solidFill>
                  <a:srgbClr val="000000"/>
                </a:solidFill>
              </a:rPr>
              <a:t>Evaluations formatives tout au long du parcours (</a:t>
            </a:r>
            <a:r>
              <a:rPr lang="fr-FR" sz="1100" i="1">
                <a:solidFill>
                  <a:srgbClr val="000000"/>
                </a:solidFill>
              </a:rPr>
              <a:t>Mises en situation, Etude de Cas, auto-évaluation guidée, Analyse de pratiques professionnelles</a:t>
            </a:r>
            <a:r>
              <a:rPr lang="fr-FR" sz="1100">
                <a:solidFill>
                  <a:srgbClr val="000000"/>
                </a:solidFill>
              </a:rPr>
              <a:t>) et certificatives (</a:t>
            </a:r>
            <a:r>
              <a:rPr lang="fr-FR" sz="1100" i="1">
                <a:solidFill>
                  <a:srgbClr val="000000"/>
                </a:solidFill>
              </a:rPr>
              <a:t>EPCF « blanches » et EPCF officielles pour réalisation du DP</a:t>
            </a:r>
            <a:r>
              <a:rPr lang="fr-FR" sz="1100">
                <a:solidFill>
                  <a:srgbClr val="000000"/>
                </a:solidFill>
              </a:rPr>
              <a:t>) basées sur les critères d’évaluation du référentiel du Titre Professionnel.</a:t>
            </a:r>
          </a:p>
        </p:txBody>
      </p:sp>
    </p:spTree>
    <p:extLst>
      <p:ext uri="{BB962C8B-B14F-4D97-AF65-F5344CB8AC3E}">
        <p14:creationId xmlns:p14="http://schemas.microsoft.com/office/powerpoint/2010/main" val="203117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9">
            <a:extLst>
              <a:ext uri="{FF2B5EF4-FFF2-40B4-BE49-F238E27FC236}">
                <a16:creationId xmlns:a16="http://schemas.microsoft.com/office/drawing/2014/main" id="{22B2582F-BCEB-4746-A31D-CBD394D9D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03" y="297740"/>
            <a:ext cx="252962" cy="872869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C98A43A-EBBE-2CFE-9BC9-1F0CAFA6E2CA}"/>
              </a:ext>
            </a:extLst>
          </p:cNvPr>
          <p:cNvSpPr txBox="1"/>
          <p:nvPr/>
        </p:nvSpPr>
        <p:spPr>
          <a:xfrm>
            <a:off x="5481294" y="8673314"/>
            <a:ext cx="1132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/>
              <a:t>MAJ 05/01/2026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43092A-1872-467B-7073-9215E5450C6E}"/>
              </a:ext>
            </a:extLst>
          </p:cNvPr>
          <p:cNvSpPr txBox="1"/>
          <p:nvPr/>
        </p:nvSpPr>
        <p:spPr>
          <a:xfrm>
            <a:off x="41835" y="297741"/>
            <a:ext cx="3478306" cy="72532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" b="1" i="0" u="none" strike="noStrike" kern="1200" cap="none" spc="0" baseline="0" dirty="0">
              <a:solidFill>
                <a:srgbClr val="41BAC1"/>
              </a:solidFill>
              <a:uFillTx/>
              <a:latin typeface="Calibri 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 "/>
              </a:rPr>
              <a:t>Modalités</a:t>
            </a:r>
            <a:r>
              <a:rPr lang="fr-FR" sz="1400" b="0" i="0" u="none" strike="noStrike" kern="1200" cap="none" spc="0" baseline="0" dirty="0">
                <a:solidFill>
                  <a:srgbClr val="1D2243"/>
                </a:solidFill>
                <a:uFillTx/>
                <a:latin typeface="Calibri "/>
              </a:rPr>
              <a:t> </a:t>
            </a: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 "/>
              </a:rPr>
              <a:t>de certification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" b="1" i="0" u="none" strike="noStrike" kern="1200" cap="none" spc="0" baseline="0" dirty="0">
              <a:solidFill>
                <a:srgbClr val="41BAC1"/>
              </a:solidFill>
              <a:uFillTx/>
              <a:latin typeface="Calibri 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Inscription et présentation à une session d’examen organisée par IDEV Formation en fin de parcours pour le compte du certificateur (</a:t>
            </a:r>
            <a:r>
              <a:rPr lang="fr-FR" sz="1100" b="0" i="1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Ministère du Travail, du plein Emploi et de l’insertion</a:t>
            </a:r>
            <a:r>
              <a:rPr lang="fr-FR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)</a:t>
            </a: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" b="1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" b="1" kern="0" dirty="0">
              <a:solidFill>
                <a:srgbClr val="000000"/>
              </a:solidFill>
              <a:latin typeface="Arial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" b="1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ea typeface="Calibri" pitchFamily="34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u="sng" strike="noStrike" kern="0" cap="none" spc="0" baseline="0" dirty="0">
                <a:solidFill>
                  <a:srgbClr val="10ABBB"/>
                </a:solidFill>
                <a:uFillTx/>
                <a:ea typeface="Calibri" pitchFamily="34"/>
                <a:cs typeface="Times New Roman" pitchFamily="18"/>
              </a:rPr>
              <a:t>Possibilité de valider 1 ou des Blocs de compétences</a:t>
            </a: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</a:endParaRPr>
          </a:p>
          <a:p>
            <a:pPr algn="ctr"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0" i="0" u="sng" dirty="0">
                <a:solidFill>
                  <a:srgbClr val="000000"/>
                </a:solidFill>
                <a:latin typeface="Calibri" panose="020F0502020204030204" pitchFamily="34" charset="0"/>
              </a:rPr>
              <a:t>Conformément au règlement d’examen</a:t>
            </a:r>
            <a:r>
              <a:rPr lang="fr-FR" sz="1050" i="0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endParaRPr lang="fr-FR" sz="5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fr-FR" sz="1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→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Mise en situation professionnelle</a:t>
            </a:r>
            <a:r>
              <a:rPr lang="fr-FR" sz="1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écrite :</a:t>
            </a:r>
            <a:r>
              <a:rPr lang="fr-FR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(Durée 03h50)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 :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partir de données sous format traitement de texte ou tableur, et de consignes, le/la candidat(e) effectue les travaux aux formats adaptés liés :</a:t>
            </a:r>
          </a:p>
          <a:p>
            <a:pPr fontAlgn="base"/>
            <a:r>
              <a:rPr lang="fr-FR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à la proposition et la mise en place de nouvelles prestations ;</a:t>
            </a:r>
          </a:p>
          <a:p>
            <a:pPr fontAlgn="base"/>
            <a:r>
              <a:rPr lang="fr-FR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à l’analyse des indicateurs de l’activité d’une équipe de conseillers ;</a:t>
            </a:r>
          </a:p>
          <a:p>
            <a:pPr fontAlgn="base"/>
            <a:r>
              <a:rPr lang="fr-FR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au recrutement et à l’intégration des nouveaux salariés ;</a:t>
            </a:r>
          </a:p>
          <a:p>
            <a:pPr fontAlgn="base"/>
            <a:r>
              <a:rPr lang="fr-FR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à la professionnalisation des conseillers ;</a:t>
            </a:r>
          </a:p>
          <a:p>
            <a:pPr fontAlgn="base"/>
            <a:r>
              <a:rPr lang="fr-FR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à la mise en place d’actions collectives.</a:t>
            </a:r>
          </a:p>
          <a:p>
            <a:pPr fontAlgn="base"/>
            <a:r>
              <a:rPr lang="fr-FR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Certains de ces travaux permettront au/à la candidat(e) de présenter un briefing lors de l’entretien technique</a:t>
            </a:r>
            <a:r>
              <a:rPr lang="fr-FR" sz="1100" dirty="0"/>
              <a:t>,</a:t>
            </a:r>
          </a:p>
          <a:p>
            <a:pPr fontAlgn="base"/>
            <a:endParaRPr lang="fr-FR" sz="500" dirty="0"/>
          </a:p>
          <a:p>
            <a:pPr fontAlgn="base"/>
            <a:endParaRPr lang="fr-FR" sz="500" b="1" dirty="0">
              <a:solidFill>
                <a:srgbClr val="000000"/>
              </a:solidFill>
              <a:latin typeface="Calibri"/>
            </a:endParaRPr>
          </a:p>
          <a:p>
            <a:pPr fontAlgn="base"/>
            <a:r>
              <a:rPr lang="fr-FR" sz="1100" b="1" dirty="0">
                <a:solidFill>
                  <a:srgbClr val="000000"/>
                </a:solidFill>
                <a:latin typeface="Calibri"/>
              </a:rPr>
              <a:t>→ Entretien technique :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Epreuve</a:t>
            </a:r>
            <a:r>
              <a:rPr lang="fr-FR" sz="11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orale (Durée 55 mn) :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/>
              <a:t>ll comporte trois parties :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/>
              <a:t>- Première partie (15 min) : Le/la candidat(e) prépare l'entretien. Il/elle dispose de ses travaux réalisés lors de la mise en situation professionnelle.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/>
              <a:t>- Deuxième partie (10 min) : Le/la candidat(e) fait un briefing devant le jury.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/>
              <a:t>- Troisième partie (30 min) : Le jury échange avec le/la candidat(e) sur ses travaux, puis il le/la questionne sur la compétence « Créer les opportunités de motivation de l’équipe de conseillers client ».,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dirty="0">
              <a:solidFill>
                <a:srgbClr val="000000"/>
              </a:solidFill>
              <a:latin typeface="Calibri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dirty="0">
              <a:solidFill>
                <a:srgbClr val="000000"/>
              </a:solidFill>
              <a:latin typeface="Calibri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000000"/>
                </a:solidFill>
                <a:latin typeface="Calibri"/>
              </a:rPr>
              <a:t>→ Entretien final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: Epreuve orale (Durée 10 mn) avec le jury, y compris le temps d’échange avec </a:t>
            </a:r>
            <a:r>
              <a:rPr lang="fr-FR" sz="1100" dirty="0"/>
              <a:t>le/la candidat(e)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sur le dossier professionnel. Le jury vérifie la compréhension du métier par le/la candidat(e) et sa connaissance du domaine de la relation client.</a:t>
            </a:r>
          </a:p>
        </p:txBody>
      </p:sp>
      <p:sp>
        <p:nvSpPr>
          <p:cNvPr id="11" name="ZoneTexte 22">
            <a:extLst>
              <a:ext uri="{FF2B5EF4-FFF2-40B4-BE49-F238E27FC236}">
                <a16:creationId xmlns:a16="http://schemas.microsoft.com/office/drawing/2014/main" id="{7E015B59-6F0C-0FDB-E9EB-8547B198AC2E}"/>
              </a:ext>
            </a:extLst>
          </p:cNvPr>
          <p:cNvSpPr txBox="1"/>
          <p:nvPr/>
        </p:nvSpPr>
        <p:spPr>
          <a:xfrm>
            <a:off x="3791415" y="315138"/>
            <a:ext cx="2964899" cy="1862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 dirty="0">
                <a:solidFill>
                  <a:srgbClr val="1D2243"/>
                </a:solidFill>
                <a:uFillTx/>
                <a:latin typeface="Calibri"/>
              </a:rPr>
              <a:t>Equivalences/ Passerelles autres certifications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i="0" u="none" strike="noStrike" kern="0" cap="none" spc="0" baseline="0" dirty="0">
              <a:solidFill>
                <a:srgbClr val="1D2243"/>
              </a:solidFill>
              <a:uFillTx/>
              <a:latin typeface="Calibri"/>
            </a:endParaRPr>
          </a:p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 dirty="0">
                <a:uFillTx/>
                <a:latin typeface="Calibri"/>
                <a:ea typeface="Times New Roman" pitchFamily="18"/>
                <a:cs typeface="Times New Roman" pitchFamily="18"/>
              </a:rPr>
              <a:t>Pas de liens avec d’autres certifications professionnelles, certifications ou habilitations, mais seulement avec l’ancienne version de la certification professionnelle reconnues en correspondance partielle : </a:t>
            </a:r>
            <a:r>
              <a:rPr lang="fr-FR" sz="1100" i="0" u="none" strike="noStrike" kern="1200" cap="none" spc="0" baseline="0" dirty="0">
                <a:uFillTx/>
                <a:latin typeface="Calibri"/>
                <a:ea typeface="Times New Roman" pitchFamily="18"/>
                <a:cs typeface="Times New Roman" pitchFamily="18"/>
                <a:sym typeface="Wingdings" panose="05000000000000000000" pitchFamily="2" charset="2"/>
              </a:rPr>
              <a:t></a:t>
            </a:r>
            <a:r>
              <a:rPr lang="fr-FR" sz="1100" b="1" i="0" u="none" strike="noStrike" kern="1200" cap="none" spc="0" baseline="0" dirty="0">
                <a:uFillTx/>
                <a:latin typeface="Calibri"/>
                <a:ea typeface="Times New Roman" pitchFamily="18"/>
                <a:cs typeface="Times New Roman" pitchFamily="18"/>
                <a:sym typeface="Wingdings" panose="05000000000000000000" pitchFamily="2" charset="2"/>
              </a:rPr>
              <a:t> Lien à consulter :</a:t>
            </a:r>
          </a:p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i="0" u="none" strike="noStrike" kern="1200" cap="none" spc="0" baseline="0" dirty="0">
              <a:uFillTx/>
              <a:ea typeface="Times New Roman" pitchFamily="18"/>
              <a:cs typeface="Times New Roman" pitchFamily="18"/>
            </a:endParaRPr>
          </a:p>
          <a:p>
            <a:pPr lvl="0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hlinkClick r:id="rId4"/>
              </a:rPr>
              <a:t>RNCP38665 - TP - Manager </a:t>
            </a:r>
            <a:r>
              <a:rPr lang="fr-FR" sz="1100" b="1" dirty="0" err="1">
                <a:hlinkClick r:id="rId4"/>
              </a:rPr>
              <a:t>déquipe</a:t>
            </a:r>
            <a:r>
              <a:rPr lang="fr-FR" sz="1100" b="1" dirty="0">
                <a:hlinkClick r:id="rId4"/>
              </a:rPr>
              <a:t> relation client à distance</a:t>
            </a:r>
            <a:endParaRPr lang="fr-FR" sz="11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ea typeface="Calibri" pitchFamily="34"/>
              <a:cs typeface="Times New Roman" pitchFamily="18"/>
            </a:endParaRPr>
          </a:p>
        </p:txBody>
      </p:sp>
      <p:sp>
        <p:nvSpPr>
          <p:cNvPr id="4" name="ZoneTexte 15">
            <a:extLst>
              <a:ext uri="{FF2B5EF4-FFF2-40B4-BE49-F238E27FC236}">
                <a16:creationId xmlns:a16="http://schemas.microsoft.com/office/drawing/2014/main" id="{1DF85FDB-E8A7-26DA-4B47-C3B88FC2D5B5}"/>
              </a:ext>
            </a:extLst>
          </p:cNvPr>
          <p:cNvSpPr txBox="1"/>
          <p:nvPr/>
        </p:nvSpPr>
        <p:spPr>
          <a:xfrm>
            <a:off x="3722365" y="2332936"/>
            <a:ext cx="2964900" cy="3308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 dirty="0">
                <a:solidFill>
                  <a:srgbClr val="1D2243"/>
                </a:solidFill>
                <a:uFillTx/>
                <a:latin typeface="Calibri"/>
              </a:rPr>
              <a:t>Suites de parcours possibles et débouchés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i="0" u="none" strike="noStrike" kern="0" cap="none" spc="0" baseline="0" dirty="0">
              <a:solidFill>
                <a:srgbClr val="1D2243"/>
              </a:solidFill>
              <a:uFillTx/>
              <a:latin typeface="Calibri"/>
            </a:endParaRPr>
          </a:p>
          <a:p>
            <a:pPr marL="171450" indent="-171450" fontAlgn="base">
              <a:buFont typeface="Wingdings" panose="05000000000000000000" pitchFamily="2" charset="2"/>
              <a:buChar char="è"/>
            </a:pPr>
            <a:r>
              <a:rPr lang="fr-FR" sz="1100" dirty="0">
                <a:solidFill>
                  <a:srgbClr val="000000"/>
                </a:solidFill>
              </a:rPr>
              <a:t>Les titulaires de ce Titre Professionnel peuvent avoir accès aux Bachelors, Licences Professionnelles</a:t>
            </a:r>
            <a:r>
              <a:rPr lang="fr-FR" sz="1100" b="0" i="0" dirty="0">
                <a:solidFill>
                  <a:srgbClr val="000000"/>
                </a:solidFill>
                <a:effectLst/>
              </a:rPr>
              <a:t> ou </a:t>
            </a:r>
            <a:r>
              <a:rPr lang="fr-FR" sz="1100" dirty="0">
                <a:solidFill>
                  <a:srgbClr val="000000"/>
                </a:solidFill>
              </a:rPr>
              <a:t>à d’autres certifications de niveau 6</a:t>
            </a:r>
            <a:r>
              <a:rPr lang="fr-FR" sz="1100" b="0" i="0" dirty="0">
                <a:solidFill>
                  <a:srgbClr val="000000"/>
                </a:solidFill>
                <a:effectLst/>
              </a:rPr>
              <a:t> pour poursuivre leur parcours professionnel, dans le cadre de la formation tout au long de la vie,</a:t>
            </a:r>
          </a:p>
          <a:p>
            <a:pPr marL="171450" indent="-171450" fontAlgn="base">
              <a:buFont typeface="Wingdings" panose="05000000000000000000" pitchFamily="2" charset="2"/>
              <a:buChar char="è"/>
            </a:pPr>
            <a:endParaRPr lang="fr-FR" sz="1100" b="0" i="0" dirty="0">
              <a:solidFill>
                <a:srgbClr val="000000"/>
              </a:solidFill>
              <a:effectLst/>
            </a:endParaRPr>
          </a:p>
          <a:p>
            <a:pPr marL="171450" indent="-171450" fontAlgn="base">
              <a:buFont typeface="Wingdings" panose="05000000000000000000" pitchFamily="2" charset="2"/>
              <a:buChar char="è"/>
            </a:pPr>
            <a:r>
              <a:rPr lang="fr-FR" sz="1100" dirty="0">
                <a:solidFill>
                  <a:srgbClr val="000000"/>
                </a:solidFill>
              </a:rPr>
              <a:t>Exemples : </a:t>
            </a:r>
            <a:r>
              <a:rPr lang="fr-FR" sz="1100" dirty="0" err="1">
                <a:solidFill>
                  <a:srgbClr val="000000"/>
                </a:solidFill>
              </a:rPr>
              <a:t>DipViGrL</a:t>
            </a:r>
            <a:r>
              <a:rPr lang="fr-FR" sz="1100" dirty="0">
                <a:solidFill>
                  <a:srgbClr val="000000"/>
                </a:solidFill>
              </a:rPr>
              <a:t> – Sciences du management – Diplôme d’études supérieures en management (RNCP41008), BUT – Techniques de commercialisation : Business développement et management de la relation client (RNCP35357, remplacé par RNCP 41621 à compter du 01/09/2026), …</a:t>
            </a:r>
          </a:p>
          <a:p>
            <a:pPr marL="171450" indent="-171450" fontAlgn="base">
              <a:buFont typeface="Wingdings" panose="05000000000000000000" pitchFamily="2" charset="2"/>
              <a:buChar char="è"/>
            </a:pPr>
            <a:endParaRPr lang="fr-FR" sz="1100" u="none" strike="noStrike" kern="1200" cap="none" spc="0" baseline="0" dirty="0">
              <a:solidFill>
                <a:srgbClr val="000000"/>
              </a:solidFill>
              <a:uFillTx/>
              <a:cs typeface="Calibri" pitchFamily="34"/>
            </a:endParaRPr>
          </a:p>
          <a:p>
            <a:pPr fontAlgn="base"/>
            <a:endParaRPr lang="fr-FR" sz="500" u="none" strike="noStrike" kern="1200" cap="none" spc="0" baseline="0" dirty="0">
              <a:solidFill>
                <a:srgbClr val="000000"/>
              </a:solidFill>
              <a:uFillTx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612164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7d08ae-1745-42f7-abae-65835a4b4ac0" xsi:nil="true"/>
    <lcf76f155ced4ddcb4097134ff3c332f xmlns="1eb82e20-d73d-4108-9024-577f9cc015b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A7AFF3079BAB4CB869B31AA090A507" ma:contentTypeVersion="14" ma:contentTypeDescription="Crée un document." ma:contentTypeScope="" ma:versionID="31b8b2f1501c636adafedca5452bb59f">
  <xsd:schema xmlns:xsd="http://www.w3.org/2001/XMLSchema" xmlns:xs="http://www.w3.org/2001/XMLSchema" xmlns:p="http://schemas.microsoft.com/office/2006/metadata/properties" xmlns:ns2="1eb82e20-d73d-4108-9024-577f9cc015bd" xmlns:ns3="af7d08ae-1745-42f7-abae-65835a4b4ac0" targetNamespace="http://schemas.microsoft.com/office/2006/metadata/properties" ma:root="true" ma:fieldsID="48c4a47e66726d72ea25d3ca4b745a0d" ns2:_="" ns3:_="">
    <xsd:import namespace="1eb82e20-d73d-4108-9024-577f9cc015bd"/>
    <xsd:import namespace="af7d08ae-1745-42f7-abae-65835a4b4a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82e20-d73d-4108-9024-577f9cc015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1e20329e-46f8-4abd-afab-db5c5b0fa1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d08ae-1745-42f7-abae-65835a4b4ac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7feb357-bb38-4375-9abf-224b1b6359c2}" ma:internalName="TaxCatchAll" ma:showField="CatchAllData" ma:web="af7d08ae-1745-42f7-abae-65835a4b4a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2F057F-5A7B-4478-8949-538B1F84A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DE6A54-282E-4BD4-905B-FEC9BD03B472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af7d08ae-1745-42f7-abae-65835a4b4ac0"/>
    <ds:schemaRef ds:uri="http://www.w3.org/XML/1998/namespace"/>
    <ds:schemaRef ds:uri="http://schemas.openxmlformats.org/package/2006/metadata/core-properties"/>
    <ds:schemaRef ds:uri="1eb82e20-d73d-4108-9024-577f9cc015bd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AA15614-4C71-4F10-B48D-D7CCCDD23CA7}">
  <ds:schemaRefs>
    <ds:schemaRef ds:uri="1eb82e20-d73d-4108-9024-577f9cc015bd"/>
    <ds:schemaRef ds:uri="af7d08ae-1745-42f7-abae-65835a4b4a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1517</Words>
  <Application>Microsoft Office PowerPoint</Application>
  <PresentationFormat>Affichage à l'écran (4:3)</PresentationFormat>
  <Paragraphs>142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Arial</vt:lpstr>
      <vt:lpstr>Arial Narrow</vt:lpstr>
      <vt:lpstr>Bookman Old Style</vt:lpstr>
      <vt:lpstr>Calibri</vt:lpstr>
      <vt:lpstr>Calibri </vt:lpstr>
      <vt:lpstr>Calibri (Corps)</vt:lpstr>
      <vt:lpstr>Times New Roman</vt:lpstr>
      <vt:lpstr>Wingdings</vt:lpstr>
      <vt:lpstr>Thème Office</vt:lpstr>
      <vt:lpstr>Titre professionnel Manager d’équipe relation client à distance  (Niveau 5)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Professionnel Gestionnaire de Paie</dc:title>
  <dc:creator>Christelle Kalfalli</dc:creator>
  <cp:lastModifiedBy>Dominique Souyet</cp:lastModifiedBy>
  <cp:revision>1</cp:revision>
  <cp:lastPrinted>2023-11-14T14:52:35Z</cp:lastPrinted>
  <dcterms:created xsi:type="dcterms:W3CDTF">2022-05-23T13:51:26Z</dcterms:created>
  <dcterms:modified xsi:type="dcterms:W3CDTF">2026-01-08T12:26:18Z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0x010100EEA7AFF3079BAB4CB869B31AA090A507</vt:lpwstr>
  </property>
  <property fmtid="{D5CDD505-2E9C-101B-9397-08002B2CF9AE}" pid="3" name="MediaServiceImageTags">
    <vt:lpwstr/>
  </property>
</Properties>
</file>