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446" r:id="rId5"/>
    <p:sldId id="449" r:id="rId6"/>
    <p:sldId id="450" r:id="rId7"/>
  </p:sldIdLst>
  <p:sldSz cx="6858000" cy="9144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243"/>
    <a:srgbClr val="10ABBB"/>
    <a:srgbClr val="FF99FF"/>
    <a:srgbClr val="D826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69012ECD-51FC-41F1-AA8D-1B2483CD663E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>
          <a:top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42" d="100"/>
          <a:sy n="142" d="100"/>
        </p:scale>
        <p:origin x="1656" y="-37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que Souyet" userId="9f8cbbab-b3ce-4990-b463-61d3047493bf" providerId="ADAL" clId="{33B74F06-95CF-46BA-B88D-F2349B00CCA6}"/>
    <pc:docChg chg="undo custSel modSld">
      <pc:chgData name="Dominique Souyet" userId="9f8cbbab-b3ce-4990-b463-61d3047493bf" providerId="ADAL" clId="{33B74F06-95CF-46BA-B88D-F2349B00CCA6}" dt="2026-01-16T10:07:41.074" v="1086" actId="20577"/>
      <pc:docMkLst>
        <pc:docMk/>
      </pc:docMkLst>
      <pc:sldChg chg="modSp mod">
        <pc:chgData name="Dominique Souyet" userId="9f8cbbab-b3ce-4990-b463-61d3047493bf" providerId="ADAL" clId="{33B74F06-95CF-46BA-B88D-F2349B00CCA6}" dt="2026-01-16T10:07:41.074" v="1086" actId="20577"/>
        <pc:sldMkLst>
          <pc:docMk/>
          <pc:sldMk cId="3136819446" sldId="446"/>
        </pc:sldMkLst>
        <pc:spChg chg="mod">
          <ac:chgData name="Dominique Souyet" userId="9f8cbbab-b3ce-4990-b463-61d3047493bf" providerId="ADAL" clId="{33B74F06-95CF-46BA-B88D-F2349B00CCA6}" dt="2026-01-12T14:46:32.744" v="117" actId="255"/>
          <ac:spMkLst>
            <pc:docMk/>
            <pc:sldMk cId="3136819446" sldId="446"/>
            <ac:spMk id="3" creationId="{772AB1E3-070F-458E-A871-E5A693AF5C2E}"/>
          </ac:spMkLst>
        </pc:spChg>
        <pc:spChg chg="mod">
          <ac:chgData name="Dominique Souyet" userId="9f8cbbab-b3ce-4990-b463-61d3047493bf" providerId="ADAL" clId="{33B74F06-95CF-46BA-B88D-F2349B00CCA6}" dt="2026-01-12T14:55:54.004" v="701" actId="20577"/>
          <ac:spMkLst>
            <pc:docMk/>
            <pc:sldMk cId="3136819446" sldId="446"/>
            <ac:spMk id="4" creationId="{36A83D8C-C6FB-4BFD-BE16-BEF4618DFCB3}"/>
          </ac:spMkLst>
        </pc:spChg>
        <pc:spChg chg="mod">
          <ac:chgData name="Dominique Souyet" userId="9f8cbbab-b3ce-4990-b463-61d3047493bf" providerId="ADAL" clId="{33B74F06-95CF-46BA-B88D-F2349B00CCA6}" dt="2026-01-16T10:07:41.074" v="1086" actId="20577"/>
          <ac:spMkLst>
            <pc:docMk/>
            <pc:sldMk cId="3136819446" sldId="446"/>
            <ac:spMk id="5" creationId="{53567638-15D0-8241-C2BB-2E4CAA07E949}"/>
          </ac:spMkLst>
        </pc:spChg>
        <pc:spChg chg="mod">
          <ac:chgData name="Dominique Souyet" userId="9f8cbbab-b3ce-4990-b463-61d3047493bf" providerId="ADAL" clId="{33B74F06-95CF-46BA-B88D-F2349B00CCA6}" dt="2026-01-12T14:45:34.256" v="63" actId="20577"/>
          <ac:spMkLst>
            <pc:docMk/>
            <pc:sldMk cId="3136819446" sldId="446"/>
            <ac:spMk id="7" creationId="{45AAF6CD-3C01-4AF5-ADDA-5280287C20D2}"/>
          </ac:spMkLst>
        </pc:spChg>
        <pc:spChg chg="mod">
          <ac:chgData name="Dominique Souyet" userId="9f8cbbab-b3ce-4990-b463-61d3047493bf" providerId="ADAL" clId="{33B74F06-95CF-46BA-B88D-F2349B00CCA6}" dt="2026-01-12T14:46:24.236" v="116" actId="1076"/>
          <ac:spMkLst>
            <pc:docMk/>
            <pc:sldMk cId="3136819446" sldId="446"/>
            <ac:spMk id="10" creationId="{12743827-CFA6-463A-8906-45998CE25241}"/>
          </ac:spMkLst>
        </pc:spChg>
        <pc:spChg chg="mod">
          <ac:chgData name="Dominique Souyet" userId="9f8cbbab-b3ce-4990-b463-61d3047493bf" providerId="ADAL" clId="{33B74F06-95CF-46BA-B88D-F2349B00CCA6}" dt="2026-01-12T15:02:55.183" v="879" actId="20577"/>
          <ac:spMkLst>
            <pc:docMk/>
            <pc:sldMk cId="3136819446" sldId="446"/>
            <ac:spMk id="11" creationId="{8519F5AB-0095-484B-AEBA-FF4B82DDB990}"/>
          </ac:spMkLst>
        </pc:spChg>
        <pc:spChg chg="mod">
          <ac:chgData name="Dominique Souyet" userId="9f8cbbab-b3ce-4990-b463-61d3047493bf" providerId="ADAL" clId="{33B74F06-95CF-46BA-B88D-F2349B00CCA6}" dt="2026-01-12T14:56:23.282" v="716" actId="20577"/>
          <ac:spMkLst>
            <pc:docMk/>
            <pc:sldMk cId="3136819446" sldId="446"/>
            <ac:spMk id="12" creationId="{BB850AB4-4175-1422-E2E2-79486A3048B5}"/>
          </ac:spMkLst>
        </pc:spChg>
      </pc:sldChg>
      <pc:sldChg chg="modSp mod">
        <pc:chgData name="Dominique Souyet" userId="9f8cbbab-b3ce-4990-b463-61d3047493bf" providerId="ADAL" clId="{33B74F06-95CF-46BA-B88D-F2349B00CCA6}" dt="2026-01-12T15:07:57.222" v="1074" actId="1076"/>
        <pc:sldMkLst>
          <pc:docMk/>
          <pc:sldMk cId="2031177517" sldId="449"/>
        </pc:sldMkLst>
        <pc:spChg chg="mod">
          <ac:chgData name="Dominique Souyet" userId="9f8cbbab-b3ce-4990-b463-61d3047493bf" providerId="ADAL" clId="{33B74F06-95CF-46BA-B88D-F2349B00CCA6}" dt="2026-01-12T14:58:01.971" v="750" actId="20577"/>
          <ac:spMkLst>
            <pc:docMk/>
            <pc:sldMk cId="2031177517" sldId="449"/>
            <ac:spMk id="3" creationId="{5C98A43A-EBBE-2CFE-9BC9-1F0CAFA6E2CA}"/>
          </ac:spMkLst>
        </pc:spChg>
        <pc:spChg chg="mod">
          <ac:chgData name="Dominique Souyet" userId="9f8cbbab-b3ce-4990-b463-61d3047493bf" providerId="ADAL" clId="{33B74F06-95CF-46BA-B88D-F2349B00CCA6}" dt="2025-12-24T08:49:29.690" v="42"/>
          <ac:spMkLst>
            <pc:docMk/>
            <pc:sldMk cId="2031177517" sldId="449"/>
            <ac:spMk id="5" creationId="{3F7F8D37-7730-12EB-2AE2-72B4344FFC1C}"/>
          </ac:spMkLst>
        </pc:spChg>
        <pc:spChg chg="mod">
          <ac:chgData name="Dominique Souyet" userId="9f8cbbab-b3ce-4990-b463-61d3047493bf" providerId="ADAL" clId="{33B74F06-95CF-46BA-B88D-F2349B00CCA6}" dt="2026-01-12T14:57:42.421" v="740"/>
          <ac:spMkLst>
            <pc:docMk/>
            <pc:sldMk cId="2031177517" sldId="449"/>
            <ac:spMk id="18" creationId="{656DA23C-F283-DC93-1E47-AB79F6E73319}"/>
          </ac:spMkLst>
        </pc:spChg>
        <pc:spChg chg="mod">
          <ac:chgData name="Dominique Souyet" userId="9f8cbbab-b3ce-4990-b463-61d3047493bf" providerId="ADAL" clId="{33B74F06-95CF-46BA-B88D-F2349B00CCA6}" dt="2026-01-12T15:07:57.222" v="1074" actId="1076"/>
          <ac:spMkLst>
            <pc:docMk/>
            <pc:sldMk cId="2031177517" sldId="449"/>
            <ac:spMk id="19" creationId="{06A2AC54-1A06-36D4-7AEA-86FEC517AC54}"/>
          </ac:spMkLst>
        </pc:spChg>
      </pc:sldChg>
      <pc:sldChg chg="modSp mod">
        <pc:chgData name="Dominique Souyet" userId="9f8cbbab-b3ce-4990-b463-61d3047493bf" providerId="ADAL" clId="{33B74F06-95CF-46BA-B88D-F2349B00CCA6}" dt="2026-01-12T15:07:23.666" v="1073" actId="5793"/>
        <pc:sldMkLst>
          <pc:docMk/>
          <pc:sldMk cId="1861216494" sldId="450"/>
        </pc:sldMkLst>
        <pc:spChg chg="mod">
          <ac:chgData name="Dominique Souyet" userId="9f8cbbab-b3ce-4990-b463-61d3047493bf" providerId="ADAL" clId="{33B74F06-95CF-46BA-B88D-F2349B00CCA6}" dt="2026-01-12T15:00:18.193" v="796" actId="20577"/>
          <ac:spMkLst>
            <pc:docMk/>
            <pc:sldMk cId="1861216494" sldId="450"/>
            <ac:spMk id="3" creationId="{5C98A43A-EBBE-2CFE-9BC9-1F0CAFA6E2CA}"/>
          </ac:spMkLst>
        </pc:spChg>
        <pc:spChg chg="mod">
          <ac:chgData name="Dominique Souyet" userId="9f8cbbab-b3ce-4990-b463-61d3047493bf" providerId="ADAL" clId="{33B74F06-95CF-46BA-B88D-F2349B00CCA6}" dt="2026-01-12T15:03:39.971" v="896" actId="20577"/>
          <ac:spMkLst>
            <pc:docMk/>
            <pc:sldMk cId="1861216494" sldId="450"/>
            <ac:spMk id="4" creationId="{1DF85FDB-E8A7-26DA-4B47-C3B88FC2D5B5}"/>
          </ac:spMkLst>
        </pc:spChg>
        <pc:spChg chg="mod">
          <ac:chgData name="Dominique Souyet" userId="9f8cbbab-b3ce-4990-b463-61d3047493bf" providerId="ADAL" clId="{33B74F06-95CF-46BA-B88D-F2349B00CCA6}" dt="2026-01-12T15:07:23.666" v="1073" actId="5793"/>
          <ac:spMkLst>
            <pc:docMk/>
            <pc:sldMk cId="1861216494" sldId="450"/>
            <ac:spMk id="7" creationId="{8043092A-1872-467B-7073-9215E5450C6E}"/>
          </ac:spMkLst>
        </pc:spChg>
        <pc:spChg chg="mod">
          <ac:chgData name="Dominique Souyet" userId="9f8cbbab-b3ce-4990-b463-61d3047493bf" providerId="ADAL" clId="{33B74F06-95CF-46BA-B88D-F2349B00CCA6}" dt="2026-01-12T14:58:47.981" v="763" actId="20577"/>
          <ac:spMkLst>
            <pc:docMk/>
            <pc:sldMk cId="1861216494" sldId="450"/>
            <ac:spMk id="11" creationId="{7E015B59-6F0C-0FDB-E9EB-8547B198AC2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D50C9F20-F5AC-4AA7-8B09-40F52D70626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6343" cy="498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4979722-E6DC-4482-A85E-57066EECB480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51333" y="0"/>
            <a:ext cx="2946343" cy="498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E27D528-F551-45B2-B92C-0FA004F6D87E}" type="datetime1">
              <a: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16/01/2026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954365C-F581-455D-8290-AFEE520AB4B3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431597"/>
            <a:ext cx="2946343" cy="498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A256690-E7FD-4F17-A337-CF84617794D2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51333" y="9431597"/>
            <a:ext cx="2946343" cy="498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63975D-9895-49A6-8CDC-0652C37A5191}" type="slidenum">
              <a:t>‹N°›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1230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155114D7-2363-4904-B195-3926E39F4B4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6343" cy="498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17F320E-208E-4243-9D8C-7ADBB35A1258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51333" y="0"/>
            <a:ext cx="2946343" cy="498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192AB87-BBD9-4419-A041-6346D8CA4D7D}" type="datetime1">
              <a:rPr lang="fr-FR"/>
              <a:pPr lvl="0"/>
              <a:t>16/01/2026</a:t>
            </a:fld>
            <a:endParaRPr lang="fr-FR"/>
          </a:p>
        </p:txBody>
      </p:sp>
      <p:sp>
        <p:nvSpPr>
          <p:cNvPr id="4" name="Espace réservé de l’image des diapositives 3">
            <a:extLst>
              <a:ext uri="{FF2B5EF4-FFF2-40B4-BE49-F238E27FC236}">
                <a16:creationId xmlns:a16="http://schemas.microsoft.com/office/drawing/2014/main" id="{EDF3C758-B422-404A-824E-01EAAA7225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3013" cy="3351213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7435DEEF-ACF4-440C-A323-C625C8239652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79929" y="4778718"/>
            <a:ext cx="5439408" cy="39098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5097E4C-1832-44C3-8E64-12E67199D7B2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431597"/>
            <a:ext cx="2946343" cy="498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81C818-6B6F-4A44-9507-8169B46DFAD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51333" y="9431597"/>
            <a:ext cx="2946343" cy="498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7D4DBBF-C02B-42A2-A041-5692A219A67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66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32118C8-1D74-49D3-9120-6E736246A1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43125" y="1241425"/>
            <a:ext cx="2513013" cy="3351213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26C4C18-1285-410D-9409-8B0DEB22782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EFBB9AF-4692-40DD-ADF0-36A170E5FDA0}"/>
              </a:ext>
            </a:extLst>
          </p:cNvPr>
          <p:cNvSpPr txBox="1"/>
          <p:nvPr/>
        </p:nvSpPr>
        <p:spPr>
          <a:xfrm>
            <a:off x="0" y="9431597"/>
            <a:ext cx="2946343" cy="498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+33 4 13 25 92 13 - www.aecd.fr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624F3A2-F8F6-4AA7-B49E-F6661E8EFE46}"/>
              </a:ext>
            </a:extLst>
          </p:cNvPr>
          <p:cNvSpPr txBox="1"/>
          <p:nvPr/>
        </p:nvSpPr>
        <p:spPr>
          <a:xfrm>
            <a:off x="3851333" y="9431597"/>
            <a:ext cx="2946343" cy="498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F212DD6-ED39-4315-AA3E-242BA0880CF6}" type="slidenum">
              <a:t>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184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32118C8-1D74-49D3-9120-6E736246A1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43125" y="1241425"/>
            <a:ext cx="2513013" cy="3351213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26C4C18-1285-410D-9409-8B0DEB22782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EFBB9AF-4692-40DD-ADF0-36A170E5FDA0}"/>
              </a:ext>
            </a:extLst>
          </p:cNvPr>
          <p:cNvSpPr txBox="1"/>
          <p:nvPr/>
        </p:nvSpPr>
        <p:spPr>
          <a:xfrm>
            <a:off x="0" y="9431597"/>
            <a:ext cx="2946343" cy="498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+33 4 13 25 92 13 - www.aecd.fr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624F3A2-F8F6-4AA7-B49E-F6661E8EFE46}"/>
              </a:ext>
            </a:extLst>
          </p:cNvPr>
          <p:cNvSpPr txBox="1"/>
          <p:nvPr/>
        </p:nvSpPr>
        <p:spPr>
          <a:xfrm>
            <a:off x="3851333" y="9431597"/>
            <a:ext cx="2946343" cy="498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F212DD6-ED39-4315-AA3E-242BA0880CF6}" type="slidenum">
              <a:t>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279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sme 65">
            <a:extLst>
              <a:ext uri="{FF2B5EF4-FFF2-40B4-BE49-F238E27FC236}">
                <a16:creationId xmlns:a16="http://schemas.microsoft.com/office/drawing/2014/main" id="{759BCD9B-7088-460F-92D3-1B1FAA0D1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799991" flipH="1">
            <a:off x="5123337" y="6751033"/>
            <a:ext cx="1483202" cy="21424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Graphisme 66">
            <a:extLst>
              <a:ext uri="{FF2B5EF4-FFF2-40B4-BE49-F238E27FC236}">
                <a16:creationId xmlns:a16="http://schemas.microsoft.com/office/drawing/2014/main" id="{6C3AC76B-DA8B-4473-9C4C-34DD0E628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799991" flipH="1">
            <a:off x="3495248" y="6751033"/>
            <a:ext cx="1483202" cy="21424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Graphisme 67">
            <a:extLst>
              <a:ext uri="{FF2B5EF4-FFF2-40B4-BE49-F238E27FC236}">
                <a16:creationId xmlns:a16="http://schemas.microsoft.com/office/drawing/2014/main" id="{0E01EB00-132E-468C-905D-1516DC5CC7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799991" flipH="1">
            <a:off x="1867149" y="6751033"/>
            <a:ext cx="1483202" cy="21424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Graphisme 68">
            <a:extLst>
              <a:ext uri="{FF2B5EF4-FFF2-40B4-BE49-F238E27FC236}">
                <a16:creationId xmlns:a16="http://schemas.microsoft.com/office/drawing/2014/main" id="{6FE958C3-FF2B-455C-99BA-1C53A045AA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799991" flipH="1">
            <a:off x="239051" y="6751033"/>
            <a:ext cx="1483202" cy="21424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Graphisme 59">
            <a:extLst>
              <a:ext uri="{FF2B5EF4-FFF2-40B4-BE49-F238E27FC236}">
                <a16:creationId xmlns:a16="http://schemas.microsoft.com/office/drawing/2014/main" id="{0E43D59B-74C9-4549-B38F-A9F46B9B0A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26318" y="1351382"/>
            <a:ext cx="1483202" cy="21424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Graphisme 57">
            <a:extLst>
              <a:ext uri="{FF2B5EF4-FFF2-40B4-BE49-F238E27FC236}">
                <a16:creationId xmlns:a16="http://schemas.microsoft.com/office/drawing/2014/main" id="{87C65F8C-A10A-4141-B07A-E0C4CACD98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98229" y="1351382"/>
            <a:ext cx="1483202" cy="21424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Graphisme 54">
            <a:extLst>
              <a:ext uri="{FF2B5EF4-FFF2-40B4-BE49-F238E27FC236}">
                <a16:creationId xmlns:a16="http://schemas.microsoft.com/office/drawing/2014/main" id="{13DB4685-30E6-4032-A2CA-E0E6696164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870130" y="1351382"/>
            <a:ext cx="1483202" cy="21424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Graphisme 52">
            <a:extLst>
              <a:ext uri="{FF2B5EF4-FFF2-40B4-BE49-F238E27FC236}">
                <a16:creationId xmlns:a16="http://schemas.microsoft.com/office/drawing/2014/main" id="{EC961A3F-FB8C-4E40-B018-9CF4AE2DF1D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42032" y="1351382"/>
            <a:ext cx="1483202" cy="21424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Graphisme 81">
            <a:extLst>
              <a:ext uri="{FF2B5EF4-FFF2-40B4-BE49-F238E27FC236}">
                <a16:creationId xmlns:a16="http://schemas.microsoft.com/office/drawing/2014/main" id="{11B95881-2F4D-436E-B943-014E9239373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08660" y="3321109"/>
            <a:ext cx="5658709" cy="36667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Graphisme 12">
            <a:extLst>
              <a:ext uri="{FF2B5EF4-FFF2-40B4-BE49-F238E27FC236}">
                <a16:creationId xmlns:a16="http://schemas.microsoft.com/office/drawing/2014/main" id="{ACD35D8C-0691-4405-A2A9-2361528A8F6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084832" y="3763926"/>
            <a:ext cx="2688336" cy="26883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Graphisme 55">
            <a:extLst>
              <a:ext uri="{FF2B5EF4-FFF2-40B4-BE49-F238E27FC236}">
                <a16:creationId xmlns:a16="http://schemas.microsoft.com/office/drawing/2014/main" id="{43C8401B-86AD-45DC-A0D6-7804B8A24BF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221200" y="3907608"/>
            <a:ext cx="2415597" cy="24155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Graphisme 2">
            <a:extLst>
              <a:ext uri="{FF2B5EF4-FFF2-40B4-BE49-F238E27FC236}">
                <a16:creationId xmlns:a16="http://schemas.microsoft.com/office/drawing/2014/main" id="{E249D35E-2789-41CA-8D0A-C4D9F38162A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48483" y="251679"/>
            <a:ext cx="6361041" cy="8778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Graphisme 4">
            <a:extLst>
              <a:ext uri="{FF2B5EF4-FFF2-40B4-BE49-F238E27FC236}">
                <a16:creationId xmlns:a16="http://schemas.microsoft.com/office/drawing/2014/main" id="{78E44455-588D-49E8-A6C7-C2874592467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75611" y="251679"/>
            <a:ext cx="38011" cy="8869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Graphisme 69">
            <a:extLst>
              <a:ext uri="{FF2B5EF4-FFF2-40B4-BE49-F238E27FC236}">
                <a16:creationId xmlns:a16="http://schemas.microsoft.com/office/drawing/2014/main" id="{DE90F2FC-D0F5-469A-8AE3-84A23EFEB15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53051" y="2089305"/>
            <a:ext cx="1472184" cy="126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Graphisme 71">
            <a:extLst>
              <a:ext uri="{FF2B5EF4-FFF2-40B4-BE49-F238E27FC236}">
                <a16:creationId xmlns:a16="http://schemas.microsoft.com/office/drawing/2014/main" id="{B7A3B927-CC7B-4A7B-AE7C-A5A61F76F00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883206" y="2089305"/>
            <a:ext cx="1472184" cy="126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Graphisme 72">
            <a:extLst>
              <a:ext uri="{FF2B5EF4-FFF2-40B4-BE49-F238E27FC236}">
                <a16:creationId xmlns:a16="http://schemas.microsoft.com/office/drawing/2014/main" id="{64E7D369-48CC-4F31-BB85-1DB3C07F568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508799" y="2089305"/>
            <a:ext cx="1472184" cy="126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Graphisme 73">
            <a:extLst>
              <a:ext uri="{FF2B5EF4-FFF2-40B4-BE49-F238E27FC236}">
                <a16:creationId xmlns:a16="http://schemas.microsoft.com/office/drawing/2014/main" id="{222107F7-0DEF-4F46-A7F5-8842BA1532A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134392" y="2089305"/>
            <a:ext cx="1472184" cy="126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Graphisme 75">
            <a:extLst>
              <a:ext uri="{FF2B5EF4-FFF2-40B4-BE49-F238E27FC236}">
                <a16:creationId xmlns:a16="http://schemas.microsoft.com/office/drawing/2014/main" id="{23F214D1-64EF-4DAE-AE6A-893E2AA90BC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59488" y="8143127"/>
            <a:ext cx="1472184" cy="126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Graphisme 76">
            <a:extLst>
              <a:ext uri="{FF2B5EF4-FFF2-40B4-BE49-F238E27FC236}">
                <a16:creationId xmlns:a16="http://schemas.microsoft.com/office/drawing/2014/main" id="{3323E2BA-D487-4302-98CC-D9B163F6E9B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884459" y="8143127"/>
            <a:ext cx="1472184" cy="126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1" name="Graphisme 77">
            <a:extLst>
              <a:ext uri="{FF2B5EF4-FFF2-40B4-BE49-F238E27FC236}">
                <a16:creationId xmlns:a16="http://schemas.microsoft.com/office/drawing/2014/main" id="{65E5B1F0-5FF0-4E36-95C6-B377D31E39A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509421" y="8143127"/>
            <a:ext cx="1472184" cy="126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2" name="Graphisme 78">
            <a:extLst>
              <a:ext uri="{FF2B5EF4-FFF2-40B4-BE49-F238E27FC236}">
                <a16:creationId xmlns:a16="http://schemas.microsoft.com/office/drawing/2014/main" id="{41A9DA8C-5C41-4A65-8BFC-D995C1A9C47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134392" y="8143127"/>
            <a:ext cx="1472184" cy="1269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3" name="Titre 82">
            <a:extLst>
              <a:ext uri="{FF2B5EF4-FFF2-40B4-BE49-F238E27FC236}">
                <a16:creationId xmlns:a16="http://schemas.microsoft.com/office/drawing/2014/main" id="{65F39A2C-C23E-4620-8DD9-B22BB8CFAE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96914" y="278288"/>
            <a:ext cx="5191771" cy="889455"/>
          </a:xfrm>
        </p:spPr>
        <p:txBody>
          <a:bodyPr lIns="0" tIns="0" rIns="0" bIns="0">
            <a:noAutofit/>
          </a:bodyPr>
          <a:lstStyle>
            <a:lvl1pPr>
              <a:defRPr sz="2600" b="1">
                <a:solidFill>
                  <a:srgbClr val="105A46"/>
                </a:solidFill>
              </a:defRPr>
            </a:lvl1pPr>
          </a:lstStyle>
          <a:p>
            <a:pPr lvl="0"/>
            <a:r>
              <a:rPr lang="fr-FR"/>
              <a:t>RÉALISER DES ÉCONOMIES</a:t>
            </a:r>
          </a:p>
        </p:txBody>
      </p:sp>
      <p:sp>
        <p:nvSpPr>
          <p:cNvPr id="24" name="Espace réservé du texte 85">
            <a:extLst>
              <a:ext uri="{FF2B5EF4-FFF2-40B4-BE49-F238E27FC236}">
                <a16:creationId xmlns:a16="http://schemas.microsoft.com/office/drawing/2014/main" id="{EC59CF00-0B2C-4D3C-872C-C1C7BD72B9A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8207" y="1412512"/>
            <a:ext cx="1174747" cy="633889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Espace réservé du texte 85">
            <a:extLst>
              <a:ext uri="{FF2B5EF4-FFF2-40B4-BE49-F238E27FC236}">
                <a16:creationId xmlns:a16="http://schemas.microsoft.com/office/drawing/2014/main" id="{91CE18E0-1136-44D0-A108-0F328841E3C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89551" y="1412512"/>
            <a:ext cx="1174747" cy="633889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Espace réservé du texte 85">
            <a:extLst>
              <a:ext uri="{FF2B5EF4-FFF2-40B4-BE49-F238E27FC236}">
                <a16:creationId xmlns:a16="http://schemas.microsoft.com/office/drawing/2014/main" id="{83F3B9A3-BCF9-4F43-BA53-6505D99880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35330" y="1412512"/>
            <a:ext cx="1174747" cy="633889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7" name="Espace réservé du texte 85">
            <a:extLst>
              <a:ext uri="{FF2B5EF4-FFF2-40B4-BE49-F238E27FC236}">
                <a16:creationId xmlns:a16="http://schemas.microsoft.com/office/drawing/2014/main" id="{C43E9C8C-A95F-49A7-9D27-B66EABE419E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62441" y="1412512"/>
            <a:ext cx="1174747" cy="633889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8" name="Espace réservé du texte 85">
            <a:extLst>
              <a:ext uri="{FF2B5EF4-FFF2-40B4-BE49-F238E27FC236}">
                <a16:creationId xmlns:a16="http://schemas.microsoft.com/office/drawing/2014/main" id="{B02C0437-6D3C-48CC-BB9A-00D738F418E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8207" y="8200238"/>
            <a:ext cx="1174747" cy="633596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Espace réservé du texte 85">
            <a:extLst>
              <a:ext uri="{FF2B5EF4-FFF2-40B4-BE49-F238E27FC236}">
                <a16:creationId xmlns:a16="http://schemas.microsoft.com/office/drawing/2014/main" id="{6D3B1BA9-9035-4337-AC30-C1C69CCA953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89551" y="8200238"/>
            <a:ext cx="1174747" cy="633596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Espace réservé du texte 85">
            <a:extLst>
              <a:ext uri="{FF2B5EF4-FFF2-40B4-BE49-F238E27FC236}">
                <a16:creationId xmlns:a16="http://schemas.microsoft.com/office/drawing/2014/main" id="{9F3B34C7-33C5-4D95-9DAB-62312923548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35330" y="8200238"/>
            <a:ext cx="1174747" cy="633596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Espace réservé du texte 85">
            <a:extLst>
              <a:ext uri="{FF2B5EF4-FFF2-40B4-BE49-F238E27FC236}">
                <a16:creationId xmlns:a16="http://schemas.microsoft.com/office/drawing/2014/main" id="{94AF63A6-70C2-4B0D-B130-DA4BA726359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62441" y="8200238"/>
            <a:ext cx="1174747" cy="633596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2" name="Espace réservé du texte 85">
            <a:extLst>
              <a:ext uri="{FF2B5EF4-FFF2-40B4-BE49-F238E27FC236}">
                <a16:creationId xmlns:a16="http://schemas.microsoft.com/office/drawing/2014/main" id="{106CD0EE-A351-4CCE-9BAC-88AB6FBA4C9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8469" y="2100762"/>
            <a:ext cx="1483202" cy="415997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300" b="1">
                <a:solidFill>
                  <a:srgbClr val="76559A"/>
                </a:solidFill>
                <a:latin typeface="Bookman Old Style"/>
              </a:defRPr>
            </a:lvl1pPr>
          </a:lstStyle>
          <a:p>
            <a:pPr lvl="0"/>
            <a:r>
              <a:rPr lang="fr-FR"/>
              <a:t>ALIMENTATION</a:t>
            </a:r>
          </a:p>
        </p:txBody>
      </p:sp>
      <p:sp>
        <p:nvSpPr>
          <p:cNvPr id="33" name="Espace réservé du texte 85">
            <a:extLst>
              <a:ext uri="{FF2B5EF4-FFF2-40B4-BE49-F238E27FC236}">
                <a16:creationId xmlns:a16="http://schemas.microsoft.com/office/drawing/2014/main" id="{B55F55F0-118A-43BC-B752-1025BED0A6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29811" y="2100762"/>
            <a:ext cx="1483202" cy="415997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300" b="1">
                <a:solidFill>
                  <a:srgbClr val="007591"/>
                </a:solidFill>
                <a:latin typeface="Bookman Old Style"/>
              </a:defRPr>
            </a:lvl1pPr>
          </a:lstStyle>
          <a:p>
            <a:pPr lvl="0"/>
            <a:r>
              <a:rPr lang="fr-FR"/>
              <a:t>SANTÉ</a:t>
            </a:r>
          </a:p>
        </p:txBody>
      </p:sp>
      <p:sp>
        <p:nvSpPr>
          <p:cNvPr id="34" name="Espace réservé du texte 85">
            <a:extLst>
              <a:ext uri="{FF2B5EF4-FFF2-40B4-BE49-F238E27FC236}">
                <a16:creationId xmlns:a16="http://schemas.microsoft.com/office/drawing/2014/main" id="{2BFEF706-6D45-42BA-BBE7-487F03EDF89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75589" y="2100762"/>
            <a:ext cx="1483202" cy="415997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300" b="1">
                <a:solidFill>
                  <a:srgbClr val="4045A5"/>
                </a:solidFill>
                <a:latin typeface="Bookman Old Style"/>
              </a:defRPr>
            </a:lvl1pPr>
          </a:lstStyle>
          <a:p>
            <a:pPr lvl="0"/>
            <a:r>
              <a:rPr lang="fr-FR"/>
              <a:t>VOITURE</a:t>
            </a:r>
          </a:p>
        </p:txBody>
      </p:sp>
      <p:sp>
        <p:nvSpPr>
          <p:cNvPr id="35" name="Espace réservé du texte 85">
            <a:extLst>
              <a:ext uri="{FF2B5EF4-FFF2-40B4-BE49-F238E27FC236}">
                <a16:creationId xmlns:a16="http://schemas.microsoft.com/office/drawing/2014/main" id="{6D74FFA1-2294-4281-BEF5-CCE6084FFC3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502700" y="2100762"/>
            <a:ext cx="1483202" cy="415997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300" b="1">
                <a:solidFill>
                  <a:srgbClr val="356194"/>
                </a:solidFill>
                <a:latin typeface="Bookman Old Style"/>
              </a:defRPr>
            </a:lvl1pPr>
          </a:lstStyle>
          <a:p>
            <a:pPr lvl="0"/>
            <a:r>
              <a:rPr lang="fr-FR"/>
              <a:t>MAISON</a:t>
            </a:r>
          </a:p>
        </p:txBody>
      </p:sp>
      <p:sp>
        <p:nvSpPr>
          <p:cNvPr id="36" name="Espace réservé du texte 85">
            <a:extLst>
              <a:ext uri="{FF2B5EF4-FFF2-40B4-BE49-F238E27FC236}">
                <a16:creationId xmlns:a16="http://schemas.microsoft.com/office/drawing/2014/main" id="{217DADD4-5136-4C29-B7D5-C2946A58C89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8472" y="7731930"/>
            <a:ext cx="1477441" cy="415997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300" b="1">
                <a:solidFill>
                  <a:srgbClr val="749100"/>
                </a:solidFill>
                <a:latin typeface="Bookman Old Style"/>
              </a:defRPr>
            </a:lvl1pPr>
          </a:lstStyle>
          <a:p>
            <a:pPr lvl="0"/>
            <a:r>
              <a:rPr lang="fr-FR"/>
              <a:t>TÉLÉPHONE</a:t>
            </a:r>
          </a:p>
        </p:txBody>
      </p:sp>
      <p:sp>
        <p:nvSpPr>
          <p:cNvPr id="37" name="Espace réservé du texte 85">
            <a:extLst>
              <a:ext uri="{FF2B5EF4-FFF2-40B4-BE49-F238E27FC236}">
                <a16:creationId xmlns:a16="http://schemas.microsoft.com/office/drawing/2014/main" id="{E2A94C0E-B533-4E22-B5F9-A1B306F8D68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29811" y="7731930"/>
            <a:ext cx="1483202" cy="415997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300" b="1">
                <a:solidFill>
                  <a:srgbClr val="CC2129"/>
                </a:solidFill>
                <a:latin typeface="Bookman Old Style"/>
              </a:defRPr>
            </a:lvl1pPr>
          </a:lstStyle>
          <a:p>
            <a:pPr lvl="0"/>
            <a:r>
              <a:rPr lang="fr-FR"/>
              <a:t>ACHATS</a:t>
            </a:r>
          </a:p>
        </p:txBody>
      </p:sp>
      <p:sp>
        <p:nvSpPr>
          <p:cNvPr id="38" name="Espace réservé du texte 85">
            <a:extLst>
              <a:ext uri="{FF2B5EF4-FFF2-40B4-BE49-F238E27FC236}">
                <a16:creationId xmlns:a16="http://schemas.microsoft.com/office/drawing/2014/main" id="{4B43BBB3-BE52-467E-9473-C9B6811626C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69609" y="7731930"/>
            <a:ext cx="1483202" cy="415997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300" b="1">
                <a:solidFill>
                  <a:srgbClr val="A99200"/>
                </a:solidFill>
                <a:latin typeface="Bookman Old Style"/>
              </a:defRPr>
            </a:lvl1pPr>
          </a:lstStyle>
          <a:p>
            <a:pPr lvl="0"/>
            <a:r>
              <a:rPr lang="fr-FR"/>
              <a:t>CRÉDITS</a:t>
            </a:r>
          </a:p>
        </p:txBody>
      </p:sp>
      <p:sp>
        <p:nvSpPr>
          <p:cNvPr id="39" name="Espace réservé du texte 85">
            <a:extLst>
              <a:ext uri="{FF2B5EF4-FFF2-40B4-BE49-F238E27FC236}">
                <a16:creationId xmlns:a16="http://schemas.microsoft.com/office/drawing/2014/main" id="{ED100DAA-6B09-476E-8C47-0D282E894D3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496491" y="7731930"/>
            <a:ext cx="1483202" cy="415997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300" b="1">
                <a:solidFill>
                  <a:srgbClr val="C66809"/>
                </a:solidFill>
                <a:latin typeface="Bookman Old Style"/>
              </a:defRPr>
            </a:lvl1pPr>
          </a:lstStyle>
          <a:p>
            <a:pPr lvl="0"/>
            <a:r>
              <a:rPr lang="fr-FR"/>
              <a:t>IMPÔTS</a:t>
            </a:r>
          </a:p>
        </p:txBody>
      </p:sp>
      <p:sp>
        <p:nvSpPr>
          <p:cNvPr id="40" name="Espace réservé du texte 85">
            <a:extLst>
              <a:ext uri="{FF2B5EF4-FFF2-40B4-BE49-F238E27FC236}">
                <a16:creationId xmlns:a16="http://schemas.microsoft.com/office/drawing/2014/main" id="{9206CCA6-520A-47CF-A1D7-8689DCB4BAD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35684" y="5262500"/>
            <a:ext cx="1586639" cy="633596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9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1" name="Espace réservé du texte 85">
            <a:extLst>
              <a:ext uri="{FF2B5EF4-FFF2-40B4-BE49-F238E27FC236}">
                <a16:creationId xmlns:a16="http://schemas.microsoft.com/office/drawing/2014/main" id="{F3F2A8CC-9D8C-44B1-96E9-D602AA6B9E8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06456" y="4963730"/>
            <a:ext cx="1845085" cy="299063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300" b="1">
                <a:solidFill>
                  <a:srgbClr val="105A46"/>
                </a:solidFill>
                <a:latin typeface="Bookman Old Style"/>
              </a:defRPr>
            </a:lvl1pPr>
          </a:lstStyle>
          <a:p>
            <a:pPr lvl="0"/>
            <a:r>
              <a:rPr lang="fr-FR"/>
              <a:t>VOTRE ÉPARGNE</a:t>
            </a:r>
          </a:p>
        </p:txBody>
      </p:sp>
      <p:sp>
        <p:nvSpPr>
          <p:cNvPr id="42" name="Espace réservé d’image 109">
            <a:extLst>
              <a:ext uri="{FF2B5EF4-FFF2-40B4-BE49-F238E27FC236}">
                <a16:creationId xmlns:a16="http://schemas.microsoft.com/office/drawing/2014/main" id="{CFDAAC9A-AC88-45BD-B5D9-1F37535762A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39220" y="2471222"/>
            <a:ext cx="766760" cy="76676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Cliquez sur l’icône pour ajouter une image</a:t>
            </a:r>
          </a:p>
        </p:txBody>
      </p:sp>
      <p:sp>
        <p:nvSpPr>
          <p:cNvPr id="43" name="Espace réservé d’image 109">
            <a:extLst>
              <a:ext uri="{FF2B5EF4-FFF2-40B4-BE49-F238E27FC236}">
                <a16:creationId xmlns:a16="http://schemas.microsoft.com/office/drawing/2014/main" id="{D38F9069-507B-4234-9552-3CF542042C1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2257333" y="2471222"/>
            <a:ext cx="766760" cy="76676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Cliquez sur l’icône pour ajouter une image</a:t>
            </a:r>
          </a:p>
        </p:txBody>
      </p:sp>
      <p:sp>
        <p:nvSpPr>
          <p:cNvPr id="44" name="Espace réservé d’image 109">
            <a:extLst>
              <a:ext uri="{FF2B5EF4-FFF2-40B4-BE49-F238E27FC236}">
                <a16:creationId xmlns:a16="http://schemas.microsoft.com/office/drawing/2014/main" id="{BF646AA5-FEC8-405B-9075-1BF4B767EF6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875437" y="2471222"/>
            <a:ext cx="766760" cy="76676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Cliquez sur l’icône pour ajouter une image</a:t>
            </a:r>
          </a:p>
        </p:txBody>
      </p:sp>
      <p:sp>
        <p:nvSpPr>
          <p:cNvPr id="45" name="Espace réservé d’image 109">
            <a:extLst>
              <a:ext uri="{FF2B5EF4-FFF2-40B4-BE49-F238E27FC236}">
                <a16:creationId xmlns:a16="http://schemas.microsoft.com/office/drawing/2014/main" id="{3322F6F9-C387-4AB6-B935-85F5839B1C3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493541" y="2471222"/>
            <a:ext cx="766760" cy="76676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Cliquez sur l’icône pour ajouter une image</a:t>
            </a:r>
          </a:p>
        </p:txBody>
      </p:sp>
      <p:sp>
        <p:nvSpPr>
          <p:cNvPr id="46" name="Espace réservé d’image 109">
            <a:extLst>
              <a:ext uri="{FF2B5EF4-FFF2-40B4-BE49-F238E27FC236}">
                <a16:creationId xmlns:a16="http://schemas.microsoft.com/office/drawing/2014/main" id="{5A6C5632-7D79-4A88-9D01-8D126FF5FA4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39220" y="6978773"/>
            <a:ext cx="766760" cy="76676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Cliquez sur l’icône pour ajouter une image</a:t>
            </a:r>
          </a:p>
        </p:txBody>
      </p:sp>
      <p:sp>
        <p:nvSpPr>
          <p:cNvPr id="47" name="Espace réservé d’image 109">
            <a:extLst>
              <a:ext uri="{FF2B5EF4-FFF2-40B4-BE49-F238E27FC236}">
                <a16:creationId xmlns:a16="http://schemas.microsoft.com/office/drawing/2014/main" id="{1C985D92-5334-4E95-B98A-EFCB0FE133B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2257333" y="6978773"/>
            <a:ext cx="766760" cy="76676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Cliquez sur l’icône pour ajouter une image</a:t>
            </a:r>
          </a:p>
        </p:txBody>
      </p:sp>
      <p:sp>
        <p:nvSpPr>
          <p:cNvPr id="48" name="Espace réservé d’image 109">
            <a:extLst>
              <a:ext uri="{FF2B5EF4-FFF2-40B4-BE49-F238E27FC236}">
                <a16:creationId xmlns:a16="http://schemas.microsoft.com/office/drawing/2014/main" id="{CCD1FCB7-C173-4687-A80D-C501C29D398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875437" y="6978773"/>
            <a:ext cx="766760" cy="76676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Cliquez sur l’icône pour ajouter une image</a:t>
            </a:r>
          </a:p>
        </p:txBody>
      </p:sp>
      <p:sp>
        <p:nvSpPr>
          <p:cNvPr id="49" name="Espace réservé d’image 109">
            <a:extLst>
              <a:ext uri="{FF2B5EF4-FFF2-40B4-BE49-F238E27FC236}">
                <a16:creationId xmlns:a16="http://schemas.microsoft.com/office/drawing/2014/main" id="{6F4798AC-142A-4BD6-880E-CFB38DAA995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493541" y="6978773"/>
            <a:ext cx="766760" cy="76676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Cliquez sur l’icône pour ajouter une image</a:t>
            </a:r>
          </a:p>
        </p:txBody>
      </p:sp>
      <p:sp>
        <p:nvSpPr>
          <p:cNvPr id="50" name="Espace réservé du texte 85">
            <a:extLst>
              <a:ext uri="{FF2B5EF4-FFF2-40B4-BE49-F238E27FC236}">
                <a16:creationId xmlns:a16="http://schemas.microsoft.com/office/drawing/2014/main" id="{B881A9D4-62D6-4405-979B-943F5AA4651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 rot="16200004">
            <a:off x="343572" y="317249"/>
            <a:ext cx="813980" cy="746689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COMMENT FAIRE</a:t>
            </a:r>
            <a:br>
              <a:rPr lang="fr-FR"/>
            </a:br>
            <a:r>
              <a:rPr lang="fr-FR"/>
              <a:t>POUR</a:t>
            </a:r>
          </a:p>
        </p:txBody>
      </p:sp>
      <p:sp>
        <p:nvSpPr>
          <p:cNvPr id="51" name="Espace réservé d’image 109">
            <a:extLst>
              <a:ext uri="{FF2B5EF4-FFF2-40B4-BE49-F238E27FC236}">
                <a16:creationId xmlns:a16="http://schemas.microsoft.com/office/drawing/2014/main" id="{1BC43CB0-8AE8-4901-944C-CD1F2CD95C0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045619" y="4138055"/>
            <a:ext cx="766760" cy="76676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3483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04C56-7CD6-4140-AEF5-CCD7EA6F74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2383" y="609603"/>
            <a:ext cx="4113903" cy="2133596"/>
          </a:xfrm>
        </p:spPr>
        <p:txBody>
          <a:bodyPr anchor="b"/>
          <a:lstStyle>
            <a:lvl1pPr>
              <a:defRPr sz="2215">
                <a:solidFill>
                  <a:srgbClr val="1D2545"/>
                </a:solidFill>
                <a:latin typeface="Arial Narrow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E7476-E968-4E73-B872-3F7E9EE2FB0F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2915550" y="1316573"/>
            <a:ext cx="3471867" cy="6498165"/>
          </a:xfrm>
        </p:spPr>
        <p:txBody>
          <a:bodyPr/>
          <a:lstStyle>
            <a:lvl1pPr marL="0" indent="0">
              <a:buNone/>
              <a:defRPr sz="2215"/>
            </a:lvl1pPr>
            <a:lvl2pPr marL="316526" indent="0">
              <a:buNone/>
              <a:defRPr sz="1939"/>
            </a:lvl2pPr>
            <a:lvl3pPr marL="633062" indent="0">
              <a:buNone/>
              <a:defRPr sz="1662"/>
            </a:lvl3pPr>
            <a:lvl4pPr marL="949589" indent="0">
              <a:buNone/>
              <a:defRPr sz="1385"/>
            </a:lvl4pPr>
            <a:lvl5pPr marL="1266116" indent="0">
              <a:buNone/>
              <a:defRPr sz="1385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AA833A-BE44-4B56-B00A-79428D5435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2383" y="2743200"/>
            <a:ext cx="2211887" cy="5082116"/>
          </a:xfrm>
        </p:spPr>
        <p:txBody>
          <a:bodyPr/>
          <a:lstStyle>
            <a:lvl1pPr marL="0" indent="0">
              <a:buNone/>
              <a:defRPr sz="1108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ABC34-EF5A-4B34-8A76-D9B240E72EB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A4F80-3714-47CA-9703-93A84B2B0F0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+33 4 13 25 92 13 - www.aecd.fr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F9F3B-F2A2-4749-BD36-2DBAA6401C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fld id="{24B7FC5D-E007-49B7-BA57-0D427600E3B4}" type="slidenum">
              <a:t>‹N°›</a:t>
            </a:fld>
            <a:endParaRPr lang="en-US"/>
          </a:p>
        </p:txBody>
      </p:sp>
      <p:pic>
        <p:nvPicPr>
          <p:cNvPr id="8" name="Image 8">
            <a:extLst>
              <a:ext uri="{FF2B5EF4-FFF2-40B4-BE49-F238E27FC236}">
                <a16:creationId xmlns:a16="http://schemas.microsoft.com/office/drawing/2014/main" id="{B59FA90B-439C-46F6-A907-453A628CC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975" y="2772817"/>
            <a:ext cx="296869" cy="637118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4951359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CB6123-CEF6-45B5-8319-E98CAE8B7F0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C669D1-4033-4624-92A8-6626CD861EE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+33 4 13 25 92 13 - www.aecd.fr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0FAE3-B627-4DC6-A0CB-3C384AB20E2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fld id="{F7CC5E28-7215-489F-8116-980DC69FE88A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4905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2E4F369-F360-4EE2-BF76-2AACC1AC7A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496" y="486835"/>
            <a:ext cx="5915025" cy="17674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5D9330-975F-40BC-BB09-917465A0C3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1496" y="2434171"/>
            <a:ext cx="5915025" cy="58017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477D75-66D4-4D36-B269-4C987010A88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71492" y="8475136"/>
            <a:ext cx="1543050" cy="4868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19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00" b="0" i="0" u="none" strike="noStrike" kern="1200" cap="none" spc="0" baseline="0">
                <a:solidFill>
                  <a:srgbClr val="F8B18C"/>
                </a:solidFill>
                <a:uFillTx/>
                <a:latin typeface="Arial Narrow"/>
              </a:defRPr>
            </a:lvl1pPr>
          </a:lstStyle>
          <a:p>
            <a:pPr lvl="0"/>
            <a:r>
              <a:rPr lang="fr-FR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D521D2-998F-444E-B6A0-F0334EB7D9B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271717" y="8475136"/>
            <a:ext cx="2314574" cy="4868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19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00" b="0" i="0" u="none" strike="noStrike" kern="1200" cap="none" spc="0" baseline="0">
                <a:solidFill>
                  <a:srgbClr val="F8B18C"/>
                </a:solidFill>
                <a:uFillTx/>
                <a:latin typeface="Arial Narrow"/>
              </a:defRPr>
            </a:lvl1pPr>
          </a:lstStyle>
          <a:p>
            <a:pPr lvl="0"/>
            <a:r>
              <a:rPr lang="fr-FR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2B2AC4-ECC0-4018-B4CF-AA3D8365988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4843467" y="8475136"/>
            <a:ext cx="1543050" cy="4868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19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00" b="0" i="0" u="none" strike="noStrike" kern="1200" cap="none" spc="0" baseline="0">
                <a:solidFill>
                  <a:srgbClr val="F8B18C"/>
                </a:solidFill>
                <a:uFillTx/>
                <a:latin typeface="Arial Narrow"/>
              </a:defRPr>
            </a:lvl1pPr>
          </a:lstStyle>
          <a:p>
            <a:pPr lvl="0"/>
            <a:fld id="{EFD9E736-3A89-40C1-8D65-2DC221222A18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marL="0" marR="0" lvl="0" indent="0" algn="l" defTabSz="685796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3300" b="0" i="0" u="none" strike="noStrike" kern="1200" cap="none" spc="0" baseline="0">
          <a:solidFill>
            <a:srgbClr val="F58A1F"/>
          </a:solidFill>
          <a:uFillTx/>
          <a:latin typeface="Bookman Old Style"/>
        </a:defRPr>
      </a:lvl1pPr>
    </p:titleStyle>
    <p:bodyStyle>
      <a:lvl1pPr marL="171449" marR="0" lvl="0" indent="-171449" algn="l" defTabSz="685796" rtl="0" fontAlgn="auto" hangingPunct="1">
        <a:lnSpc>
          <a:spcPct val="90000"/>
        </a:lnSpc>
        <a:spcBef>
          <a:spcPts val="750"/>
        </a:spcBef>
        <a:spcAft>
          <a:spcPts val="0"/>
        </a:spcAft>
        <a:buSzPct val="100000"/>
        <a:buFont typeface="Arial" pitchFamily="34"/>
        <a:buChar char="•"/>
        <a:tabLst/>
        <a:defRPr lang="fr-FR" sz="2100" b="0" i="0" u="none" strike="noStrike" kern="1200" cap="none" spc="0" baseline="0">
          <a:solidFill>
            <a:srgbClr val="F58A1F"/>
          </a:solidFill>
          <a:uFillTx/>
          <a:latin typeface="Arial Narrow"/>
        </a:defRPr>
      </a:lvl1pPr>
      <a:lvl2pPr marL="514347" marR="0" lvl="1" indent="-171449" algn="l" defTabSz="685796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F58A1F"/>
          </a:solidFill>
          <a:uFillTx/>
          <a:latin typeface="Arial Narrow"/>
        </a:defRPr>
      </a:lvl2pPr>
      <a:lvl3pPr marL="857245" marR="0" lvl="2" indent="-171449" algn="l" defTabSz="685796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fr-FR" sz="1500" b="0" i="0" u="none" strike="noStrike" kern="1200" cap="none" spc="0" baseline="0">
          <a:solidFill>
            <a:srgbClr val="F58A1F"/>
          </a:solidFill>
          <a:uFillTx/>
          <a:latin typeface="Arial Narrow"/>
        </a:defRPr>
      </a:lvl3pPr>
      <a:lvl4pPr marL="1200143" marR="0" lvl="3" indent="-171449" algn="l" defTabSz="685796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fr-FR" sz="1350" b="0" i="0" u="none" strike="noStrike" kern="1200" cap="none" spc="0" baseline="0">
          <a:solidFill>
            <a:srgbClr val="F58A1F"/>
          </a:solidFill>
          <a:uFillTx/>
          <a:latin typeface="Arial Narrow"/>
        </a:defRPr>
      </a:lvl4pPr>
      <a:lvl5pPr marL="1543041" marR="0" lvl="4" indent="-171449" algn="l" defTabSz="685796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fr-FR" sz="1350" b="0" i="0" u="none" strike="noStrike" kern="1200" cap="none" spc="0" baseline="0">
          <a:solidFill>
            <a:srgbClr val="F58A1F"/>
          </a:solidFill>
          <a:uFillTx/>
          <a:latin typeface="Arial Narrow"/>
        </a:defRPr>
      </a:lvl5pPr>
      <a:lvl6pPr marL="2514585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hyperlink" Target="mailto:cfa@idev" TargetMode="External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g@idevformation.com" TargetMode="External"/><Relationship Id="rId5" Type="http://schemas.openxmlformats.org/officeDocument/2006/relationships/image" Target="../media/image29.emf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rancecompetences.fr/recherche/rncp/4123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0">
            <a:extLst>
              <a:ext uri="{FF2B5EF4-FFF2-40B4-BE49-F238E27FC236}">
                <a16:creationId xmlns:a16="http://schemas.microsoft.com/office/drawing/2014/main" id="{8465414A-54FC-4DFE-B0D3-9EC46F5D25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701870" y="3834415"/>
            <a:ext cx="874961" cy="87496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6A83D8C-C6FB-4BFD-BE16-BEF4618DFC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273" y="2901102"/>
            <a:ext cx="3376628" cy="609436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5600" b="1" dirty="0">
                <a:solidFill>
                  <a:srgbClr val="1D2545"/>
                </a:solidFill>
                <a:latin typeface="Calibri"/>
              </a:rPr>
              <a:t>Le métier-les missions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1600" b="1" dirty="0">
              <a:solidFill>
                <a:srgbClr val="1D2545"/>
              </a:solidFill>
              <a:latin typeface="Calibri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4000" kern="0" dirty="0">
                <a:solidFill>
                  <a:srgbClr val="000000"/>
                </a:solidFill>
                <a:latin typeface="Calibri"/>
              </a:rPr>
              <a:t>Le/la chargé(e) d'accueil et administratif joue un rôle essentiel dans les activités d'accueil et administratives d'une structure. En tant que point de contact privilégié, il/elle contribue à créer une première impression positive et à faciliter les échanges au sein de l'entreprise. Il/elle est un interlocuteur important tant pour les collaborateurs que pour les partenaires externes. De plus, il/elle participe activement à la qualité de la communication de la structure, valorise son image et assure le relais de l'information. La dimension relationnelle de cette fonction est primordiale.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4000" kern="0" dirty="0">
                <a:solidFill>
                  <a:srgbClr val="000000"/>
                </a:solidFill>
                <a:latin typeface="Calibri"/>
              </a:rPr>
              <a:t>En front office, il/elle assure l'accueil physique et téléphonique, identifie les besoins des interlocuteurs, les informe et les oriente vers les services compétents, contrôle l'accès à la structure, et traite les flux d'information entrants et sortants. Il/elle gère simultanément l'accueil des visiteurs, les appels téléphoniques et les informations reçues par divers canaux.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4000" kern="0" dirty="0">
                <a:solidFill>
                  <a:srgbClr val="000000"/>
                </a:solidFill>
                <a:latin typeface="Calibri"/>
              </a:rPr>
              <a:t>En back office, il/elle prend en charge divers travaux administratifs comme la production d'écrits professionnels, la gestion des rendez-vous et la planification des réunions, la numérisation, le classement et l'archivage des dossiers. Il/elle constitue et vérifie la conformité de dossiers, gère les demandes et commandes, assure leur suivi, et si nécessaire effectue les relances. Il/elle traite, également, les réclamations et litiges de premier niveau, propose des solutions adaptées tout en respectant les procédures internes de la structure.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4000" dirty="0">
                <a:solidFill>
                  <a:schemeClr val="tx1"/>
                </a:solidFill>
                <a:latin typeface="Calibri"/>
              </a:rPr>
              <a:t>Le/la chargé(e) d'accueil et de gestion administrative intervient dans un environnement multitâche, allant de l'accueil des visiteurs à la gestion de dossiers.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fr-FR" sz="3200" b="1" dirty="0">
              <a:solidFill>
                <a:srgbClr val="1D2545"/>
              </a:solidFill>
              <a:latin typeface="Calibri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fr-FR" sz="3200" b="1" dirty="0">
              <a:solidFill>
                <a:srgbClr val="1D2545"/>
              </a:solidFill>
              <a:latin typeface="Calibri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5600" b="1" dirty="0">
                <a:solidFill>
                  <a:srgbClr val="1D2545"/>
                </a:solidFill>
                <a:latin typeface="Calibri"/>
              </a:rPr>
              <a:t>Les métiers accessibles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SzTx/>
              <a:buNone/>
            </a:pPr>
            <a:endParaRPr lang="fr-FR" sz="20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fr-FR" sz="40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La dénomination les plus courantes des emplois accessibles sont les suivantes (</a:t>
            </a:r>
            <a:r>
              <a:rPr lang="fr-FR" sz="4000" i="1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 titre d’exemple</a:t>
            </a:r>
            <a:r>
              <a:rPr lang="fr-FR" sz="40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) :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SzTx/>
              <a:buNone/>
            </a:pPr>
            <a:endParaRPr lang="fr-FR" sz="40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180975" lvl="0" indent="-180975" defTabSz="914400">
              <a:lnSpc>
                <a:spcPct val="10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Ø"/>
            </a:pPr>
            <a:r>
              <a:rPr lang="fr-FR" sz="40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Assistant(e) administratif/-</a:t>
            </a:r>
            <a:r>
              <a:rPr lang="fr-FR" sz="4000" kern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ve</a:t>
            </a:r>
            <a:r>
              <a:rPr lang="fr-FR" sz="40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pPr marL="180975" lvl="0" indent="-180975" defTabSz="914400">
              <a:lnSpc>
                <a:spcPct val="10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Ø"/>
            </a:pPr>
            <a:r>
              <a:rPr lang="fr-FR" sz="40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Secrétaire administratif/-</a:t>
            </a:r>
            <a:r>
              <a:rPr lang="fr-FR" sz="4000" kern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ve</a:t>
            </a:r>
            <a:r>
              <a:rPr lang="fr-FR" sz="40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pPr marL="180975" lvl="0" indent="-180975" defTabSz="914400">
              <a:lnSpc>
                <a:spcPct val="10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Ø"/>
            </a:pPr>
            <a:r>
              <a:rPr lang="fr-FR" sz="40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Chargé(e) d’accueil,</a:t>
            </a:r>
          </a:p>
          <a:p>
            <a:pPr marL="180975" lvl="0" indent="-180975" defTabSz="914400">
              <a:lnSpc>
                <a:spcPct val="10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Ø"/>
            </a:pPr>
            <a:r>
              <a:rPr lang="fr-FR" sz="40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Secrétaire d’accueil,</a:t>
            </a:r>
            <a:endParaRPr lang="fr-FR" sz="2000" b="1" kern="0" dirty="0">
              <a:solidFill>
                <a:srgbClr val="41BAC1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lang="fr-FR" sz="4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12743827-CFA6-463A-8906-45998CE25241}"/>
              </a:ext>
            </a:extLst>
          </p:cNvPr>
          <p:cNvSpPr txBox="1"/>
          <p:nvPr/>
        </p:nvSpPr>
        <p:spPr>
          <a:xfrm>
            <a:off x="77273" y="2483440"/>
            <a:ext cx="6858000" cy="5426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4408" tIns="42199" rIns="84408" bIns="42199" anchor="t" anchorCtr="0" compatLnSpc="1">
            <a:normAutofit fontScale="32500" lnSpcReduction="20000"/>
          </a:bodyPr>
          <a:lstStyle/>
          <a:p>
            <a:pPr marL="234468" lvl="1" indent="-234468" algn="ctr" defTabSz="685796">
              <a:lnSpc>
                <a:spcPct val="80000"/>
              </a:lnSpc>
              <a:spcBef>
                <a:spcPts val="37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6600" b="1" dirty="0">
                <a:solidFill>
                  <a:srgbClr val="10ABBB"/>
                </a:solidFill>
                <a:latin typeface="Calibri (Corps)"/>
              </a:rPr>
              <a:t>Alternance</a:t>
            </a:r>
            <a:r>
              <a:rPr lang="fr-FR" sz="6600" b="1" kern="0" dirty="0">
                <a:solidFill>
                  <a:srgbClr val="10ABBB"/>
                </a:solidFill>
                <a:latin typeface="+mn-lt"/>
              </a:rPr>
              <a:t> : 1 semaine en Centre / 3 </a:t>
            </a:r>
            <a:r>
              <a:rPr lang="fr-FR" sz="6600" b="1" kern="0" dirty="0">
                <a:solidFill>
                  <a:srgbClr val="10ABBB"/>
                </a:solidFill>
              </a:rPr>
              <a:t>semaine</a:t>
            </a:r>
            <a:r>
              <a:rPr lang="fr-FR" sz="6600" b="1" kern="0" dirty="0">
                <a:solidFill>
                  <a:srgbClr val="10ABBB"/>
                </a:solidFill>
                <a:latin typeface="+mn-lt"/>
              </a:rPr>
              <a:t>s en Entreprise</a:t>
            </a:r>
          </a:p>
          <a:p>
            <a:pPr marL="234468" lvl="1" indent="-234468" algn="ctr" defTabSz="685796">
              <a:lnSpc>
                <a:spcPct val="80000"/>
              </a:lnSpc>
              <a:spcBef>
                <a:spcPts val="37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900" b="1" kern="0" dirty="0">
                <a:solidFill>
                  <a:srgbClr val="002060"/>
                </a:solidFill>
              </a:rPr>
              <a:t>Durée : 420 h en Centre – Contrat en alternance de 12 mois maximum</a:t>
            </a:r>
            <a:endParaRPr lang="fr-FR" sz="4900" b="1" kern="0" dirty="0">
              <a:solidFill>
                <a:srgbClr val="002060"/>
              </a:solidFill>
              <a:latin typeface="+mn-lt"/>
            </a:endParaRPr>
          </a:p>
          <a:p>
            <a:pPr marL="234468" lvl="1" indent="-234468" algn="ctr" defTabSz="685796">
              <a:lnSpc>
                <a:spcPct val="80000"/>
              </a:lnSpc>
              <a:spcBef>
                <a:spcPts val="37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00" b="1" dirty="0">
              <a:solidFill>
                <a:srgbClr val="1D2243"/>
              </a:solidFill>
              <a:latin typeface="Calibri"/>
            </a:endParaRPr>
          </a:p>
        </p:txBody>
      </p:sp>
      <p:sp>
        <p:nvSpPr>
          <p:cNvPr id="11" name="ZoneTexte 36">
            <a:extLst>
              <a:ext uri="{FF2B5EF4-FFF2-40B4-BE49-F238E27FC236}">
                <a16:creationId xmlns:a16="http://schemas.microsoft.com/office/drawing/2014/main" id="{8519F5AB-0095-484B-AEBA-FF4B82DDB990}"/>
              </a:ext>
            </a:extLst>
          </p:cNvPr>
          <p:cNvSpPr txBox="1"/>
          <p:nvPr/>
        </p:nvSpPr>
        <p:spPr>
          <a:xfrm>
            <a:off x="3678765" y="2954974"/>
            <a:ext cx="3101962" cy="3809319"/>
          </a:xfrm>
          <a:prstGeom prst="rect">
            <a:avLst/>
          </a:prstGeom>
          <a:noFill/>
          <a:ln w="38100" cap="flat">
            <a:noFill/>
          </a:ln>
        </p:spPr>
        <p:txBody>
          <a:bodyPr vert="horz" wrap="square" lIns="84408" tIns="42199" rIns="84408" bIns="42199" anchor="t" anchorCtr="0" compatLnSpc="1">
            <a:spAutoFit/>
          </a:bodyPr>
          <a:lstStyle/>
          <a:p>
            <a:pPr algn="just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dirty="0">
                <a:solidFill>
                  <a:srgbClr val="1D2243"/>
                </a:solidFill>
                <a:latin typeface="Calibri"/>
              </a:rPr>
              <a:t>Objectifs</a:t>
            </a:r>
            <a:r>
              <a:rPr lang="fr-FR" sz="1400" b="1" dirty="0">
                <a:solidFill>
                  <a:srgbClr val="1D2545"/>
                </a:solidFill>
                <a:latin typeface="Calibri"/>
              </a:rPr>
              <a:t> </a:t>
            </a:r>
            <a:r>
              <a:rPr lang="fr-FR" sz="1000" b="1" dirty="0">
                <a:solidFill>
                  <a:srgbClr val="1D2545"/>
                </a:solidFill>
                <a:latin typeface="Calibri"/>
              </a:rPr>
              <a:t>: </a:t>
            </a:r>
            <a:r>
              <a:rPr lang="fr-FR" sz="1000" i="0" u="none" strike="noStrike" kern="0" cap="none" spc="0" baseline="0" dirty="0">
                <a:uFillTx/>
              </a:rPr>
              <a:t>A la fin de la formation, les </a:t>
            </a:r>
            <a:r>
              <a:rPr lang="fr-FR" sz="1000" kern="0" dirty="0"/>
              <a:t>A</a:t>
            </a:r>
            <a:r>
              <a:rPr lang="fr-FR" sz="1000" i="0" u="none" strike="noStrike" kern="0" cap="none" spc="0" baseline="0" dirty="0">
                <a:uFillTx/>
              </a:rPr>
              <a:t>lternant(e)s seront en capacité de (d’)  :</a:t>
            </a: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dirty="0">
              <a:solidFill>
                <a:srgbClr val="000000"/>
              </a:solidFill>
            </a:endParaRP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dirty="0">
              <a:solidFill>
                <a:srgbClr val="000000"/>
              </a:solidFill>
            </a:endParaRP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dirty="0">
              <a:solidFill>
                <a:srgbClr val="000000"/>
              </a:solidFill>
            </a:endParaRPr>
          </a:p>
          <a:p>
            <a:pPr marL="179387" indent="-179387">
              <a:buFont typeface="Wingdings" panose="05000000000000000000" pitchFamily="2" charset="2"/>
              <a:buChar char="è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dirty="0">
                <a:solidFill>
                  <a:srgbClr val="10ABBB"/>
                </a:solidFill>
              </a:rPr>
              <a:t>Assurer les activités d’accueil d’une structure : </a:t>
            </a:r>
            <a:r>
              <a:rPr lang="fr-FR" sz="900" b="0" i="0" dirty="0">
                <a:solidFill>
                  <a:srgbClr val="000000"/>
                </a:solidFill>
                <a:effectLst/>
                <a:latin typeface="Calibri (Corps)"/>
              </a:rPr>
              <a:t>Assurer l’accueil physique et téléphonique, gérer des situations complexes d’accueil, Traiter les flux d’information internes et externes</a:t>
            </a:r>
            <a:endParaRPr lang="fr-FR" sz="1100" dirty="0">
              <a:solidFill>
                <a:srgbClr val="10ABBB"/>
              </a:solidFill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dirty="0"/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dirty="0"/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dirty="0"/>
          </a:p>
          <a:p>
            <a:pPr marL="179387" indent="-179387">
              <a:buFont typeface="Wingdings" panose="05000000000000000000" pitchFamily="2" charset="2"/>
              <a:buChar char="è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dirty="0">
                <a:solidFill>
                  <a:srgbClr val="10ABBB"/>
                </a:solidFill>
              </a:rPr>
              <a:t>Gérer les activités administratives d’une structure : </a:t>
            </a:r>
            <a:r>
              <a:rPr lang="fr-FR" sz="900" b="0" i="0" dirty="0">
                <a:solidFill>
                  <a:srgbClr val="000000"/>
                </a:solidFill>
                <a:effectLst/>
                <a:latin typeface="Calibri (Corps)"/>
              </a:rPr>
              <a:t>Prendre en charge les activités administratives courantes, Assurer le traitement administratif des dossiers, Traiter les réclamations courantes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kern="0" dirty="0">
              <a:solidFill>
                <a:srgbClr val="00000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kern="0" dirty="0">
              <a:solidFill>
                <a:srgbClr val="00000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kern="0" dirty="0">
              <a:solidFill>
                <a:srgbClr val="00000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kern="0" dirty="0">
              <a:solidFill>
                <a:srgbClr val="00000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kern="0" dirty="0">
              <a:solidFill>
                <a:srgbClr val="000000"/>
              </a:solidFill>
              <a:latin typeface="Calibri" panose="020F0502020204030204"/>
            </a:endParaRPr>
          </a:p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 dirty="0">
                <a:solidFill>
                  <a:srgbClr val="1D2243"/>
                </a:solidFill>
                <a:uFillTx/>
                <a:latin typeface="Calibri"/>
              </a:rPr>
              <a:t>Conditions d’accès</a:t>
            </a:r>
            <a:endParaRPr lang="fr-FR" sz="1400" b="1" i="0" u="none" strike="noStrike" kern="1200" cap="none" spc="0" baseline="0" dirty="0">
              <a:solidFill>
                <a:srgbClr val="10ABBB"/>
              </a:solidFill>
              <a:uFillTx/>
              <a:latin typeface="Arial Narrow"/>
            </a:endParaRPr>
          </a:p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 i="0" u="sng" strike="noStrike" kern="1200" cap="none" spc="0" baseline="0" dirty="0">
              <a:solidFill>
                <a:srgbClr val="10ABBB"/>
              </a:solidFill>
              <a:uFillTx/>
              <a:latin typeface="Calibri"/>
            </a:endParaRPr>
          </a:p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i="0" u="sng" strike="noStrike" kern="1200" cap="none" spc="0" baseline="0" dirty="0">
                <a:solidFill>
                  <a:srgbClr val="10ABBB"/>
                </a:solidFill>
                <a:uFillTx/>
                <a:latin typeface="Calibri"/>
              </a:rPr>
              <a:t>Prérequis </a:t>
            </a:r>
            <a:r>
              <a:rPr lang="fr-FR" sz="1000" b="1" i="0" strike="noStrike" kern="1200" cap="none" spc="0" baseline="0" dirty="0">
                <a:solidFill>
                  <a:srgbClr val="10ABBB"/>
                </a:solidFill>
                <a:uFillTx/>
                <a:latin typeface="Calibri"/>
              </a:rPr>
              <a:t>: </a:t>
            </a:r>
            <a:r>
              <a:rPr lang="fr-FR" sz="1000" b="1" i="0" strike="noStrike" kern="1200" cap="none" spc="0" baseline="0" dirty="0">
                <a:uFillTx/>
                <a:latin typeface="Calibri"/>
              </a:rPr>
              <a:t>Pas de pré requis réglementaires</a:t>
            </a:r>
            <a:endParaRPr lang="fr-FR" sz="1000" b="0" i="0" u="none" strike="noStrike" kern="1200" cap="none" spc="0" baseline="0" dirty="0">
              <a:uFillTx/>
              <a:latin typeface="Calibri"/>
            </a:endParaRPr>
          </a:p>
          <a:p>
            <a:pPr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" b="1" i="0" strike="noStrike" kern="0" cap="none" spc="0" baseline="0" dirty="0">
              <a:uFillTx/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i="0" u="sng" strike="noStrike" kern="1200" cap="none" spc="0" baseline="0" dirty="0">
                <a:solidFill>
                  <a:srgbClr val="10ABBB"/>
                </a:solidFill>
                <a:uFillTx/>
                <a:latin typeface="Calibri"/>
              </a:rPr>
              <a:t>Prérequis préconisés </a:t>
            </a:r>
            <a:r>
              <a:rPr lang="fr-FR" sz="1000" b="1" i="0" strike="noStrike" kern="1200" cap="none" spc="0" baseline="0" dirty="0">
                <a:solidFill>
                  <a:srgbClr val="10ABBB"/>
                </a:solidFill>
                <a:uFillTx/>
                <a:latin typeface="Calibri"/>
              </a:rPr>
              <a:t>: </a:t>
            </a: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Maîtrise du français oral/écrit courant </a:t>
            </a:r>
            <a:r>
              <a:rPr kumimoji="0" lang="fr-FR" sz="1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(Niveau B2 du CECRL), </a:t>
            </a: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connaissances de base en bureautique, Connaissances de base en anglais écrit et oral </a:t>
            </a:r>
            <a:r>
              <a:rPr lang="fr-FR" sz="1000" kern="0" dirty="0"/>
              <a:t>(Niveau B1 du CECRL)</a:t>
            </a:r>
            <a:endParaRPr kumimoji="0" lang="fr-FR" sz="1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Afficher l’image source">
            <a:extLst>
              <a:ext uri="{FF2B5EF4-FFF2-40B4-BE49-F238E27FC236}">
                <a16:creationId xmlns:a16="http://schemas.microsoft.com/office/drawing/2014/main" id="{4D4C7D6A-A8E4-4D7D-96EC-DD55D6977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48"/>
            <a:ext cx="5816009" cy="193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10">
            <a:extLst>
              <a:ext uri="{FF2B5EF4-FFF2-40B4-BE49-F238E27FC236}">
                <a16:creationId xmlns:a16="http://schemas.microsoft.com/office/drawing/2014/main" id="{57EFA469-470F-4243-B732-A9B52FD0A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457" y="-19550"/>
            <a:ext cx="2897545" cy="2066053"/>
          </a:xfrm>
          <a:prstGeom prst="rect">
            <a:avLst/>
          </a:prstGeom>
          <a:noFill/>
          <a:ln cap="flat">
            <a:noFill/>
          </a:ln>
          <a:effectLst>
            <a:outerShdw dist="63497" dir="7619903" algn="tl">
              <a:srgbClr val="D9D9D9">
                <a:alpha val="21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772AB1E3-070F-458E-A871-E5A693AF5C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" y="1882408"/>
            <a:ext cx="6858000" cy="402479"/>
          </a:xfrm>
        </p:spPr>
        <p:txBody>
          <a:bodyPr anchor="t">
            <a:normAutofit fontScale="90000"/>
          </a:bodyPr>
          <a:lstStyle/>
          <a:p>
            <a:pPr lvl="0" algn="ctr"/>
            <a:r>
              <a:rPr lang="fr-FR" sz="2200" b="1" dirty="0">
                <a:solidFill>
                  <a:srgbClr val="1D2243"/>
                </a:solidFill>
                <a:latin typeface="Calibri"/>
              </a:rPr>
              <a:t>Titre professionnel Chargé(e) d’Accueil et de gestion administrative</a:t>
            </a:r>
            <a:r>
              <a:rPr lang="fr-FR" sz="1600" dirty="0">
                <a:solidFill>
                  <a:srgbClr val="1D2243"/>
                </a:solidFill>
                <a:latin typeface="Calibri"/>
              </a:rPr>
              <a:t>(Niveau 4)</a:t>
            </a:r>
          </a:p>
        </p:txBody>
      </p:sp>
      <p:sp>
        <p:nvSpPr>
          <p:cNvPr id="7" name="ZoneTexte 15">
            <a:extLst>
              <a:ext uri="{FF2B5EF4-FFF2-40B4-BE49-F238E27FC236}">
                <a16:creationId xmlns:a16="http://schemas.microsoft.com/office/drawing/2014/main" id="{45AAF6CD-3C01-4AF5-ADDA-5280287C20D2}"/>
              </a:ext>
            </a:extLst>
          </p:cNvPr>
          <p:cNvSpPr txBox="1"/>
          <p:nvPr/>
        </p:nvSpPr>
        <p:spPr>
          <a:xfrm>
            <a:off x="4600927" y="307604"/>
            <a:ext cx="2194591" cy="11154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r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62" b="1" dirty="0">
                <a:solidFill>
                  <a:srgbClr val="10ABBB"/>
                </a:solidFill>
                <a:latin typeface="Calibri"/>
                <a:ea typeface="Times New Roman" pitchFamily="18"/>
                <a:cs typeface="Calibri"/>
              </a:rPr>
              <a:t>RNCP 41239</a:t>
            </a:r>
          </a:p>
          <a:p>
            <a:pPr algn="r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62" b="1" dirty="0">
                <a:solidFill>
                  <a:srgbClr val="10ABBB"/>
                </a:solidFill>
                <a:latin typeface="Calibri"/>
                <a:ea typeface="Times New Roman" pitchFamily="18"/>
                <a:cs typeface="Calibri"/>
              </a:rPr>
              <a:t>Formacode : 35052 ; 35035 ; 35071</a:t>
            </a:r>
          </a:p>
          <a:p>
            <a:pPr algn="ctr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62" b="1" dirty="0">
                <a:solidFill>
                  <a:srgbClr val="10ABBB"/>
                </a:solidFill>
                <a:latin typeface="Calibri"/>
                <a:cs typeface="Calibri"/>
              </a:rPr>
              <a:t>                      </a:t>
            </a:r>
          </a:p>
        </p:txBody>
      </p:sp>
      <p:pic>
        <p:nvPicPr>
          <p:cNvPr id="13" name="Image 39">
            <a:extLst>
              <a:ext uri="{FF2B5EF4-FFF2-40B4-BE49-F238E27FC236}">
                <a16:creationId xmlns:a16="http://schemas.microsoft.com/office/drawing/2014/main" id="{27D9B24C-FCE1-4227-BB0D-E2FF8FA802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2954974"/>
            <a:ext cx="249765" cy="609436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12">
            <a:extLst>
              <a:ext uri="{FF2B5EF4-FFF2-40B4-BE49-F238E27FC236}">
                <a16:creationId xmlns:a16="http://schemas.microsoft.com/office/drawing/2014/main" id="{53567638-15D0-8241-C2BB-2E4CAA07E949}"/>
              </a:ext>
            </a:extLst>
          </p:cNvPr>
          <p:cNvSpPr/>
          <p:nvPr/>
        </p:nvSpPr>
        <p:spPr>
          <a:xfrm>
            <a:off x="3703666" y="6811991"/>
            <a:ext cx="3032532" cy="127727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 dirty="0">
                <a:solidFill>
                  <a:srgbClr val="1D2243"/>
                </a:solidFill>
                <a:uFillTx/>
                <a:latin typeface="Calibri"/>
              </a:rPr>
              <a:t>Lieu de formation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" i="0" u="none" strike="noStrike" kern="1200" cap="none" spc="0" baseline="0" dirty="0">
              <a:solidFill>
                <a:srgbClr val="1D2243"/>
              </a:solidFill>
              <a:uFillTx/>
              <a:latin typeface="Calibri"/>
            </a:endParaRPr>
          </a:p>
          <a:p>
            <a:pPr lvl="0" algn="just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dirty="0">
                <a:solidFill>
                  <a:srgbClr val="1D2243"/>
                </a:solidFill>
              </a:rPr>
              <a:t>IDEV Marseille </a:t>
            </a:r>
            <a:r>
              <a:rPr lang="fr-FR" sz="1000" dirty="0">
                <a:solidFill>
                  <a:srgbClr val="000000"/>
                </a:solidFill>
                <a:sym typeface="Wingdings" panose="05000000000000000000" pitchFamily="2" charset="2"/>
              </a:rPr>
              <a:t>: </a:t>
            </a:r>
            <a:r>
              <a:rPr lang="fr-FR" sz="1000" dirty="0">
                <a:solidFill>
                  <a:srgbClr val="000000"/>
                </a:solidFill>
                <a:hlinkClick r:id="rId6"/>
              </a:rPr>
              <a:t>dg@idevformation.com</a:t>
            </a:r>
            <a:endParaRPr lang="fr-FR" sz="1000" dirty="0">
              <a:solidFill>
                <a:srgbClr val="000000"/>
              </a:solidFill>
            </a:endParaRPr>
          </a:p>
          <a:p>
            <a:pPr marL="171450" lvl="0" indent="-171450" algn="just" defTabSz="457200">
              <a:buFont typeface="Wingdings" panose="05000000000000000000" pitchFamily="2" charset="2"/>
              <a:buChar char="(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dirty="0">
                <a:solidFill>
                  <a:srgbClr val="000000"/>
                </a:solidFill>
              </a:rPr>
              <a:t>: 04.13.25.92.13</a:t>
            </a:r>
          </a:p>
          <a:p>
            <a:pPr marL="171450" lvl="0" indent="-171450" algn="just" defTabSz="457200">
              <a:buFont typeface="Wingdings" panose="05000000000000000000" pitchFamily="2" charset="2"/>
              <a:buChar char="(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000" dirty="0">
              <a:solidFill>
                <a:srgbClr val="000000"/>
              </a:solidFill>
            </a:endParaRPr>
          </a:p>
          <a:p>
            <a:pPr lvl="0" algn="just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dirty="0">
                <a:solidFill>
                  <a:srgbClr val="1D2243"/>
                </a:solidFill>
              </a:rPr>
              <a:t>IDEV Marignane </a:t>
            </a:r>
            <a:r>
              <a:rPr lang="fr-FR" sz="1000" dirty="0">
                <a:solidFill>
                  <a:srgbClr val="000000"/>
                </a:solidFill>
                <a:sym typeface="Wingdings" panose="05000000000000000000" pitchFamily="2" charset="2"/>
              </a:rPr>
              <a:t>: </a:t>
            </a:r>
            <a:r>
              <a:rPr lang="fr-FR" sz="1000" dirty="0">
                <a:solidFill>
                  <a:srgbClr val="000000"/>
                </a:solidFill>
                <a:hlinkClick r:id="rId6"/>
              </a:rPr>
              <a:t>dg@idevformation.com</a:t>
            </a:r>
            <a:endParaRPr lang="fr-FR" sz="1000" dirty="0">
              <a:solidFill>
                <a:srgbClr val="000000"/>
              </a:solidFill>
            </a:endParaRPr>
          </a:p>
          <a:p>
            <a:pPr lvl="0" algn="just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dirty="0">
                <a:solidFill>
                  <a:srgbClr val="000000"/>
                </a:solidFill>
                <a:sym typeface="Wingdings" panose="05000000000000000000" pitchFamily="2" charset="2"/>
              </a:rPr>
              <a:t> </a:t>
            </a:r>
            <a:r>
              <a:rPr lang="fr-FR" sz="1000" dirty="0">
                <a:solidFill>
                  <a:srgbClr val="000000"/>
                </a:solidFill>
              </a:rPr>
              <a:t>: 04.13.25.92.13</a:t>
            </a:r>
          </a:p>
          <a:p>
            <a:pPr lvl="0" algn="just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000" dirty="0">
              <a:solidFill>
                <a:srgbClr val="000000"/>
              </a:solidFill>
            </a:endParaRPr>
          </a:p>
        </p:txBody>
      </p:sp>
      <p:sp>
        <p:nvSpPr>
          <p:cNvPr id="9" name="ZoneTexte 13">
            <a:extLst>
              <a:ext uri="{FF2B5EF4-FFF2-40B4-BE49-F238E27FC236}">
                <a16:creationId xmlns:a16="http://schemas.microsoft.com/office/drawing/2014/main" id="{809C0C72-04CC-223E-00CD-CD098BF643A9}"/>
              </a:ext>
            </a:extLst>
          </p:cNvPr>
          <p:cNvSpPr txBox="1"/>
          <p:nvPr/>
        </p:nvSpPr>
        <p:spPr>
          <a:xfrm>
            <a:off x="3703666" y="8089264"/>
            <a:ext cx="2906568" cy="6155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 dirty="0">
                <a:solidFill>
                  <a:srgbClr val="1D2243"/>
                </a:solidFill>
                <a:uFillTx/>
              </a:rPr>
              <a:t>Prochaine(s) session(s)</a:t>
            </a:r>
            <a:endParaRPr lang="fr-FR" sz="1400" b="1" i="0" u="none" strike="noStrike" kern="1200" cap="none" spc="0" baseline="0" dirty="0">
              <a:solidFill>
                <a:srgbClr val="CC0066"/>
              </a:solidFill>
              <a:uFillTx/>
            </a:endParaRPr>
          </a:p>
          <a:p>
            <a:pPr marL="0" marR="0" lvl="0" indent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0" i="0" u="none" strike="noStrike" kern="1200" cap="none" spc="0" baseline="0" dirty="0">
                <a:solidFill>
                  <a:srgbClr val="000000"/>
                </a:solidFill>
                <a:uFillTx/>
              </a:rPr>
              <a:t>Nous contacter pour obtenir les dates précises à l’adresse suivante: </a:t>
            </a:r>
            <a:r>
              <a:rPr lang="fr-FR" sz="1000" b="1" i="0" u="sng" strike="noStrike" kern="1200" cap="none" spc="0" baseline="0" dirty="0">
                <a:solidFill>
                  <a:srgbClr val="10ABBB"/>
                </a:solidFill>
                <a:uFillTx/>
              </a:rPr>
              <a:t>dg</a:t>
            </a:r>
            <a:r>
              <a:rPr lang="fr-FR" sz="1000" b="1" i="0" u="sng" strike="noStrike" kern="1200" cap="none" spc="0" baseline="0" dirty="0">
                <a:solidFill>
                  <a:srgbClr val="10ABBB"/>
                </a:solidFill>
                <a:uFillTx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@idev</a:t>
            </a:r>
            <a:r>
              <a:rPr lang="fr-FR" sz="1000" b="1" i="0" u="sng" strike="noStrike" kern="1200" cap="none" spc="0" baseline="0" dirty="0">
                <a:solidFill>
                  <a:srgbClr val="10ABBB"/>
                </a:solidFill>
                <a:uFillTx/>
              </a:rPr>
              <a:t>formation.com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B850AB4-4175-1422-E2E2-79486A3048B5}"/>
              </a:ext>
            </a:extLst>
          </p:cNvPr>
          <p:cNvSpPr txBox="1"/>
          <p:nvPr/>
        </p:nvSpPr>
        <p:spPr>
          <a:xfrm>
            <a:off x="5737749" y="8836396"/>
            <a:ext cx="10577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/>
              <a:t>MAJ 05/01/2026</a:t>
            </a:r>
          </a:p>
        </p:txBody>
      </p:sp>
    </p:spTree>
    <p:extLst>
      <p:ext uri="{BB962C8B-B14F-4D97-AF65-F5344CB8AC3E}">
        <p14:creationId xmlns:p14="http://schemas.microsoft.com/office/powerpoint/2010/main" val="3136819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>
            <a:extLst>
              <a:ext uri="{FF2B5EF4-FFF2-40B4-BE49-F238E27FC236}">
                <a16:creationId xmlns:a16="http://schemas.microsoft.com/office/drawing/2014/main" id="{5F26F4B5-6265-4AB2-9909-EC211E104E3B}"/>
              </a:ext>
            </a:extLst>
          </p:cNvPr>
          <p:cNvSpPr/>
          <p:nvPr/>
        </p:nvSpPr>
        <p:spPr>
          <a:xfrm>
            <a:off x="3755510" y="3812214"/>
            <a:ext cx="2888622" cy="318548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kern="0" dirty="0">
                <a:solidFill>
                  <a:srgbClr val="1D2243"/>
                </a:solidFill>
                <a:latin typeface="Calibri"/>
              </a:rPr>
              <a:t>M</a:t>
            </a:r>
            <a:r>
              <a:rPr lang="fr-FR" sz="1400" b="1" dirty="0">
                <a:solidFill>
                  <a:srgbClr val="1D2243"/>
                </a:solidFill>
                <a:latin typeface="Calibri"/>
              </a:rPr>
              <a:t>éthodes mobilisées </a:t>
            </a:r>
            <a:endParaRPr lang="fr-FR" sz="300" b="1" dirty="0">
              <a:solidFill>
                <a:srgbClr val="1D2243"/>
              </a:solidFill>
              <a:latin typeface="Calibri"/>
            </a:endParaRP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100" kern="0" dirty="0">
              <a:solidFill>
                <a:srgbClr val="111111"/>
              </a:solidFill>
            </a:endParaRP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kern="0" dirty="0">
                <a:solidFill>
                  <a:srgbClr val="111111"/>
                </a:solidFill>
              </a:rPr>
              <a:t>Basée sur les principes fondateurs de l’éducation cognitive, les méthodes et modalités pédagogiques utilisées sont axées sur l’individualisation des parcours au travers de :</a:t>
            </a: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800" kern="0" dirty="0">
              <a:solidFill>
                <a:srgbClr val="111111"/>
              </a:solidFill>
            </a:endParaRPr>
          </a:p>
          <a:p>
            <a:pPr marL="171450" indent="-171450" defTabSz="457198"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u="sng" kern="0" dirty="0">
                <a:solidFill>
                  <a:srgbClr val="111111"/>
                </a:solidFill>
              </a:rPr>
              <a:t>La pédagogie de l’alternance </a:t>
            </a:r>
            <a:r>
              <a:rPr lang="fr-FR" sz="1100" kern="0" dirty="0">
                <a:solidFill>
                  <a:srgbClr val="111111"/>
                </a:solidFill>
              </a:rPr>
              <a:t>: Approche par compétences, Analyse des situations de travail (</a:t>
            </a:r>
            <a:r>
              <a:rPr lang="fr-FR" sz="1100" i="1" kern="0" dirty="0">
                <a:solidFill>
                  <a:srgbClr val="111111"/>
                </a:solidFill>
              </a:rPr>
              <a:t>Séances de retours réflexifs et d’entraînements à l’analyse de situations vécues en entrep</a:t>
            </a:r>
            <a:r>
              <a:rPr lang="fr-FR" sz="1100" kern="0" dirty="0">
                <a:solidFill>
                  <a:srgbClr val="111111"/>
                </a:solidFill>
              </a:rPr>
              <a:t>rise), Etudes de cas</a:t>
            </a: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100" kern="0" dirty="0">
              <a:solidFill>
                <a:srgbClr val="111111"/>
              </a:solidFill>
            </a:endParaRPr>
          </a:p>
          <a:p>
            <a:pPr marL="171450" indent="-171450" defTabSz="457198"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u="sng" kern="0" dirty="0">
                <a:solidFill>
                  <a:srgbClr val="111111"/>
                </a:solidFill>
              </a:rPr>
              <a:t>Des outils dédiés</a:t>
            </a:r>
            <a:r>
              <a:rPr lang="fr-FR" sz="1100" kern="0" dirty="0">
                <a:solidFill>
                  <a:srgbClr val="111111"/>
                </a:solidFill>
              </a:rPr>
              <a:t> : Livret d’Alternance, Travaux en sous-groupes, Fiches navette (</a:t>
            </a:r>
            <a:r>
              <a:rPr lang="fr-FR" sz="1100" i="1" kern="0" dirty="0">
                <a:solidFill>
                  <a:srgbClr val="111111"/>
                </a:solidFill>
              </a:rPr>
              <a:t>missions à réaliser en entreprise</a:t>
            </a:r>
            <a:r>
              <a:rPr lang="fr-FR" sz="1100" kern="0" dirty="0">
                <a:solidFill>
                  <a:srgbClr val="111111"/>
                </a:solidFill>
              </a:rPr>
              <a:t>), Plate-forme LMS</a:t>
            </a:r>
          </a:p>
          <a:p>
            <a:pPr algn="just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" b="1" dirty="0">
              <a:solidFill>
                <a:srgbClr val="D8267B"/>
              </a:solidFill>
              <a:latin typeface="Calibri"/>
            </a:endParaRPr>
          </a:p>
        </p:txBody>
      </p:sp>
      <p:pic>
        <p:nvPicPr>
          <p:cNvPr id="2" name="Image 39">
            <a:extLst>
              <a:ext uri="{FF2B5EF4-FFF2-40B4-BE49-F238E27FC236}">
                <a16:creationId xmlns:a16="http://schemas.microsoft.com/office/drawing/2014/main" id="{22B2582F-BCEB-4746-A31D-CBD394D9D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403" y="297740"/>
            <a:ext cx="252962" cy="87485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ZoneTexte 1">
            <a:extLst>
              <a:ext uri="{FF2B5EF4-FFF2-40B4-BE49-F238E27FC236}">
                <a16:creationId xmlns:a16="http://schemas.microsoft.com/office/drawing/2014/main" id="{4052ED46-DBC8-0268-CFF1-D01FA5F7DDA6}"/>
              </a:ext>
            </a:extLst>
          </p:cNvPr>
          <p:cNvSpPr txBox="1"/>
          <p:nvPr/>
        </p:nvSpPr>
        <p:spPr>
          <a:xfrm>
            <a:off x="129354" y="5551187"/>
            <a:ext cx="3295217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dirty="0">
                <a:solidFill>
                  <a:srgbClr val="1D2243"/>
                </a:solidFill>
                <a:latin typeface="Calibri"/>
              </a:rPr>
              <a:t>Coût de la formation </a:t>
            </a:r>
            <a:endParaRPr lang="fr-FR" sz="500" b="1" dirty="0">
              <a:solidFill>
                <a:srgbClr val="002060"/>
              </a:solidFill>
              <a:latin typeface="Calibri"/>
            </a:endParaRPr>
          </a:p>
          <a:p>
            <a:pPr marL="180975" indent="-180975">
              <a:buSzPts val="1000"/>
              <a:buFont typeface="Wingdings" pitchFamily="2"/>
              <a:buChar char="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dirty="0">
                <a:solidFill>
                  <a:srgbClr val="000000"/>
                </a:solidFill>
                <a:cs typeface="Arial" pitchFamily="34"/>
              </a:rPr>
              <a:t>100% prise en charge par l’OPCO si contrat d’apprentissage ou contrat de professionnalisation 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62FF02C8-5549-11E6-A41F-37D3D672004E}"/>
              </a:ext>
            </a:extLst>
          </p:cNvPr>
          <p:cNvSpPr/>
          <p:nvPr/>
        </p:nvSpPr>
        <p:spPr>
          <a:xfrm>
            <a:off x="138348" y="6460960"/>
            <a:ext cx="3304074" cy="258532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dirty="0">
                <a:solidFill>
                  <a:srgbClr val="1D2243"/>
                </a:solidFill>
                <a:latin typeface="Calibri"/>
              </a:rPr>
              <a:t>Accessibilité</a:t>
            </a:r>
          </a:p>
          <a:p>
            <a:pPr algn="just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" b="1" u="sng" dirty="0">
              <a:solidFill>
                <a:srgbClr val="D60093"/>
              </a:solidFill>
              <a:latin typeface="Calibri"/>
            </a:endParaRPr>
          </a:p>
          <a:p>
            <a:pPr marL="170815" indent="-170815" algn="just" defTabSz="457198"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u="sng" kern="0" dirty="0">
                <a:solidFill>
                  <a:srgbClr val="10ABBB"/>
                </a:solidFill>
                <a:latin typeface="Calibri"/>
              </a:rPr>
              <a:t>Personne en Situation de Handicap (PSH) :</a:t>
            </a:r>
          </a:p>
          <a:p>
            <a:pPr marL="170815" indent="-170815" algn="just" defTabSz="457198"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 u="sng" kern="0" dirty="0">
              <a:solidFill>
                <a:srgbClr val="10ABBB"/>
              </a:solidFill>
              <a:latin typeface="Calibri"/>
            </a:endParaRPr>
          </a:p>
          <a:p>
            <a:pPr marL="171450" marR="0" lvl="0" indent="-17145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è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Adaptation</a:t>
            </a:r>
            <a:r>
              <a:rPr lang="fr-FR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du dispositif d’accueil pour les personnes en situation </a:t>
            </a:r>
            <a:r>
              <a:rPr lang="fr-FR" sz="1100" dirty="0">
                <a:solidFill>
                  <a:srgbClr val="000000"/>
                </a:solidFill>
                <a:latin typeface="Calibri"/>
              </a:rPr>
              <a:t>de handicap </a:t>
            </a:r>
            <a:r>
              <a:rPr lang="fr-FR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(le cas échéant)</a:t>
            </a:r>
          </a:p>
          <a:p>
            <a:pPr marL="171450" indent="-171450" defTabSz="457200">
              <a:buFont typeface="Wingdings" panose="05000000000000000000" pitchFamily="2" charset="2"/>
              <a:buChar char="è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dirty="0">
                <a:solidFill>
                  <a:srgbClr val="000000"/>
                </a:solidFill>
                <a:latin typeface="Calibri"/>
              </a:rPr>
              <a:t>Personnalisation</a:t>
            </a:r>
            <a:r>
              <a:rPr lang="fr-FR" sz="1100" dirty="0">
                <a:solidFill>
                  <a:srgbClr val="000000"/>
                </a:solidFill>
                <a:latin typeface="Calibri"/>
              </a:rPr>
              <a:t> du parcours </a:t>
            </a:r>
            <a:r>
              <a:rPr lang="fr-FR" sz="1100" kern="0" dirty="0">
                <a:solidFill>
                  <a:srgbClr val="000000"/>
                </a:solidFill>
                <a:latin typeface="Calibri"/>
              </a:rPr>
              <a:t>et </a:t>
            </a:r>
            <a:r>
              <a:rPr lang="fr-FR" sz="1100" dirty="0">
                <a:solidFill>
                  <a:srgbClr val="000000"/>
                </a:solidFill>
                <a:latin typeface="Calibri"/>
              </a:rPr>
              <a:t>déploiement de moyens de compensation en centre comme en entreprise </a:t>
            </a:r>
            <a:endParaRPr lang="fr-FR" sz="1100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dirty="0">
                <a:solidFill>
                  <a:srgbClr val="000000"/>
                </a:solidFill>
                <a:latin typeface="Calibri"/>
              </a:rPr>
              <a:t>Des référents handicaps sont mobilisés pour accueillir et informer la personne, participer à l’organisation du parcours de formation, communiquer sur l'accessibilité, assurer le lien avec les partenaires…</a:t>
            </a: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000" b="1" dirty="0"/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dirty="0">
                <a:solidFill>
                  <a:srgbClr val="C00000"/>
                </a:solidFill>
              </a:rPr>
              <a:t>Locaux accessibles aux personnes en situation de handicap dont PMR</a:t>
            </a:r>
            <a:endParaRPr lang="fr-FR" sz="10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C98A43A-EBBE-2CFE-9BC9-1F0CAFA6E2CA}"/>
              </a:ext>
            </a:extLst>
          </p:cNvPr>
          <p:cNvSpPr txBox="1"/>
          <p:nvPr/>
        </p:nvSpPr>
        <p:spPr>
          <a:xfrm>
            <a:off x="5650480" y="8815452"/>
            <a:ext cx="12750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/>
              <a:t>MAJ 05/01/2026</a:t>
            </a:r>
          </a:p>
        </p:txBody>
      </p:sp>
      <p:sp>
        <p:nvSpPr>
          <p:cNvPr id="8" name="ZoneTexte 5">
            <a:extLst>
              <a:ext uri="{FF2B5EF4-FFF2-40B4-BE49-F238E27FC236}">
                <a16:creationId xmlns:a16="http://schemas.microsoft.com/office/drawing/2014/main" id="{F0E6ADE2-ADD3-A94F-EC6E-70991F655058}"/>
              </a:ext>
            </a:extLst>
          </p:cNvPr>
          <p:cNvSpPr txBox="1"/>
          <p:nvPr/>
        </p:nvSpPr>
        <p:spPr>
          <a:xfrm>
            <a:off x="131718" y="395245"/>
            <a:ext cx="3169134" cy="2446824"/>
          </a:xfrm>
          <a:prstGeom prst="rect">
            <a:avLst/>
          </a:prstGeom>
          <a:solidFill>
            <a:srgbClr val="10ABBB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 dirty="0">
                <a:solidFill>
                  <a:schemeClr val="bg1"/>
                </a:solidFill>
                <a:uFillTx/>
              </a:rPr>
              <a:t>Publics Concernés 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" b="0" i="0" u="none" strike="noStrike" kern="1200" cap="none" spc="0" baseline="0" dirty="0">
              <a:solidFill>
                <a:srgbClr val="FFFFFF"/>
              </a:solidFill>
              <a:uFillTx/>
              <a:latin typeface="Arial Narrow"/>
            </a:endParaRPr>
          </a:p>
          <a:p>
            <a:r>
              <a:rPr lang="fr-FR" sz="11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Contrat d’Apprentissage </a:t>
            </a:r>
            <a:r>
              <a:rPr lang="fr-FR" sz="11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Avoir entre 16 et 29 ans (15 ans sous conditions ; âge maximum 34 ans sous condition),</a:t>
            </a:r>
            <a:endParaRPr lang="fr-FR" sz="11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Pas d'âge limite : personne avec une RQTH, créateur/repreneur d’entreprise, sportif de haut niveau.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fr-FR" sz="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1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Contrat de professionnalisation </a:t>
            </a:r>
            <a:r>
              <a:rPr lang="fr-FR" sz="11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Jeunes de 16 à 25 ans révolus pour compléter leur formation initiale,</a:t>
            </a:r>
            <a:endParaRPr lang="fr-FR" sz="11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Bénéficiaires du RSA ou ASS ou AAH ou les personnes sortant d’un contrat CUI,</a:t>
            </a:r>
            <a:endParaRPr lang="fr-FR" sz="11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Demandeurs</a:t>
            </a:r>
            <a:r>
              <a:rPr lang="fr-FR" sz="11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d’emploi</a:t>
            </a:r>
            <a:r>
              <a:rPr lang="fr-FR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d’au moins 26 ans.</a:t>
            </a:r>
            <a:endParaRPr lang="fr-FR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E0C0FB6B-3DBE-3CB3-6048-6A4E5E694D45}"/>
              </a:ext>
            </a:extLst>
          </p:cNvPr>
          <p:cNvSpPr/>
          <p:nvPr/>
        </p:nvSpPr>
        <p:spPr>
          <a:xfrm>
            <a:off x="138348" y="3027077"/>
            <a:ext cx="3162504" cy="233910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 dirty="0">
                <a:solidFill>
                  <a:srgbClr val="1D2243"/>
                </a:solidFill>
                <a:uFillTx/>
                <a:latin typeface="Calibri"/>
              </a:rPr>
              <a:t>Modalités de recrutement et délais d’accès</a:t>
            </a:r>
          </a:p>
          <a:p>
            <a:pPr marL="0" marR="0" lvl="0" indent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i="0" u="none" strike="noStrike" kern="1200" cap="none" spc="0" baseline="0" dirty="0">
                <a:uFillTx/>
                <a:latin typeface="Calibri"/>
              </a:rPr>
              <a:t>Suite demande/candidature : le  demandeur sera contacté dans les </a:t>
            </a:r>
            <a:r>
              <a:rPr lang="fr-FR" sz="1100" b="1" dirty="0">
                <a:latin typeface="Calibri"/>
              </a:rPr>
              <a:t>48 heures</a:t>
            </a:r>
            <a:r>
              <a:rPr lang="fr-FR" sz="1100" b="1" i="0" u="none" strike="noStrike" kern="1200" cap="none" spc="0" baseline="0" dirty="0">
                <a:uFillTx/>
                <a:latin typeface="Calibri"/>
              </a:rPr>
              <a:t> par IDEV :</a:t>
            </a:r>
          </a:p>
          <a:p>
            <a:pPr marL="0" marR="0" lvl="0" indent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1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171450" marR="0" lvl="0" indent="-17145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è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Entretien collectif et/ou individuel</a:t>
            </a:r>
          </a:p>
          <a:p>
            <a:pPr marL="171450" marR="0" lvl="0" indent="-17145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è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dirty="0">
                <a:solidFill>
                  <a:srgbClr val="000000"/>
                </a:solidFill>
                <a:latin typeface="Calibri"/>
              </a:rPr>
              <a:t>Analyse du CV et mise en relation avec les entreprises partenaires</a:t>
            </a:r>
            <a:endParaRPr lang="fr-FR" sz="11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R="0" lvl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100" kern="0" dirty="0">
              <a:solidFill>
                <a:srgbClr val="000000"/>
              </a:solidFill>
              <a:latin typeface="Calibri"/>
            </a:endParaRPr>
          </a:p>
          <a:p>
            <a:pPr marR="0" lvl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100" kern="0" dirty="0">
              <a:solidFill>
                <a:srgbClr val="000000"/>
              </a:solidFill>
              <a:latin typeface="Calibri"/>
            </a:endParaRPr>
          </a:p>
          <a:p>
            <a:pPr marR="0" lvl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0" cap="none" spc="0" baseline="0" dirty="0">
                <a:solidFill>
                  <a:srgbClr val="1D2243"/>
                </a:solidFill>
                <a:uFillTx/>
                <a:latin typeface="Calibri"/>
              </a:rPr>
              <a:t>Délais d’accès : </a:t>
            </a:r>
            <a:r>
              <a:rPr lang="fr-FR" sz="1400" b="1" i="0" u="none" strike="noStrike" kern="1200" cap="none" spc="0" baseline="0" dirty="0">
                <a:solidFill>
                  <a:srgbClr val="1D2243"/>
                </a:solidFill>
                <a:uFillTx/>
                <a:latin typeface="Calibri"/>
              </a:rPr>
              <a:t> </a:t>
            </a:r>
            <a:r>
              <a:rPr lang="fr-FR" sz="110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entre 7 et 1 mois</a:t>
            </a:r>
          </a:p>
          <a:p>
            <a:pPr marR="0" lvl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1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ZoneTexte 10">
            <a:extLst>
              <a:ext uri="{FF2B5EF4-FFF2-40B4-BE49-F238E27FC236}">
                <a16:creationId xmlns:a16="http://schemas.microsoft.com/office/drawing/2014/main" id="{656DA23C-F283-DC93-1E47-AB79F6E73319}"/>
              </a:ext>
            </a:extLst>
          </p:cNvPr>
          <p:cNvSpPr txBox="1"/>
          <p:nvPr/>
        </p:nvSpPr>
        <p:spPr>
          <a:xfrm>
            <a:off x="3722365" y="710716"/>
            <a:ext cx="3141525" cy="15722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 dirty="0">
                <a:solidFill>
                  <a:srgbClr val="1D2243"/>
                </a:solidFill>
                <a:uFillTx/>
                <a:latin typeface="Calibri"/>
              </a:rPr>
              <a:t>Programme de la formation</a:t>
            </a: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" b="1" i="0" u="sng" strike="noStrike" kern="1200" cap="none" spc="0" baseline="0" dirty="0">
              <a:solidFill>
                <a:srgbClr val="10ABBB"/>
              </a:solidFill>
              <a:uFillTx/>
              <a:latin typeface="Calibri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i="0" u="sng" strike="noStrike" kern="1200" cap="none" spc="0" baseline="0" dirty="0">
                <a:solidFill>
                  <a:srgbClr val="10ABBB"/>
                </a:solidFill>
                <a:uFillTx/>
                <a:latin typeface="Calibri"/>
                <a:cs typeface="Times New Roman" pitchFamily="18"/>
              </a:rPr>
              <a:t>Modules professionnels</a:t>
            </a:r>
            <a:r>
              <a:rPr lang="fr-FR" sz="1100" b="1" i="0" u="none" strike="noStrike" kern="1200" cap="none" spc="0" baseline="0" dirty="0">
                <a:solidFill>
                  <a:srgbClr val="10ABBB"/>
                </a:solidFill>
                <a:uFillTx/>
                <a:latin typeface="Calibri"/>
                <a:cs typeface="Times New Roman" pitchFamily="18"/>
              </a:rPr>
              <a:t> 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00" b="1" i="0" u="none" strike="noStrike" kern="1200" cap="none" spc="0" baseline="0" dirty="0">
              <a:uFillTx/>
              <a:latin typeface="Calibri"/>
              <a:cs typeface="Times New Roman" pitchFamily="18"/>
            </a:endParaRP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dirty="0">
                <a:solidFill>
                  <a:srgbClr val="000000"/>
                </a:solidFill>
                <a:latin typeface="Calibri"/>
              </a:rPr>
              <a:t>→</a:t>
            </a:r>
            <a:r>
              <a:rPr lang="fr-FR" sz="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100" b="1" dirty="0">
                <a:solidFill>
                  <a:srgbClr val="000000"/>
                </a:solidFill>
                <a:latin typeface="Calibri"/>
              </a:rPr>
              <a:t>BC1 : </a:t>
            </a:r>
            <a:r>
              <a:rPr lang="fr-FR" sz="1100" b="1" kern="0" dirty="0">
                <a:solidFill>
                  <a:srgbClr val="000000"/>
                </a:solidFill>
                <a:latin typeface="Calibri"/>
              </a:rPr>
              <a:t>Assurer les activités d'accueil d'une structure </a:t>
            </a:r>
            <a:r>
              <a:rPr lang="fr-FR" sz="1100" dirty="0">
                <a:solidFill>
                  <a:srgbClr val="000000"/>
                </a:solidFill>
                <a:latin typeface="Calibri"/>
              </a:rPr>
              <a:t>(RNCP41239BC01)</a:t>
            </a: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100" b="1" kern="0" dirty="0">
              <a:solidFill>
                <a:srgbClr val="000000"/>
              </a:solidFill>
            </a:endParaRP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dirty="0">
                <a:solidFill>
                  <a:srgbClr val="000000"/>
                </a:solidFill>
                <a:latin typeface="Calibri"/>
              </a:rPr>
              <a:t>→ BC2 </a:t>
            </a:r>
            <a:r>
              <a:rPr lang="fr-FR" sz="1100" dirty="0">
                <a:solidFill>
                  <a:srgbClr val="000000"/>
                </a:solidFill>
                <a:latin typeface="Calibri"/>
              </a:rPr>
              <a:t>: </a:t>
            </a:r>
            <a:r>
              <a:rPr lang="fr-FR" sz="1100" b="1" kern="0" dirty="0">
                <a:solidFill>
                  <a:srgbClr val="000000"/>
                </a:solidFill>
                <a:latin typeface="Calibri"/>
              </a:rPr>
              <a:t>Gérer les activités administratives d'une structure </a:t>
            </a:r>
            <a:r>
              <a:rPr lang="fr-FR" sz="1100" dirty="0">
                <a:solidFill>
                  <a:srgbClr val="000000"/>
                </a:solidFill>
                <a:latin typeface="Calibri"/>
              </a:rPr>
              <a:t>(RNCP41239BC02)</a:t>
            </a:r>
          </a:p>
        </p:txBody>
      </p:sp>
      <p:sp>
        <p:nvSpPr>
          <p:cNvPr id="19" name="ZoneTexte 6">
            <a:extLst>
              <a:ext uri="{FF2B5EF4-FFF2-40B4-BE49-F238E27FC236}">
                <a16:creationId xmlns:a16="http://schemas.microsoft.com/office/drawing/2014/main" id="{06A2AC54-1A06-36D4-7AEA-86FEC517AC54}"/>
              </a:ext>
            </a:extLst>
          </p:cNvPr>
          <p:cNvSpPr txBox="1"/>
          <p:nvPr/>
        </p:nvSpPr>
        <p:spPr>
          <a:xfrm>
            <a:off x="3767197" y="2827366"/>
            <a:ext cx="3075234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" b="1" u="sng" kern="0" dirty="0">
              <a:solidFill>
                <a:srgbClr val="41BAC1"/>
              </a:solidFill>
            </a:endParaRPr>
          </a:p>
          <a:p>
            <a:pPr marL="0" marR="0" lvl="0" indent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u="sng" kern="0" dirty="0"/>
              <a:t>H</a:t>
            </a:r>
            <a:r>
              <a:rPr lang="fr-FR" sz="1100" b="1" i="0" u="sng" strike="noStrike" kern="0" cap="none" spc="0" baseline="0" dirty="0">
                <a:uFillTx/>
                <a:latin typeface="Calibri" pitchFamily="34"/>
                <a:ea typeface="Calibri" pitchFamily="34"/>
                <a:cs typeface="Arial" pitchFamily="34"/>
              </a:rPr>
              <a:t>oraires de la formation au sein du Centre :</a:t>
            </a:r>
          </a:p>
          <a:p>
            <a:pPr marL="0" marR="0" lvl="0" indent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" b="1" i="0" u="sng" strike="noStrike" kern="0" cap="none" spc="0" baseline="0" dirty="0">
              <a:uFillTx/>
              <a:latin typeface="Calibri" pitchFamily="34"/>
              <a:ea typeface="Calibri" pitchFamily="34"/>
              <a:cs typeface="Arial" pitchFamily="34"/>
            </a:endParaRPr>
          </a:p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kern="0" dirty="0">
                <a:latin typeface="Calibri" pitchFamily="34"/>
                <a:ea typeface="Calibri" pitchFamily="34"/>
                <a:cs typeface="Arial" pitchFamily="34"/>
              </a:rPr>
              <a:t>D</a:t>
            </a:r>
            <a:r>
              <a:rPr lang="fr-FR" sz="1100" b="0" i="0" u="none" strike="noStrike" kern="0" cap="none" spc="0" baseline="0" dirty="0">
                <a:uFillTx/>
                <a:latin typeface="Calibri" pitchFamily="34"/>
                <a:ea typeface="Calibri" pitchFamily="34"/>
                <a:cs typeface="Arial" pitchFamily="34"/>
              </a:rPr>
              <a:t>e 8h30 à 12h30 et de 13h30 h à 16h30</a:t>
            </a:r>
            <a:endParaRPr lang="fr-FR" sz="1100" b="1" i="0" u="none" strike="noStrike" kern="0" cap="none" spc="0" baseline="0" dirty="0">
              <a:uFillTx/>
              <a:latin typeface="Arial Narrow"/>
            </a:endParaRP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3F7F8D37-7730-12EB-2AE2-72B4344FFC1C}"/>
              </a:ext>
            </a:extLst>
          </p:cNvPr>
          <p:cNvSpPr/>
          <p:nvPr/>
        </p:nvSpPr>
        <p:spPr>
          <a:xfrm>
            <a:off x="3715735" y="7114052"/>
            <a:ext cx="3003917" cy="158504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kern="0" dirty="0">
                <a:solidFill>
                  <a:srgbClr val="1D2243"/>
                </a:solidFill>
                <a:latin typeface="Calibri"/>
              </a:rPr>
              <a:t>M</a:t>
            </a:r>
            <a:r>
              <a:rPr lang="fr-FR" sz="1400" b="1" dirty="0">
                <a:solidFill>
                  <a:srgbClr val="1D2243"/>
                </a:solidFill>
                <a:latin typeface="Calibri"/>
              </a:rPr>
              <a:t>odalités d’évaluation</a:t>
            </a: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600" b="1" dirty="0">
              <a:solidFill>
                <a:srgbClr val="1D2243"/>
              </a:solidFill>
              <a:latin typeface="Calibri"/>
            </a:endParaRPr>
          </a:p>
          <a:p>
            <a:pPr marL="179387" indent="-179387" defTabSz="457198">
              <a:buFont typeface="Wingdings" panose="05000000000000000000" pitchFamily="2" charset="2"/>
              <a:buChar char="è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>
                <a:solidFill>
                  <a:srgbClr val="000000"/>
                </a:solidFill>
              </a:rPr>
              <a:t>Evaluations formatives tout au long du parcours (</a:t>
            </a:r>
            <a:r>
              <a:rPr lang="fr-FR" sz="1100" i="1">
                <a:solidFill>
                  <a:srgbClr val="000000"/>
                </a:solidFill>
              </a:rPr>
              <a:t>Mises en situation, Etude de Cas, auto-évaluation guidée, Analyse de pratiques professionnelles</a:t>
            </a:r>
            <a:r>
              <a:rPr lang="fr-FR" sz="1100">
                <a:solidFill>
                  <a:srgbClr val="000000"/>
                </a:solidFill>
              </a:rPr>
              <a:t>) et certificatives (</a:t>
            </a:r>
            <a:r>
              <a:rPr lang="fr-FR" sz="1100" i="1">
                <a:solidFill>
                  <a:srgbClr val="000000"/>
                </a:solidFill>
              </a:rPr>
              <a:t>EPCF « blanches » et EPCF officielles pour réalisation du DP</a:t>
            </a:r>
            <a:r>
              <a:rPr lang="fr-FR" sz="1100">
                <a:solidFill>
                  <a:srgbClr val="000000"/>
                </a:solidFill>
              </a:rPr>
              <a:t>) basées sur les critères d’évaluation du référentiel du Titre Professionnel.</a:t>
            </a:r>
            <a:endParaRPr lang="fr-FR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77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9">
            <a:extLst>
              <a:ext uri="{FF2B5EF4-FFF2-40B4-BE49-F238E27FC236}">
                <a16:creationId xmlns:a16="http://schemas.microsoft.com/office/drawing/2014/main" id="{22B2582F-BCEB-4746-A31D-CBD394D9D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403" y="297741"/>
            <a:ext cx="252962" cy="85302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C98A43A-EBBE-2CFE-9BC9-1F0CAFA6E2CA}"/>
              </a:ext>
            </a:extLst>
          </p:cNvPr>
          <p:cNvSpPr txBox="1"/>
          <p:nvPr/>
        </p:nvSpPr>
        <p:spPr>
          <a:xfrm>
            <a:off x="5273865" y="8530743"/>
            <a:ext cx="12750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/>
              <a:t>MAJ 05/01/2026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043092A-1872-467B-7073-9215E5450C6E}"/>
              </a:ext>
            </a:extLst>
          </p:cNvPr>
          <p:cNvSpPr txBox="1"/>
          <p:nvPr/>
        </p:nvSpPr>
        <p:spPr>
          <a:xfrm>
            <a:off x="95665" y="403317"/>
            <a:ext cx="3367717" cy="811504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" b="1" i="0" u="none" strike="noStrike" kern="1200" cap="none" spc="0" baseline="0" dirty="0">
              <a:solidFill>
                <a:srgbClr val="41BAC1"/>
              </a:solidFill>
              <a:uFillTx/>
              <a:latin typeface="Calibri 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 dirty="0">
                <a:solidFill>
                  <a:srgbClr val="1D2243"/>
                </a:solidFill>
                <a:uFillTx/>
                <a:latin typeface="Calibri "/>
              </a:rPr>
              <a:t>Modalités</a:t>
            </a:r>
            <a:r>
              <a:rPr lang="fr-FR" sz="1400" b="0" i="0" u="none" strike="noStrike" kern="1200" cap="none" spc="0" baseline="0" dirty="0">
                <a:solidFill>
                  <a:srgbClr val="1D2243"/>
                </a:solidFill>
                <a:uFillTx/>
                <a:latin typeface="Calibri "/>
              </a:rPr>
              <a:t> </a:t>
            </a:r>
            <a:r>
              <a:rPr lang="fr-FR" sz="1400" b="1" i="0" u="none" strike="noStrike" kern="1200" cap="none" spc="0" baseline="0" dirty="0">
                <a:solidFill>
                  <a:srgbClr val="1D2243"/>
                </a:solidFill>
                <a:uFillTx/>
                <a:latin typeface="Calibri "/>
              </a:rPr>
              <a:t>de certification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" b="1" i="0" u="none" strike="noStrike" kern="1200" cap="none" spc="0" baseline="0" dirty="0">
              <a:solidFill>
                <a:srgbClr val="41BAC1"/>
              </a:solidFill>
              <a:uFillTx/>
              <a:latin typeface="Calibri 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</a:rPr>
              <a:t>Inscription et présentation à une session d’examen organisée par IDEV Formation en fin de parcours pour le compte du certificateur (</a:t>
            </a:r>
            <a:r>
              <a:rPr lang="fr-FR" sz="1100" b="0" i="1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</a:rPr>
              <a:t>Ministère du Travail, du plein Emploi et de l’insertion</a:t>
            </a:r>
            <a:r>
              <a:rPr lang="fr-FR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</a:rPr>
              <a:t>)</a:t>
            </a:r>
          </a:p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" b="1" i="0" u="none" strike="noStrike" kern="0" cap="none" spc="0" baseline="0" dirty="0">
              <a:solidFill>
                <a:srgbClr val="000000"/>
              </a:solidFill>
              <a:uFillTx/>
              <a:latin typeface="Arial" pitchFamily="34"/>
              <a:ea typeface="Calibri" pitchFamily="34"/>
              <a:cs typeface="Times New Roman" pitchFamily="18"/>
            </a:endParaRPr>
          </a:p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" b="1" kern="0" dirty="0">
              <a:solidFill>
                <a:srgbClr val="000000"/>
              </a:solidFill>
              <a:latin typeface="Arial" pitchFamily="34"/>
              <a:ea typeface="Calibri" pitchFamily="34"/>
              <a:cs typeface="Times New Roman" pitchFamily="18"/>
            </a:endParaRPr>
          </a:p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00" b="1" i="0" u="none" strike="noStrike" kern="0" cap="none" spc="0" baseline="0" dirty="0">
              <a:solidFill>
                <a:srgbClr val="000000"/>
              </a:solidFill>
              <a:uFillTx/>
              <a:latin typeface="Arial" pitchFamily="34"/>
              <a:ea typeface="Calibri" pitchFamily="34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1" i="0" u="sng" strike="noStrike" kern="0" cap="none" spc="0" baseline="0" dirty="0">
                <a:solidFill>
                  <a:srgbClr val="10ABBB"/>
                </a:solidFill>
                <a:uFillTx/>
                <a:ea typeface="Calibri" pitchFamily="34"/>
                <a:cs typeface="Times New Roman" pitchFamily="18"/>
              </a:rPr>
              <a:t>Possibilité de valider 1 ou des Blocs de compétences</a:t>
            </a:r>
          </a:p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</a:endParaRPr>
          </a:p>
          <a:p>
            <a:pPr algn="ctr"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0" i="0" u="sng" dirty="0">
                <a:solidFill>
                  <a:srgbClr val="000000"/>
                </a:solidFill>
                <a:latin typeface="Calibri" panose="020F0502020204030204" pitchFamily="34" charset="0"/>
              </a:rPr>
              <a:t>Conformément au règlement d’examen</a:t>
            </a:r>
            <a:r>
              <a:rPr lang="fr-FR" sz="1050" i="0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11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</a:t>
            </a: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fontAlgn="base"/>
            <a:r>
              <a:rPr lang="fr-FR" sz="11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→ </a:t>
            </a:r>
            <a:r>
              <a:rPr lang="fr-FR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Mise en situation professionnelle</a:t>
            </a:r>
            <a:r>
              <a:rPr lang="fr-FR" sz="11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:</a:t>
            </a:r>
            <a:r>
              <a:rPr lang="fr-FR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sz="1100" b="0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fr-FR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preuve </a:t>
            </a:r>
            <a:r>
              <a:rPr 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écrit</a:t>
            </a:r>
            <a:r>
              <a:rPr lang="fr-FR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  (Durée </a:t>
            </a:r>
            <a:r>
              <a:rPr 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01</a:t>
            </a:r>
            <a:r>
              <a:rPr lang="fr-FR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h45)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 : </a:t>
            </a:r>
            <a:r>
              <a:rPr lang="fr-FR" sz="1100" dirty="0"/>
              <a:t>À partir d’informations et de consignes, le/la candidat(e) traite différents dossiers dans le respect des délais et des procédures et produit les documents qui lui paraissent nécessaires, en choisissant les logiciels qui lui semblent les mieux adaptés. A partir d’une communication simple en anglais, le/la candidat(e) rédige et transmet un message en français à l’attention d’un destinataire cible,</a:t>
            </a:r>
          </a:p>
          <a:p>
            <a:pPr fontAlgn="base"/>
            <a:endParaRPr lang="fr-FR" sz="1100" b="1" dirty="0">
              <a:solidFill>
                <a:srgbClr val="000000"/>
              </a:solidFill>
              <a:latin typeface="Calibri"/>
            </a:endParaRPr>
          </a:p>
          <a:p>
            <a:pPr fontAlgn="base"/>
            <a:r>
              <a:rPr lang="fr-FR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→ Mise en situation orale :</a:t>
            </a:r>
            <a:r>
              <a:rPr 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 (Durée 40 mn)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​ : </a:t>
            </a:r>
            <a:r>
              <a:rPr lang="fr-FR" sz="1100" dirty="0"/>
              <a:t>À partir de scénarios préétablis choisis par le jury, le/la candida(e) dispose de 10 minutes de préparation puis de 30 minutes pour :</a:t>
            </a:r>
          </a:p>
          <a:p>
            <a:pPr fontAlgn="base"/>
            <a:r>
              <a:rPr lang="fr-FR" sz="1100" dirty="0"/>
              <a:t>- accueillir un visiteur et un collaborateur,</a:t>
            </a:r>
          </a:p>
          <a:p>
            <a:pPr fontAlgn="base"/>
            <a:r>
              <a:rPr lang="fr-FR" sz="1100" dirty="0"/>
              <a:t>- traiter deux appels téléphoniques,</a:t>
            </a:r>
          </a:p>
          <a:p>
            <a:pPr fontAlgn="base"/>
            <a:r>
              <a:rPr lang="fr-FR" sz="1100" dirty="0"/>
              <a:t>- rédiger des messages à partir de notes prises au cours des situations d’accueil et des appels téléphoniques et les transmettre,</a:t>
            </a:r>
          </a:p>
          <a:p>
            <a:pPr fontAlgn="base"/>
            <a:endParaRPr lang="fr-FR" sz="1100" b="1" dirty="0">
              <a:solidFill>
                <a:srgbClr val="000000"/>
              </a:solidFill>
              <a:latin typeface="Calibri"/>
            </a:endParaRPr>
          </a:p>
          <a:p>
            <a:pPr fontAlgn="base"/>
            <a:r>
              <a:rPr lang="fr-FR" sz="1100" b="1" dirty="0">
                <a:solidFill>
                  <a:srgbClr val="000000"/>
                </a:solidFill>
                <a:latin typeface="Calibri"/>
              </a:rPr>
              <a:t>→ Entretien technique : </a:t>
            </a:r>
            <a:r>
              <a:rPr lang="fr-FR" sz="1100" dirty="0">
                <a:solidFill>
                  <a:srgbClr val="000000"/>
                </a:solidFill>
                <a:latin typeface="Calibri"/>
              </a:rPr>
              <a:t>Epreuve</a:t>
            </a:r>
            <a:r>
              <a:rPr lang="fr-FR" sz="11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100" dirty="0">
                <a:solidFill>
                  <a:srgbClr val="000000"/>
                </a:solidFill>
                <a:latin typeface="Calibri"/>
              </a:rPr>
              <a:t>orale (Durée 10 mn) :</a:t>
            </a: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dirty="0"/>
              <a:t>Le jury questionne le/la candidat(e) sur la compétence « Gérer des situations complexes à l’accueil »,</a:t>
            </a: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100" dirty="0"/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dirty="0">
                <a:solidFill>
                  <a:srgbClr val="000000"/>
                </a:solidFill>
              </a:rPr>
              <a:t>→ Questionnement à partir de production(s) : </a:t>
            </a:r>
            <a:r>
              <a:rPr lang="fr-FR" sz="1100" dirty="0">
                <a:solidFill>
                  <a:srgbClr val="000000"/>
                </a:solidFill>
              </a:rPr>
              <a:t>Epreuve</a:t>
            </a:r>
            <a:r>
              <a:rPr lang="fr-FR" sz="1100" b="1" dirty="0">
                <a:solidFill>
                  <a:srgbClr val="000000"/>
                </a:solidFill>
              </a:rPr>
              <a:t> </a:t>
            </a:r>
            <a:r>
              <a:rPr lang="fr-FR" sz="1100" dirty="0">
                <a:solidFill>
                  <a:srgbClr val="000000"/>
                </a:solidFill>
              </a:rPr>
              <a:t>orale (Durée 10 mn) : Le jury questionne le/la candidat(e) sur sa production écrite réalisée en amont de la session en lien avec la compétence “Assurer le traitement administratif des dossiers”.</a:t>
            </a:r>
            <a:endParaRPr lang="fr-FR" sz="1100" dirty="0"/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100" b="1" dirty="0">
              <a:solidFill>
                <a:srgbClr val="000000"/>
              </a:solidFill>
              <a:latin typeface="Calibri"/>
            </a:endParaRP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dirty="0">
                <a:solidFill>
                  <a:srgbClr val="000000"/>
                </a:solidFill>
                <a:latin typeface="Calibri"/>
              </a:rPr>
              <a:t>→ Entretien final </a:t>
            </a:r>
            <a:r>
              <a:rPr lang="fr-FR" sz="1100" dirty="0">
                <a:solidFill>
                  <a:srgbClr val="000000"/>
                </a:solidFill>
                <a:latin typeface="Calibri"/>
              </a:rPr>
              <a:t>: Epreuve orale (Durée 15 mn) avec le jury y compris le temps d’échange avec le candidat sur le dossier professionnel. Le jury évalue la représentation que se fait le/la candidat(e) de l’emploi et des comportements professionnels induits.</a:t>
            </a:r>
          </a:p>
        </p:txBody>
      </p:sp>
      <p:sp>
        <p:nvSpPr>
          <p:cNvPr id="11" name="ZoneTexte 22">
            <a:extLst>
              <a:ext uri="{FF2B5EF4-FFF2-40B4-BE49-F238E27FC236}">
                <a16:creationId xmlns:a16="http://schemas.microsoft.com/office/drawing/2014/main" id="{7E015B59-6F0C-0FDB-E9EB-8547B198AC2E}"/>
              </a:ext>
            </a:extLst>
          </p:cNvPr>
          <p:cNvSpPr txBox="1"/>
          <p:nvPr/>
        </p:nvSpPr>
        <p:spPr>
          <a:xfrm>
            <a:off x="3791416" y="297741"/>
            <a:ext cx="2964899" cy="19082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0" cap="none" spc="0" baseline="0" dirty="0">
                <a:solidFill>
                  <a:srgbClr val="1D2243"/>
                </a:solidFill>
                <a:uFillTx/>
                <a:latin typeface="Calibri"/>
              </a:rPr>
              <a:t>Equivalences/ Passerelles autres certifications 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 i="0" u="none" strike="noStrike" kern="0" cap="none" spc="0" baseline="0" dirty="0">
              <a:solidFill>
                <a:srgbClr val="1D2243"/>
              </a:solidFill>
              <a:uFillTx/>
              <a:latin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i="0" u="none" strike="noStrike" kern="1200" cap="none" spc="0" baseline="0" dirty="0">
                <a:uFillTx/>
                <a:latin typeface="Calibri"/>
                <a:ea typeface="Times New Roman" pitchFamily="18"/>
                <a:cs typeface="Times New Roman" pitchFamily="18"/>
              </a:rPr>
              <a:t>Pas de liens avec d’autres certifications professionnelles, certifications ou habilitations, mais seulement avec l’ancienne version de la certification professionnelle reconnues en correspondance partielle : </a:t>
            </a:r>
            <a:r>
              <a:rPr lang="fr-FR" sz="1100" i="0" u="none" strike="noStrike" kern="1200" cap="none" spc="0" baseline="0" dirty="0">
                <a:uFillTx/>
                <a:latin typeface="Calibri"/>
                <a:ea typeface="Times New Roman" pitchFamily="18"/>
                <a:cs typeface="Times New Roman" pitchFamily="18"/>
                <a:sym typeface="Wingdings" panose="05000000000000000000" pitchFamily="2" charset="2"/>
              </a:rPr>
              <a:t></a:t>
            </a:r>
            <a:r>
              <a:rPr lang="fr-FR" sz="1100" b="1" i="0" u="none" strike="noStrike" kern="1200" cap="none" spc="0" baseline="0" dirty="0">
                <a:uFillTx/>
                <a:latin typeface="Calibri"/>
                <a:ea typeface="Times New Roman" pitchFamily="18"/>
                <a:cs typeface="Times New Roman" pitchFamily="18"/>
                <a:sym typeface="Wingdings" panose="05000000000000000000" pitchFamily="2" charset="2"/>
              </a:rPr>
              <a:t> Lien à consulter :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 i="0" u="none" strike="noStrike" kern="1200" cap="none" spc="0" baseline="0" dirty="0">
              <a:uFillTx/>
              <a:latin typeface="Calibri"/>
              <a:ea typeface="Times New Roman" pitchFamily="18"/>
              <a:cs typeface="Times New Roman" pitchFamily="18"/>
            </a:endParaRPr>
          </a:p>
          <a:p>
            <a:pPr lvl="0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dirty="0">
                <a:hlinkClick r:id="rId4"/>
              </a:rPr>
              <a:t>RNCP41239 - TP - Chargé </a:t>
            </a:r>
            <a:r>
              <a:rPr lang="fr-FR" sz="1100" b="1" dirty="0" err="1">
                <a:hlinkClick r:id="rId4"/>
              </a:rPr>
              <a:t>daccueil</a:t>
            </a:r>
            <a:r>
              <a:rPr lang="fr-FR" sz="1100" b="1" dirty="0">
                <a:hlinkClick r:id="rId4"/>
              </a:rPr>
              <a:t> et de gestion administrative</a:t>
            </a:r>
            <a:endParaRPr lang="fr-FR" sz="1100" b="1" i="0" u="none" strike="noStrike" kern="1200" cap="none" spc="0" baseline="0" dirty="0">
              <a:uFillTx/>
              <a:ea typeface="Times New Roman" pitchFamily="18"/>
              <a:cs typeface="Times New Roman" pitchFamily="18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" b="1" i="0" u="none" strike="noStrike" kern="1200" cap="none" spc="0" baseline="0" dirty="0">
              <a:solidFill>
                <a:schemeClr val="accent1">
                  <a:lumMod val="75000"/>
                </a:schemeClr>
              </a:solidFill>
              <a:uFillTx/>
              <a:latin typeface="Calibri"/>
              <a:ea typeface="Calibri" pitchFamily="34"/>
              <a:cs typeface="Times New Roman" pitchFamily="18"/>
            </a:endParaRPr>
          </a:p>
        </p:txBody>
      </p:sp>
      <p:sp>
        <p:nvSpPr>
          <p:cNvPr id="4" name="ZoneTexte 15">
            <a:extLst>
              <a:ext uri="{FF2B5EF4-FFF2-40B4-BE49-F238E27FC236}">
                <a16:creationId xmlns:a16="http://schemas.microsoft.com/office/drawing/2014/main" id="{1DF85FDB-E8A7-26DA-4B47-C3B88FC2D5B5}"/>
              </a:ext>
            </a:extLst>
          </p:cNvPr>
          <p:cNvSpPr txBox="1"/>
          <p:nvPr/>
        </p:nvSpPr>
        <p:spPr>
          <a:xfrm>
            <a:off x="3668577" y="2164735"/>
            <a:ext cx="2964900" cy="22929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0" cap="none" spc="0" baseline="0" dirty="0">
                <a:solidFill>
                  <a:srgbClr val="1D2243"/>
                </a:solidFill>
                <a:uFillTx/>
                <a:latin typeface="Calibri"/>
              </a:rPr>
              <a:t>Suites de parcours possibles et débouchés</a:t>
            </a:r>
            <a:endParaRPr lang="fr-FR" sz="1100" i="0" u="none" strike="noStrike" kern="0" cap="none" spc="0" baseline="0" dirty="0">
              <a:solidFill>
                <a:srgbClr val="1D2243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 i="0" u="none" strike="noStrike" kern="0" cap="none" spc="0" baseline="0" dirty="0">
              <a:solidFill>
                <a:srgbClr val="1D2243"/>
              </a:solidFill>
              <a:uFillTx/>
              <a:latin typeface="Calibri"/>
            </a:endParaRPr>
          </a:p>
          <a:p>
            <a:pPr marL="171450" indent="-171450" fontAlgn="base">
              <a:buFont typeface="Wingdings" panose="05000000000000000000" pitchFamily="2" charset="2"/>
              <a:buChar char="è"/>
            </a:pPr>
            <a:r>
              <a:rPr lang="fr-FR" sz="1100" dirty="0">
                <a:solidFill>
                  <a:srgbClr val="000000"/>
                </a:solidFill>
              </a:rPr>
              <a:t>Les titulaires de ce Titre Professionnel peuvent avoir accès aux BTS</a:t>
            </a:r>
            <a:r>
              <a:rPr lang="fr-FR" sz="1100" b="0" i="0" dirty="0">
                <a:solidFill>
                  <a:srgbClr val="000000"/>
                </a:solidFill>
                <a:effectLst/>
              </a:rPr>
              <a:t> ou </a:t>
            </a:r>
            <a:r>
              <a:rPr lang="fr-FR" sz="1100" dirty="0">
                <a:solidFill>
                  <a:srgbClr val="000000"/>
                </a:solidFill>
              </a:rPr>
              <a:t>à d’autres certifications de niveau 5</a:t>
            </a:r>
            <a:r>
              <a:rPr lang="fr-FR" sz="1100" b="0" i="0" dirty="0">
                <a:solidFill>
                  <a:srgbClr val="000000"/>
                </a:solidFill>
                <a:effectLst/>
              </a:rPr>
              <a:t> pour poursuivre leur parcours professionnel, dans le cadre de la formation tout au long de la vie,</a:t>
            </a:r>
          </a:p>
          <a:p>
            <a:pPr fontAlgn="base"/>
            <a:endParaRPr lang="fr-FR" sz="1100" b="0" i="0" dirty="0">
              <a:solidFill>
                <a:srgbClr val="000000"/>
              </a:solidFill>
              <a:effectLst/>
            </a:endParaRPr>
          </a:p>
          <a:p>
            <a:pPr marL="171450" indent="-171450" fontAlgn="base">
              <a:buFont typeface="Wingdings" panose="05000000000000000000" pitchFamily="2" charset="2"/>
              <a:buChar char="è"/>
            </a:pPr>
            <a:r>
              <a:rPr lang="fr-FR" sz="1100" dirty="0">
                <a:solidFill>
                  <a:srgbClr val="000000"/>
                </a:solidFill>
              </a:rPr>
              <a:t>Exemples : BTS Support à l’Action Managériale (RNCP 38364), Titre Professionnel Assistant(e) de Direction(RNCP 38667), …</a:t>
            </a:r>
          </a:p>
        </p:txBody>
      </p:sp>
    </p:spTree>
    <p:extLst>
      <p:ext uri="{BB962C8B-B14F-4D97-AF65-F5344CB8AC3E}">
        <p14:creationId xmlns:p14="http://schemas.microsoft.com/office/powerpoint/2010/main" val="18612164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f7d08ae-1745-42f7-abae-65835a4b4ac0" xsi:nil="true"/>
    <lcf76f155ced4ddcb4097134ff3c332f xmlns="1eb82e20-d73d-4108-9024-577f9cc015b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A7AFF3079BAB4CB869B31AA090A507" ma:contentTypeVersion="14" ma:contentTypeDescription="Crée un document." ma:contentTypeScope="" ma:versionID="4f6357857e9fa58da6575dfdcc915972">
  <xsd:schema xmlns:xsd="http://www.w3.org/2001/XMLSchema" xmlns:xs="http://www.w3.org/2001/XMLSchema" xmlns:p="http://schemas.microsoft.com/office/2006/metadata/properties" xmlns:ns2="1eb82e20-d73d-4108-9024-577f9cc015bd" xmlns:ns3="af7d08ae-1745-42f7-abae-65835a4b4ac0" targetNamespace="http://schemas.microsoft.com/office/2006/metadata/properties" ma:root="true" ma:fieldsID="26615d32d565ab0fae614d292fc56832" ns2:_="" ns3:_="">
    <xsd:import namespace="1eb82e20-d73d-4108-9024-577f9cc015bd"/>
    <xsd:import namespace="af7d08ae-1745-42f7-abae-65835a4b4a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b82e20-d73d-4108-9024-577f9cc015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1e20329e-46f8-4abd-afab-db5c5b0fa1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d08ae-1745-42f7-abae-65835a4b4ac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7feb357-bb38-4375-9abf-224b1b6359c2}" ma:internalName="TaxCatchAll" ma:showField="CatchAllData" ma:web="af7d08ae-1745-42f7-abae-65835a4b4a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DE6A54-282E-4BD4-905B-FEC9BD03B472}">
  <ds:schemaRefs>
    <ds:schemaRef ds:uri="1eb82e20-d73d-4108-9024-577f9cc015bd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af7d08ae-1745-42f7-abae-65835a4b4ac0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1527058-77F0-4919-A266-39D3A5926911}"/>
</file>

<file path=customXml/itemProps3.xml><?xml version="1.0" encoding="utf-8"?>
<ds:datastoreItem xmlns:ds="http://schemas.openxmlformats.org/officeDocument/2006/customXml" ds:itemID="{2C2F057F-5A7B-4478-8949-538B1F84AE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4557</TotalTime>
  <Words>1463</Words>
  <Application>Microsoft Office PowerPoint</Application>
  <PresentationFormat>Affichage à l'écran (4:3)</PresentationFormat>
  <Paragraphs>144</Paragraphs>
  <Slides>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2" baseType="lpstr">
      <vt:lpstr>Arial</vt:lpstr>
      <vt:lpstr>Arial Narrow</vt:lpstr>
      <vt:lpstr>Bookman Old Style</vt:lpstr>
      <vt:lpstr>Calibri</vt:lpstr>
      <vt:lpstr>Calibri </vt:lpstr>
      <vt:lpstr>Calibri (Corps)</vt:lpstr>
      <vt:lpstr>Times New Roman</vt:lpstr>
      <vt:lpstr>Wingdings</vt:lpstr>
      <vt:lpstr>Thème Office</vt:lpstr>
      <vt:lpstr>Titre professionnel Chargé(e) d’Accueil et de gestion administrative(Niveau 4)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Professionnel Secrétaire Assistant(e)</dc:title>
  <dc:creator>Christelle Kalfalli</dc:creator>
  <cp:lastModifiedBy>Dominique Souyet</cp:lastModifiedBy>
  <cp:revision>136</cp:revision>
  <cp:lastPrinted>2023-11-14T14:52:35Z</cp:lastPrinted>
  <dcterms:created xsi:type="dcterms:W3CDTF">2022-05-23T13:51:26Z</dcterms:created>
  <dcterms:modified xsi:type="dcterms:W3CDTF">2026-01-16T10:07:45Z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0x010100EEA7AFF3079BAB4CB869B31AA090A507</vt:lpwstr>
  </property>
  <property fmtid="{D5CDD505-2E9C-101B-9397-08002B2CF9AE}" pid="3" name="MediaServiceImageTags">
    <vt:lpwstr/>
  </property>
</Properties>
</file>