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446" r:id="rId5"/>
    <p:sldId id="449" r:id="rId6"/>
    <p:sldId id="450" r:id="rId7"/>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243"/>
    <a:srgbClr val="10ABBB"/>
    <a:srgbClr val="FF99FF"/>
    <a:srgbClr val="D826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56EE5-809C-4D9F-A80B-601C1CFC16DE}" v="46" dt="2026-01-05T10:16:16.808"/>
    <p1510:client id="{6239507F-296D-4245-8F08-88396664B293}" v="69" dt="2026-01-05T11:34:21.160"/>
    <p1510:client id="{E9CFE1A6-C1F1-4C45-B7BE-00AB3AC6CF73}" v="148" dt="2026-01-05T09:13:20.663"/>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69012ECD-51FC-41F1-AA8D-1B2483CD663E}"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wholeTbl>
    <a:band1H>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band1H>
    <a:band1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1V>
    <a:band2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78" d="100"/>
          <a:sy n="178" d="100"/>
        </p:scale>
        <p:origin x="888"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Souyet" userId="9f8cbbab-b3ce-4990-b463-61d3047493bf" providerId="ADAL" clId="{33B74F06-95CF-46BA-B88D-F2349B00CCA6}"/>
    <pc:docChg chg="undo redo custSel modSld">
      <pc:chgData name="Dominique Souyet" userId="9f8cbbab-b3ce-4990-b463-61d3047493bf" providerId="ADAL" clId="{33B74F06-95CF-46BA-B88D-F2349B00CCA6}" dt="2026-01-05T11:34:58.583" v="4061" actId="14100"/>
      <pc:docMkLst>
        <pc:docMk/>
      </pc:docMkLst>
      <pc:sldChg chg="addSp delSp modSp mod">
        <pc:chgData name="Dominique Souyet" userId="9f8cbbab-b3ce-4990-b463-61d3047493bf" providerId="ADAL" clId="{33B74F06-95CF-46BA-B88D-F2349B00CCA6}" dt="2026-01-05T11:34:58.583" v="4061" actId="14100"/>
        <pc:sldMkLst>
          <pc:docMk/>
          <pc:sldMk cId="3136819446" sldId="446"/>
        </pc:sldMkLst>
        <pc:spChg chg="mod">
          <ac:chgData name="Dominique Souyet" userId="9f8cbbab-b3ce-4990-b463-61d3047493bf" providerId="ADAL" clId="{33B74F06-95CF-46BA-B88D-F2349B00CCA6}" dt="2026-01-05T10:54:56.088" v="3233" actId="20577"/>
          <ac:spMkLst>
            <pc:docMk/>
            <pc:sldMk cId="3136819446" sldId="446"/>
            <ac:spMk id="3" creationId="{772AB1E3-070F-458E-A871-E5A693AF5C2E}"/>
          </ac:spMkLst>
        </pc:spChg>
        <pc:spChg chg="mod">
          <ac:chgData name="Dominique Souyet" userId="9f8cbbab-b3ce-4990-b463-61d3047493bf" providerId="ADAL" clId="{33B74F06-95CF-46BA-B88D-F2349B00CCA6}" dt="2026-01-05T11:04:52.949" v="3606" actId="5793"/>
          <ac:spMkLst>
            <pc:docMk/>
            <pc:sldMk cId="3136819446" sldId="446"/>
            <ac:spMk id="4" creationId="{36A83D8C-C6FB-4BFD-BE16-BEF4618DFCB3}"/>
          </ac:spMkLst>
        </pc:spChg>
        <pc:spChg chg="mod">
          <ac:chgData name="Dominique Souyet" userId="9f8cbbab-b3ce-4990-b463-61d3047493bf" providerId="ADAL" clId="{33B74F06-95CF-46BA-B88D-F2349B00CCA6}" dt="2026-01-05T11:32:54.747" v="4052" actId="1076"/>
          <ac:spMkLst>
            <pc:docMk/>
            <pc:sldMk cId="3136819446" sldId="446"/>
            <ac:spMk id="5" creationId="{53567638-15D0-8241-C2BB-2E4CAA07E949}"/>
          </ac:spMkLst>
        </pc:spChg>
        <pc:spChg chg="mod">
          <ac:chgData name="Dominique Souyet" userId="9f8cbbab-b3ce-4990-b463-61d3047493bf" providerId="ADAL" clId="{33B74F06-95CF-46BA-B88D-F2349B00CCA6}" dt="2026-01-05T10:56:08.900" v="3262" actId="20577"/>
          <ac:spMkLst>
            <pc:docMk/>
            <pc:sldMk cId="3136819446" sldId="446"/>
            <ac:spMk id="7" creationId="{45AAF6CD-3C01-4AF5-ADDA-5280287C20D2}"/>
          </ac:spMkLst>
        </pc:spChg>
        <pc:spChg chg="del mod">
          <ac:chgData name="Dominique Souyet" userId="9f8cbbab-b3ce-4990-b463-61d3047493bf" providerId="ADAL" clId="{33B74F06-95CF-46BA-B88D-F2349B00CCA6}" dt="2026-01-05T11:34:18.447" v="4054" actId="478"/>
          <ac:spMkLst>
            <pc:docMk/>
            <pc:sldMk cId="3136819446" sldId="446"/>
            <ac:spMk id="9" creationId="{809C0C72-04CC-223E-00CD-CD098BF643A9}"/>
          </ac:spMkLst>
        </pc:spChg>
        <pc:spChg chg="mod">
          <ac:chgData name="Dominique Souyet" userId="9f8cbbab-b3ce-4990-b463-61d3047493bf" providerId="ADAL" clId="{33B74F06-95CF-46BA-B88D-F2349B00CCA6}" dt="2026-01-05T11:11:34.994" v="3736" actId="20577"/>
          <ac:spMkLst>
            <pc:docMk/>
            <pc:sldMk cId="3136819446" sldId="446"/>
            <ac:spMk id="11" creationId="{8519F5AB-0095-484B-AEBA-FF4B82DDB990}"/>
          </ac:spMkLst>
        </pc:spChg>
        <pc:spChg chg="mod">
          <ac:chgData name="Dominique Souyet" userId="9f8cbbab-b3ce-4990-b463-61d3047493bf" providerId="ADAL" clId="{33B74F06-95CF-46BA-B88D-F2349B00CCA6}" dt="2026-01-05T11:10:59.898" v="3678" actId="1076"/>
          <ac:spMkLst>
            <pc:docMk/>
            <pc:sldMk cId="3136819446" sldId="446"/>
            <ac:spMk id="12" creationId="{BB850AB4-4175-1422-E2E2-79486A3048B5}"/>
          </ac:spMkLst>
        </pc:spChg>
        <pc:picChg chg="add del mod ord">
          <ac:chgData name="Dominique Souyet" userId="9f8cbbab-b3ce-4990-b463-61d3047493bf" providerId="ADAL" clId="{33B74F06-95CF-46BA-B88D-F2349B00CCA6}" dt="2026-01-05T09:16:51.520" v="1830" actId="478"/>
          <ac:picMkLst>
            <pc:docMk/>
            <pc:sldMk cId="3136819446" sldId="446"/>
            <ac:picMk id="8" creationId="{52CC044F-B48F-74F1-3DAB-13E5889DDB7F}"/>
          </ac:picMkLst>
        </pc:picChg>
        <pc:picChg chg="add mod ord">
          <ac:chgData name="Dominique Souyet" userId="9f8cbbab-b3ce-4990-b463-61d3047493bf" providerId="ADAL" clId="{33B74F06-95CF-46BA-B88D-F2349B00CCA6}" dt="2026-01-05T11:34:58.583" v="4061" actId="14100"/>
          <ac:picMkLst>
            <pc:docMk/>
            <pc:sldMk cId="3136819446" sldId="446"/>
            <ac:picMk id="8" creationId="{9C2B8367-31DC-24D8-9A7D-13B87496D29F}"/>
          </ac:picMkLst>
        </pc:picChg>
        <pc:picChg chg="add del mod ord">
          <ac:chgData name="Dominique Souyet" userId="9f8cbbab-b3ce-4990-b463-61d3047493bf" providerId="ADAL" clId="{33B74F06-95CF-46BA-B88D-F2349B00CCA6}" dt="2026-01-05T11:34:18.447" v="4054" actId="478"/>
          <ac:picMkLst>
            <pc:docMk/>
            <pc:sldMk cId="3136819446" sldId="446"/>
            <ac:picMk id="14" creationId="{FA101139-CD0E-2883-511B-75D860C58D4B}"/>
          </ac:picMkLst>
        </pc:picChg>
        <pc:picChg chg="del">
          <ac:chgData name="Dominique Souyet" userId="9f8cbbab-b3ce-4990-b463-61d3047493bf" providerId="ADAL" clId="{33B74F06-95CF-46BA-B88D-F2349B00CCA6}" dt="2026-01-05T08:17:42.376" v="76" actId="478"/>
          <ac:picMkLst>
            <pc:docMk/>
            <pc:sldMk cId="3136819446" sldId="446"/>
            <ac:picMk id="1028" creationId="{4D4C7D6A-A8E4-4D7D-96EC-DD55D6977562}"/>
          </ac:picMkLst>
        </pc:picChg>
      </pc:sldChg>
      <pc:sldChg chg="modSp mod">
        <pc:chgData name="Dominique Souyet" userId="9f8cbbab-b3ce-4990-b463-61d3047493bf" providerId="ADAL" clId="{33B74F06-95CF-46BA-B88D-F2349B00CCA6}" dt="2026-01-05T11:32:34.797" v="4051" actId="20577"/>
        <pc:sldMkLst>
          <pc:docMk/>
          <pc:sldMk cId="2031177517" sldId="449"/>
        </pc:sldMkLst>
        <pc:spChg chg="mod">
          <ac:chgData name="Dominique Souyet" userId="9f8cbbab-b3ce-4990-b463-61d3047493bf" providerId="ADAL" clId="{33B74F06-95CF-46BA-B88D-F2349B00CCA6}" dt="2026-01-05T09:38:25.443" v="2801" actId="14100"/>
          <ac:spMkLst>
            <pc:docMk/>
            <pc:sldMk cId="2031177517" sldId="449"/>
            <ac:spMk id="3" creationId="{5C98A43A-EBBE-2CFE-9BC9-1F0CAFA6E2CA}"/>
          </ac:spMkLst>
        </pc:spChg>
        <pc:spChg chg="mod">
          <ac:chgData name="Dominique Souyet" userId="9f8cbbab-b3ce-4990-b463-61d3047493bf" providerId="ADAL" clId="{33B74F06-95CF-46BA-B88D-F2349B00CCA6}" dt="2025-12-24T08:22:12.637" v="3" actId="1076"/>
          <ac:spMkLst>
            <pc:docMk/>
            <pc:sldMk cId="2031177517" sldId="449"/>
            <ac:spMk id="5" creationId="{3F7F8D37-7730-12EB-2AE2-72B4344FFC1C}"/>
          </ac:spMkLst>
        </pc:spChg>
        <pc:spChg chg="mod">
          <ac:chgData name="Dominique Souyet" userId="9f8cbbab-b3ce-4990-b463-61d3047493bf" providerId="ADAL" clId="{33B74F06-95CF-46BA-B88D-F2349B00CCA6}" dt="2026-01-05T11:32:34.797" v="4051" actId="20577"/>
          <ac:spMkLst>
            <pc:docMk/>
            <pc:sldMk cId="2031177517" sldId="449"/>
            <ac:spMk id="18" creationId="{656DA23C-F283-DC93-1E47-AB79F6E73319}"/>
          </ac:spMkLst>
        </pc:spChg>
        <pc:spChg chg="mod">
          <ac:chgData name="Dominique Souyet" userId="9f8cbbab-b3ce-4990-b463-61d3047493bf" providerId="ADAL" clId="{33B74F06-95CF-46BA-B88D-F2349B00CCA6}" dt="2026-01-05T11:20:16.991" v="3769" actId="1076"/>
          <ac:spMkLst>
            <pc:docMk/>
            <pc:sldMk cId="2031177517" sldId="449"/>
            <ac:spMk id="19" creationId="{06A2AC54-1A06-36D4-7AEA-86FEC517AC54}"/>
          </ac:spMkLst>
        </pc:spChg>
      </pc:sldChg>
      <pc:sldChg chg="modSp mod">
        <pc:chgData name="Dominique Souyet" userId="9f8cbbab-b3ce-4990-b463-61d3047493bf" providerId="ADAL" clId="{33B74F06-95CF-46BA-B88D-F2349B00CCA6}" dt="2026-01-05T11:31:16.978" v="4049" actId="20577"/>
        <pc:sldMkLst>
          <pc:docMk/>
          <pc:sldMk cId="1861216494" sldId="450"/>
        </pc:sldMkLst>
        <pc:spChg chg="mod">
          <ac:chgData name="Dominique Souyet" userId="9f8cbbab-b3ce-4990-b463-61d3047493bf" providerId="ADAL" clId="{33B74F06-95CF-46BA-B88D-F2349B00CCA6}" dt="2026-01-05T08:44:20.316" v="1290" actId="20577"/>
          <ac:spMkLst>
            <pc:docMk/>
            <pc:sldMk cId="1861216494" sldId="450"/>
            <ac:spMk id="3" creationId="{5C98A43A-EBBE-2CFE-9BC9-1F0CAFA6E2CA}"/>
          </ac:spMkLst>
        </pc:spChg>
        <pc:spChg chg="mod">
          <ac:chgData name="Dominique Souyet" userId="9f8cbbab-b3ce-4990-b463-61d3047493bf" providerId="ADAL" clId="{33B74F06-95CF-46BA-B88D-F2349B00CCA6}" dt="2026-01-05T11:31:16.978" v="4049" actId="20577"/>
          <ac:spMkLst>
            <pc:docMk/>
            <pc:sldMk cId="1861216494" sldId="450"/>
            <ac:spMk id="4" creationId="{1DF85FDB-E8A7-26DA-4B47-C3B88FC2D5B5}"/>
          </ac:spMkLst>
        </pc:spChg>
        <pc:spChg chg="mod">
          <ac:chgData name="Dominique Souyet" userId="9f8cbbab-b3ce-4990-b463-61d3047493bf" providerId="ADAL" clId="{33B74F06-95CF-46BA-B88D-F2349B00CCA6}" dt="2026-01-05T11:26:36.035" v="3962" actId="5793"/>
          <ac:spMkLst>
            <pc:docMk/>
            <pc:sldMk cId="1861216494" sldId="450"/>
            <ac:spMk id="7" creationId="{8043092A-1872-467B-7073-9215E5450C6E}"/>
          </ac:spMkLst>
        </pc:spChg>
        <pc:spChg chg="mod">
          <ac:chgData name="Dominique Souyet" userId="9f8cbbab-b3ce-4990-b463-61d3047493bf" providerId="ADAL" clId="{33B74F06-95CF-46BA-B88D-F2349B00CCA6}" dt="2026-01-05T11:20:54.378" v="3772" actId="113"/>
          <ac:spMkLst>
            <pc:docMk/>
            <pc:sldMk cId="1861216494" sldId="450"/>
            <ac:spMk id="11" creationId="{7E015B59-6F0C-0FDB-E9EB-8547B198AC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50C9F20-F5AC-4AA7-8B09-40F52D706260}"/>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3" name="Espace réservé de la date 2">
            <a:extLst>
              <a:ext uri="{FF2B5EF4-FFF2-40B4-BE49-F238E27FC236}">
                <a16:creationId xmlns:a16="http://schemas.microsoft.com/office/drawing/2014/main" id="{84979722-E6DC-4482-A85E-57066EECB480}"/>
              </a:ext>
            </a:extLst>
          </p:cNvPr>
          <p:cNvSpPr txBox="1">
            <a:spLocks noGrp="1"/>
          </p:cNvSpPr>
          <p:nvPr>
            <p:ph type="dt" sz="quarter"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27D528-F551-45B2-B92C-0FA004F6D87E}" type="datetime1">
              <a:rPr lang="fr-FR"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05/01/2026</a:t>
            </a:fld>
            <a:endParaRPr lang="fr-FR" sz="1200" b="0" i="0" u="none" strike="noStrike" kern="1200" cap="none" spc="0" baseline="0">
              <a:solidFill>
                <a:srgbClr val="000000"/>
              </a:solidFill>
              <a:uFillTx/>
              <a:latin typeface="Calibri"/>
            </a:endParaRPr>
          </a:p>
        </p:txBody>
      </p:sp>
      <p:sp>
        <p:nvSpPr>
          <p:cNvPr id="4" name="Espace réservé du pied de page 3">
            <a:extLst>
              <a:ext uri="{FF2B5EF4-FFF2-40B4-BE49-F238E27FC236}">
                <a16:creationId xmlns:a16="http://schemas.microsoft.com/office/drawing/2014/main" id="{4954365C-F581-455D-8290-AFEE520AB4B3}"/>
              </a:ext>
            </a:extLst>
          </p:cNvPr>
          <p:cNvSpPr txBox="1">
            <a:spLocks noGrp="1"/>
          </p:cNvSpPr>
          <p:nvPr>
            <p:ph type="ftr" sz="quarter" idx="2"/>
          </p:nvPr>
        </p:nvSpPr>
        <p:spPr>
          <a:xfrm>
            <a:off x="0"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5" name="Espace réservé du numéro de diapositive 4">
            <a:extLst>
              <a:ext uri="{FF2B5EF4-FFF2-40B4-BE49-F238E27FC236}">
                <a16:creationId xmlns:a16="http://schemas.microsoft.com/office/drawing/2014/main" id="{0A256690-E7FD-4F17-A337-CF84617794D2}"/>
              </a:ext>
            </a:extLst>
          </p:cNvPr>
          <p:cNvSpPr txBox="1">
            <a:spLocks noGrp="1"/>
          </p:cNvSpPr>
          <p:nvPr>
            <p:ph type="sldNum" sz="quarter" idx="3"/>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63975D-9895-49A6-8CDC-0652C37A5191}" type="slidenum">
              <a:t>‹N°›</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5123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5114D7-2363-4904-B195-3926E39F4B49}"/>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117F320E-208E-4243-9D8C-7ADBB35A1258}"/>
              </a:ext>
            </a:extLst>
          </p:cNvPr>
          <p:cNvSpPr txBox="1">
            <a:spLocks noGrp="1"/>
          </p:cNvSpPr>
          <p:nvPr>
            <p:ph type="dt"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7192AB87-BBD9-4419-A041-6346D8CA4D7D}" type="datetime1">
              <a:rPr lang="fr-FR"/>
              <a:pPr lvl="0"/>
              <a:t>05/01/2026</a:t>
            </a:fld>
            <a:endParaRPr lang="fr-FR"/>
          </a:p>
        </p:txBody>
      </p:sp>
      <p:sp>
        <p:nvSpPr>
          <p:cNvPr id="4" name="Espace réservé de l’image des diapositives 3">
            <a:extLst>
              <a:ext uri="{FF2B5EF4-FFF2-40B4-BE49-F238E27FC236}">
                <a16:creationId xmlns:a16="http://schemas.microsoft.com/office/drawing/2014/main" id="{EDF3C758-B422-404A-824E-01EAAA7225FA}"/>
              </a:ext>
            </a:extLst>
          </p:cNvPr>
          <p:cNvSpPr>
            <a:spLocks noGrp="1" noRot="1" noChangeAspect="1"/>
          </p:cNvSpPr>
          <p:nvPr>
            <p:ph type="sldImg" idx="2"/>
          </p:nvPr>
        </p:nvSpPr>
        <p:spPr>
          <a:xfrm>
            <a:off x="2143125" y="1241425"/>
            <a:ext cx="2513013" cy="3351213"/>
          </a:xfrm>
          <a:prstGeom prst="rect">
            <a:avLst/>
          </a:prstGeom>
          <a:noFill/>
          <a:ln w="12701">
            <a:solidFill>
              <a:srgbClr val="000000"/>
            </a:solidFill>
            <a:prstDash val="solid"/>
          </a:ln>
        </p:spPr>
      </p:sp>
      <p:sp>
        <p:nvSpPr>
          <p:cNvPr id="5" name="Espace réservé des commentaires 4">
            <a:extLst>
              <a:ext uri="{FF2B5EF4-FFF2-40B4-BE49-F238E27FC236}">
                <a16:creationId xmlns:a16="http://schemas.microsoft.com/office/drawing/2014/main" id="{7435DEEF-ACF4-440C-A323-C625C8239652}"/>
              </a:ext>
            </a:extLst>
          </p:cNvPr>
          <p:cNvSpPr txBox="1">
            <a:spLocks noGrp="1"/>
          </p:cNvSpPr>
          <p:nvPr>
            <p:ph type="body" sz="quarter" idx="3"/>
          </p:nvPr>
        </p:nvSpPr>
        <p:spPr>
          <a:xfrm>
            <a:off x="679929" y="4778718"/>
            <a:ext cx="5439408" cy="3909864"/>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45097E4C-1832-44C3-8E64-12E67199D7B2}"/>
              </a:ext>
            </a:extLst>
          </p:cNvPr>
          <p:cNvSpPr txBox="1">
            <a:spLocks noGrp="1"/>
          </p:cNvSpPr>
          <p:nvPr>
            <p:ph type="ftr" sz="quarter" idx="4"/>
          </p:nvPr>
        </p:nvSpPr>
        <p:spPr>
          <a:xfrm>
            <a:off x="0"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BB81C818-6B6F-4A44-9507-8169B46DFADB}"/>
              </a:ext>
            </a:extLst>
          </p:cNvPr>
          <p:cNvSpPr txBox="1">
            <a:spLocks noGrp="1"/>
          </p:cNvSpPr>
          <p:nvPr>
            <p:ph type="sldNum" sz="quarter" idx="5"/>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37D4DBBF-C02B-42A2-A041-5692A219A671}" type="slidenum">
              <a:t>‹N°›</a:t>
            </a:fld>
            <a:endParaRPr lang="fr-FR"/>
          </a:p>
        </p:txBody>
      </p:sp>
    </p:spTree>
    <p:extLst>
      <p:ext uri="{BB962C8B-B14F-4D97-AF65-F5344CB8AC3E}">
        <p14:creationId xmlns:p14="http://schemas.microsoft.com/office/powerpoint/2010/main" val="165366259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318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127983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2" name="Graphisme 65">
            <a:extLst>
              <a:ext uri="{FF2B5EF4-FFF2-40B4-BE49-F238E27FC236}">
                <a16:creationId xmlns:a16="http://schemas.microsoft.com/office/drawing/2014/main" id="{759BCD9B-7088-460F-92D3-1B1FAA0D1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flipH="1">
            <a:off x="5123337" y="6751033"/>
            <a:ext cx="1483202" cy="2142402"/>
          </a:xfrm>
          <a:prstGeom prst="rect">
            <a:avLst/>
          </a:prstGeom>
          <a:noFill/>
          <a:ln cap="flat">
            <a:noFill/>
          </a:ln>
        </p:spPr>
      </p:pic>
      <p:pic>
        <p:nvPicPr>
          <p:cNvPr id="3" name="Graphisme 66">
            <a:extLst>
              <a:ext uri="{FF2B5EF4-FFF2-40B4-BE49-F238E27FC236}">
                <a16:creationId xmlns:a16="http://schemas.microsoft.com/office/drawing/2014/main" id="{6C3AC76B-DA8B-4473-9C4C-34DD0E6286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799991" flipH="1">
            <a:off x="3495248" y="6751033"/>
            <a:ext cx="1483202" cy="2142402"/>
          </a:xfrm>
          <a:prstGeom prst="rect">
            <a:avLst/>
          </a:prstGeom>
          <a:noFill/>
          <a:ln cap="flat">
            <a:noFill/>
          </a:ln>
        </p:spPr>
      </p:pic>
      <p:pic>
        <p:nvPicPr>
          <p:cNvPr id="4" name="Graphisme 67">
            <a:extLst>
              <a:ext uri="{FF2B5EF4-FFF2-40B4-BE49-F238E27FC236}">
                <a16:creationId xmlns:a16="http://schemas.microsoft.com/office/drawing/2014/main" id="{0E01EB00-132E-468C-905D-1516DC5CC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799991" flipH="1">
            <a:off x="1867149" y="6751033"/>
            <a:ext cx="1483202" cy="2142402"/>
          </a:xfrm>
          <a:prstGeom prst="rect">
            <a:avLst/>
          </a:prstGeom>
          <a:noFill/>
          <a:ln cap="flat">
            <a:noFill/>
          </a:ln>
        </p:spPr>
      </p:pic>
      <p:pic>
        <p:nvPicPr>
          <p:cNvPr id="5" name="Graphisme 68">
            <a:extLst>
              <a:ext uri="{FF2B5EF4-FFF2-40B4-BE49-F238E27FC236}">
                <a16:creationId xmlns:a16="http://schemas.microsoft.com/office/drawing/2014/main" id="{6FE958C3-FF2B-455C-99BA-1C53A045AA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99991" flipH="1">
            <a:off x="239051" y="6751033"/>
            <a:ext cx="1483202" cy="2142402"/>
          </a:xfrm>
          <a:prstGeom prst="rect">
            <a:avLst/>
          </a:prstGeom>
          <a:noFill/>
          <a:ln cap="flat">
            <a:noFill/>
          </a:ln>
        </p:spPr>
      </p:pic>
      <p:pic>
        <p:nvPicPr>
          <p:cNvPr id="6" name="Graphisme 59">
            <a:extLst>
              <a:ext uri="{FF2B5EF4-FFF2-40B4-BE49-F238E27FC236}">
                <a16:creationId xmlns:a16="http://schemas.microsoft.com/office/drawing/2014/main" id="{0E43D59B-74C9-4549-B38F-A9F46B9B0A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26318" y="1351382"/>
            <a:ext cx="1483202" cy="2142402"/>
          </a:xfrm>
          <a:prstGeom prst="rect">
            <a:avLst/>
          </a:prstGeom>
          <a:noFill/>
          <a:ln cap="flat">
            <a:noFill/>
          </a:ln>
        </p:spPr>
      </p:pic>
      <p:pic>
        <p:nvPicPr>
          <p:cNvPr id="7" name="Graphisme 57">
            <a:extLst>
              <a:ext uri="{FF2B5EF4-FFF2-40B4-BE49-F238E27FC236}">
                <a16:creationId xmlns:a16="http://schemas.microsoft.com/office/drawing/2014/main" id="{87C65F8C-A10A-4141-B07A-E0C4CACD98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98229" y="1351382"/>
            <a:ext cx="1483202" cy="2142402"/>
          </a:xfrm>
          <a:prstGeom prst="rect">
            <a:avLst/>
          </a:prstGeom>
          <a:noFill/>
          <a:ln cap="flat">
            <a:noFill/>
          </a:ln>
        </p:spPr>
      </p:pic>
      <p:pic>
        <p:nvPicPr>
          <p:cNvPr id="8" name="Graphisme 54">
            <a:extLst>
              <a:ext uri="{FF2B5EF4-FFF2-40B4-BE49-F238E27FC236}">
                <a16:creationId xmlns:a16="http://schemas.microsoft.com/office/drawing/2014/main" id="{13DB4685-30E6-4032-A2CA-E0E6696164F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70130" y="1351382"/>
            <a:ext cx="1483202" cy="2142402"/>
          </a:xfrm>
          <a:prstGeom prst="rect">
            <a:avLst/>
          </a:prstGeom>
          <a:noFill/>
          <a:ln cap="flat">
            <a:noFill/>
          </a:ln>
        </p:spPr>
      </p:pic>
      <p:pic>
        <p:nvPicPr>
          <p:cNvPr id="9" name="Graphisme 52">
            <a:extLst>
              <a:ext uri="{FF2B5EF4-FFF2-40B4-BE49-F238E27FC236}">
                <a16:creationId xmlns:a16="http://schemas.microsoft.com/office/drawing/2014/main" id="{EC961A3F-FB8C-4E40-B018-9CF4AE2DF1D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2032" y="1351382"/>
            <a:ext cx="1483202" cy="2142402"/>
          </a:xfrm>
          <a:prstGeom prst="rect">
            <a:avLst/>
          </a:prstGeom>
          <a:noFill/>
          <a:ln cap="flat">
            <a:noFill/>
          </a:ln>
        </p:spPr>
      </p:pic>
      <p:pic>
        <p:nvPicPr>
          <p:cNvPr id="10" name="Graphisme 81">
            <a:extLst>
              <a:ext uri="{FF2B5EF4-FFF2-40B4-BE49-F238E27FC236}">
                <a16:creationId xmlns:a16="http://schemas.microsoft.com/office/drawing/2014/main" id="{11B95881-2F4D-436E-B943-014E9239373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8660" y="3321109"/>
            <a:ext cx="5658709" cy="3666744"/>
          </a:xfrm>
          <a:prstGeom prst="rect">
            <a:avLst/>
          </a:prstGeom>
          <a:noFill/>
          <a:ln cap="flat">
            <a:noFill/>
          </a:ln>
        </p:spPr>
      </p:pic>
      <p:pic>
        <p:nvPicPr>
          <p:cNvPr id="11" name="Graphisme 12">
            <a:extLst>
              <a:ext uri="{FF2B5EF4-FFF2-40B4-BE49-F238E27FC236}">
                <a16:creationId xmlns:a16="http://schemas.microsoft.com/office/drawing/2014/main" id="{ACD35D8C-0691-4405-A2A9-2361528A8F6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84832" y="3763926"/>
            <a:ext cx="2688336" cy="2688336"/>
          </a:xfrm>
          <a:prstGeom prst="rect">
            <a:avLst/>
          </a:prstGeom>
          <a:noFill/>
          <a:ln cap="flat">
            <a:noFill/>
          </a:ln>
        </p:spPr>
      </p:pic>
      <p:pic>
        <p:nvPicPr>
          <p:cNvPr id="12" name="Graphisme 55">
            <a:extLst>
              <a:ext uri="{FF2B5EF4-FFF2-40B4-BE49-F238E27FC236}">
                <a16:creationId xmlns:a16="http://schemas.microsoft.com/office/drawing/2014/main" id="{43C8401B-86AD-45DC-A0D6-7804B8A24B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21200" y="3907608"/>
            <a:ext cx="2415597" cy="2415597"/>
          </a:xfrm>
          <a:prstGeom prst="rect">
            <a:avLst/>
          </a:prstGeom>
          <a:noFill/>
          <a:ln cap="flat">
            <a:noFill/>
          </a:ln>
        </p:spPr>
      </p:pic>
      <p:pic>
        <p:nvPicPr>
          <p:cNvPr id="13" name="Graphisme 2">
            <a:extLst>
              <a:ext uri="{FF2B5EF4-FFF2-40B4-BE49-F238E27FC236}">
                <a16:creationId xmlns:a16="http://schemas.microsoft.com/office/drawing/2014/main" id="{E249D35E-2789-41CA-8D0A-C4D9F38162A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48483" y="251679"/>
            <a:ext cx="6361041" cy="877824"/>
          </a:xfrm>
          <a:prstGeom prst="rect">
            <a:avLst/>
          </a:prstGeom>
          <a:noFill/>
          <a:ln cap="flat">
            <a:noFill/>
          </a:ln>
        </p:spPr>
      </p:pic>
      <p:pic>
        <p:nvPicPr>
          <p:cNvPr id="14" name="Graphisme 4">
            <a:extLst>
              <a:ext uri="{FF2B5EF4-FFF2-40B4-BE49-F238E27FC236}">
                <a16:creationId xmlns:a16="http://schemas.microsoft.com/office/drawing/2014/main" id="{78E44455-588D-49E8-A6C7-C2874592467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75611" y="251679"/>
            <a:ext cx="38011" cy="886968"/>
          </a:xfrm>
          <a:prstGeom prst="rect">
            <a:avLst/>
          </a:prstGeom>
          <a:noFill/>
          <a:ln cap="flat">
            <a:noFill/>
          </a:ln>
        </p:spPr>
      </p:pic>
      <p:pic>
        <p:nvPicPr>
          <p:cNvPr id="15" name="Graphisme 69">
            <a:extLst>
              <a:ext uri="{FF2B5EF4-FFF2-40B4-BE49-F238E27FC236}">
                <a16:creationId xmlns:a16="http://schemas.microsoft.com/office/drawing/2014/main" id="{DE90F2FC-D0F5-469A-8AE3-84A23EFEB15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3051" y="2089305"/>
            <a:ext cx="1472184" cy="12691"/>
          </a:xfrm>
          <a:prstGeom prst="rect">
            <a:avLst/>
          </a:prstGeom>
          <a:noFill/>
          <a:ln cap="flat">
            <a:noFill/>
          </a:ln>
        </p:spPr>
      </p:pic>
      <p:pic>
        <p:nvPicPr>
          <p:cNvPr id="16" name="Graphisme 71">
            <a:extLst>
              <a:ext uri="{FF2B5EF4-FFF2-40B4-BE49-F238E27FC236}">
                <a16:creationId xmlns:a16="http://schemas.microsoft.com/office/drawing/2014/main" id="{B7A3B927-CC7B-4A7B-AE7C-A5A61F76F00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3206" y="2089305"/>
            <a:ext cx="1472184" cy="12691"/>
          </a:xfrm>
          <a:prstGeom prst="rect">
            <a:avLst/>
          </a:prstGeom>
          <a:noFill/>
          <a:ln cap="flat">
            <a:noFill/>
          </a:ln>
        </p:spPr>
      </p:pic>
      <p:pic>
        <p:nvPicPr>
          <p:cNvPr id="17" name="Graphisme 72">
            <a:extLst>
              <a:ext uri="{FF2B5EF4-FFF2-40B4-BE49-F238E27FC236}">
                <a16:creationId xmlns:a16="http://schemas.microsoft.com/office/drawing/2014/main" id="{64E7D369-48CC-4F31-BB85-1DB3C07F568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8799" y="2089305"/>
            <a:ext cx="1472184" cy="12691"/>
          </a:xfrm>
          <a:prstGeom prst="rect">
            <a:avLst/>
          </a:prstGeom>
          <a:noFill/>
          <a:ln cap="flat">
            <a:noFill/>
          </a:ln>
        </p:spPr>
      </p:pic>
      <p:pic>
        <p:nvPicPr>
          <p:cNvPr id="18" name="Graphisme 73">
            <a:extLst>
              <a:ext uri="{FF2B5EF4-FFF2-40B4-BE49-F238E27FC236}">
                <a16:creationId xmlns:a16="http://schemas.microsoft.com/office/drawing/2014/main" id="{222107F7-0DEF-4F46-A7F5-8842BA1532A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2089305"/>
            <a:ext cx="1472184" cy="12691"/>
          </a:xfrm>
          <a:prstGeom prst="rect">
            <a:avLst/>
          </a:prstGeom>
          <a:noFill/>
          <a:ln cap="flat">
            <a:noFill/>
          </a:ln>
        </p:spPr>
      </p:pic>
      <p:pic>
        <p:nvPicPr>
          <p:cNvPr id="19" name="Graphisme 75">
            <a:extLst>
              <a:ext uri="{FF2B5EF4-FFF2-40B4-BE49-F238E27FC236}">
                <a16:creationId xmlns:a16="http://schemas.microsoft.com/office/drawing/2014/main" id="{23F214D1-64EF-4DAE-AE6A-893E2AA90BC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9488" y="8143127"/>
            <a:ext cx="1472184" cy="12691"/>
          </a:xfrm>
          <a:prstGeom prst="rect">
            <a:avLst/>
          </a:prstGeom>
          <a:noFill/>
          <a:ln cap="flat">
            <a:noFill/>
          </a:ln>
        </p:spPr>
      </p:pic>
      <p:pic>
        <p:nvPicPr>
          <p:cNvPr id="20" name="Graphisme 76">
            <a:extLst>
              <a:ext uri="{FF2B5EF4-FFF2-40B4-BE49-F238E27FC236}">
                <a16:creationId xmlns:a16="http://schemas.microsoft.com/office/drawing/2014/main" id="{3323E2BA-D487-4302-98CC-D9B163F6E9B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4459" y="8143127"/>
            <a:ext cx="1472184" cy="12691"/>
          </a:xfrm>
          <a:prstGeom prst="rect">
            <a:avLst/>
          </a:prstGeom>
          <a:noFill/>
          <a:ln cap="flat">
            <a:noFill/>
          </a:ln>
        </p:spPr>
      </p:pic>
      <p:pic>
        <p:nvPicPr>
          <p:cNvPr id="21" name="Graphisme 77">
            <a:extLst>
              <a:ext uri="{FF2B5EF4-FFF2-40B4-BE49-F238E27FC236}">
                <a16:creationId xmlns:a16="http://schemas.microsoft.com/office/drawing/2014/main" id="{65E5B1F0-5FF0-4E36-95C6-B377D31E39A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9421" y="8143127"/>
            <a:ext cx="1472184" cy="12691"/>
          </a:xfrm>
          <a:prstGeom prst="rect">
            <a:avLst/>
          </a:prstGeom>
          <a:noFill/>
          <a:ln cap="flat">
            <a:noFill/>
          </a:ln>
        </p:spPr>
      </p:pic>
      <p:pic>
        <p:nvPicPr>
          <p:cNvPr id="22" name="Graphisme 78">
            <a:extLst>
              <a:ext uri="{FF2B5EF4-FFF2-40B4-BE49-F238E27FC236}">
                <a16:creationId xmlns:a16="http://schemas.microsoft.com/office/drawing/2014/main" id="{41A9DA8C-5C41-4A65-8BFC-D995C1A9C47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8143127"/>
            <a:ext cx="1472184" cy="12691"/>
          </a:xfrm>
          <a:prstGeom prst="rect">
            <a:avLst/>
          </a:prstGeom>
          <a:noFill/>
          <a:ln cap="flat">
            <a:noFill/>
          </a:ln>
        </p:spPr>
      </p:pic>
      <p:sp>
        <p:nvSpPr>
          <p:cNvPr id="23" name="Titre 82">
            <a:extLst>
              <a:ext uri="{FF2B5EF4-FFF2-40B4-BE49-F238E27FC236}">
                <a16:creationId xmlns:a16="http://schemas.microsoft.com/office/drawing/2014/main" id="{65F39A2C-C23E-4620-8DD9-B22BB8CFAE9C}"/>
              </a:ext>
            </a:extLst>
          </p:cNvPr>
          <p:cNvSpPr txBox="1">
            <a:spLocks noGrp="1"/>
          </p:cNvSpPr>
          <p:nvPr>
            <p:ph type="title"/>
          </p:nvPr>
        </p:nvSpPr>
        <p:spPr>
          <a:xfrm>
            <a:off x="1396914" y="278288"/>
            <a:ext cx="5191771" cy="889455"/>
          </a:xfrm>
        </p:spPr>
        <p:txBody>
          <a:bodyPr lIns="0" tIns="0" rIns="0" bIns="0">
            <a:noAutofit/>
          </a:bodyPr>
          <a:lstStyle>
            <a:lvl1pPr>
              <a:defRPr sz="2600" b="1">
                <a:solidFill>
                  <a:srgbClr val="105A46"/>
                </a:solidFill>
              </a:defRPr>
            </a:lvl1pPr>
          </a:lstStyle>
          <a:p>
            <a:pPr lvl="0"/>
            <a:r>
              <a:rPr lang="fr-FR"/>
              <a:t>RÉALISER DES ÉCONOMIES</a:t>
            </a:r>
          </a:p>
        </p:txBody>
      </p:sp>
      <p:sp>
        <p:nvSpPr>
          <p:cNvPr id="24" name="Espace réservé du texte 85">
            <a:extLst>
              <a:ext uri="{FF2B5EF4-FFF2-40B4-BE49-F238E27FC236}">
                <a16:creationId xmlns:a16="http://schemas.microsoft.com/office/drawing/2014/main" id="{EC59CF00-0B2C-4D3C-872C-C1C7BD72B9A1}"/>
              </a:ext>
            </a:extLst>
          </p:cNvPr>
          <p:cNvSpPr txBox="1">
            <a:spLocks noGrp="1"/>
          </p:cNvSpPr>
          <p:nvPr>
            <p:ph type="body" idx="4294967295"/>
          </p:nvPr>
        </p:nvSpPr>
        <p:spPr>
          <a:xfrm>
            <a:off x="408207"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5" name="Espace réservé du texte 85">
            <a:extLst>
              <a:ext uri="{FF2B5EF4-FFF2-40B4-BE49-F238E27FC236}">
                <a16:creationId xmlns:a16="http://schemas.microsoft.com/office/drawing/2014/main" id="{91CE18E0-1136-44D0-A108-0F328841E3CD}"/>
              </a:ext>
            </a:extLst>
          </p:cNvPr>
          <p:cNvSpPr txBox="1">
            <a:spLocks noGrp="1"/>
          </p:cNvSpPr>
          <p:nvPr>
            <p:ph type="body" idx="4294967295"/>
          </p:nvPr>
        </p:nvSpPr>
        <p:spPr>
          <a:xfrm>
            <a:off x="528955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6" name="Espace réservé du texte 85">
            <a:extLst>
              <a:ext uri="{FF2B5EF4-FFF2-40B4-BE49-F238E27FC236}">
                <a16:creationId xmlns:a16="http://schemas.microsoft.com/office/drawing/2014/main" id="{83F3B9A3-BCF9-4F43-BA53-6505D9988016}"/>
              </a:ext>
            </a:extLst>
          </p:cNvPr>
          <p:cNvSpPr txBox="1">
            <a:spLocks noGrp="1"/>
          </p:cNvSpPr>
          <p:nvPr>
            <p:ph type="body" idx="4294967295"/>
          </p:nvPr>
        </p:nvSpPr>
        <p:spPr>
          <a:xfrm>
            <a:off x="2035330"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7" name="Espace réservé du texte 85">
            <a:extLst>
              <a:ext uri="{FF2B5EF4-FFF2-40B4-BE49-F238E27FC236}">
                <a16:creationId xmlns:a16="http://schemas.microsoft.com/office/drawing/2014/main" id="{C43E9C8C-A95F-49A7-9D27-B66EABE419ED}"/>
              </a:ext>
            </a:extLst>
          </p:cNvPr>
          <p:cNvSpPr txBox="1">
            <a:spLocks noGrp="1"/>
          </p:cNvSpPr>
          <p:nvPr>
            <p:ph type="body" idx="4294967295"/>
          </p:nvPr>
        </p:nvSpPr>
        <p:spPr>
          <a:xfrm>
            <a:off x="366244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8" name="Espace réservé du texte 85">
            <a:extLst>
              <a:ext uri="{FF2B5EF4-FFF2-40B4-BE49-F238E27FC236}">
                <a16:creationId xmlns:a16="http://schemas.microsoft.com/office/drawing/2014/main" id="{B02C0437-6D3C-48CC-BB9A-00D738F418E8}"/>
              </a:ext>
            </a:extLst>
          </p:cNvPr>
          <p:cNvSpPr txBox="1">
            <a:spLocks noGrp="1"/>
          </p:cNvSpPr>
          <p:nvPr>
            <p:ph type="body" idx="4294967295"/>
          </p:nvPr>
        </p:nvSpPr>
        <p:spPr>
          <a:xfrm>
            <a:off x="408207"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9" name="Espace réservé du texte 85">
            <a:extLst>
              <a:ext uri="{FF2B5EF4-FFF2-40B4-BE49-F238E27FC236}">
                <a16:creationId xmlns:a16="http://schemas.microsoft.com/office/drawing/2014/main" id="{6D3B1BA9-9035-4337-AC30-C1C69CCA9538}"/>
              </a:ext>
            </a:extLst>
          </p:cNvPr>
          <p:cNvSpPr txBox="1">
            <a:spLocks noGrp="1"/>
          </p:cNvSpPr>
          <p:nvPr>
            <p:ph type="body" idx="4294967295"/>
          </p:nvPr>
        </p:nvSpPr>
        <p:spPr>
          <a:xfrm>
            <a:off x="528955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0" name="Espace réservé du texte 85">
            <a:extLst>
              <a:ext uri="{FF2B5EF4-FFF2-40B4-BE49-F238E27FC236}">
                <a16:creationId xmlns:a16="http://schemas.microsoft.com/office/drawing/2014/main" id="{9F3B34C7-33C5-4D95-9DAB-62312923548D}"/>
              </a:ext>
            </a:extLst>
          </p:cNvPr>
          <p:cNvSpPr txBox="1">
            <a:spLocks noGrp="1"/>
          </p:cNvSpPr>
          <p:nvPr>
            <p:ph type="body" idx="4294967295"/>
          </p:nvPr>
        </p:nvSpPr>
        <p:spPr>
          <a:xfrm>
            <a:off x="2035330"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1" name="Espace réservé du texte 85">
            <a:extLst>
              <a:ext uri="{FF2B5EF4-FFF2-40B4-BE49-F238E27FC236}">
                <a16:creationId xmlns:a16="http://schemas.microsoft.com/office/drawing/2014/main" id="{94AF63A6-70C2-4B0D-B130-DA4BA7263594}"/>
              </a:ext>
            </a:extLst>
          </p:cNvPr>
          <p:cNvSpPr txBox="1">
            <a:spLocks noGrp="1"/>
          </p:cNvSpPr>
          <p:nvPr>
            <p:ph type="body" idx="4294967295"/>
          </p:nvPr>
        </p:nvSpPr>
        <p:spPr>
          <a:xfrm>
            <a:off x="366244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2" name="Espace réservé du texte 85">
            <a:extLst>
              <a:ext uri="{FF2B5EF4-FFF2-40B4-BE49-F238E27FC236}">
                <a16:creationId xmlns:a16="http://schemas.microsoft.com/office/drawing/2014/main" id="{106CD0EE-A351-4CCE-9BAC-88AB6FBA4C99}"/>
              </a:ext>
            </a:extLst>
          </p:cNvPr>
          <p:cNvSpPr txBox="1">
            <a:spLocks noGrp="1"/>
          </p:cNvSpPr>
          <p:nvPr>
            <p:ph type="body" idx="4294967295"/>
          </p:nvPr>
        </p:nvSpPr>
        <p:spPr>
          <a:xfrm>
            <a:off x="248469" y="2100762"/>
            <a:ext cx="1483202" cy="415997"/>
          </a:xfrm>
        </p:spPr>
        <p:txBody>
          <a:bodyPr lIns="0" tIns="0" rIns="0" bIns="0" anchor="ctr" anchorCtr="1">
            <a:noAutofit/>
          </a:bodyPr>
          <a:lstStyle>
            <a:lvl1pPr marL="0" indent="0" algn="ctr">
              <a:buNone/>
              <a:defRPr sz="1300" b="1">
                <a:solidFill>
                  <a:srgbClr val="76559A"/>
                </a:solidFill>
                <a:latin typeface="Bookman Old Style"/>
              </a:defRPr>
            </a:lvl1pPr>
          </a:lstStyle>
          <a:p>
            <a:pPr lvl="0"/>
            <a:r>
              <a:rPr lang="fr-FR"/>
              <a:t>ALIMENTATION</a:t>
            </a:r>
          </a:p>
        </p:txBody>
      </p:sp>
      <p:sp>
        <p:nvSpPr>
          <p:cNvPr id="33" name="Espace réservé du texte 85">
            <a:extLst>
              <a:ext uri="{FF2B5EF4-FFF2-40B4-BE49-F238E27FC236}">
                <a16:creationId xmlns:a16="http://schemas.microsoft.com/office/drawing/2014/main" id="{B55F55F0-118A-43BC-B752-1025BED0A658}"/>
              </a:ext>
            </a:extLst>
          </p:cNvPr>
          <p:cNvSpPr txBox="1">
            <a:spLocks noGrp="1"/>
          </p:cNvSpPr>
          <p:nvPr>
            <p:ph type="body" idx="4294967295"/>
          </p:nvPr>
        </p:nvSpPr>
        <p:spPr>
          <a:xfrm>
            <a:off x="5129811" y="2100762"/>
            <a:ext cx="1483202" cy="415997"/>
          </a:xfrm>
        </p:spPr>
        <p:txBody>
          <a:bodyPr lIns="0" tIns="0" rIns="0" bIns="0" anchor="ctr" anchorCtr="1">
            <a:noAutofit/>
          </a:bodyPr>
          <a:lstStyle>
            <a:lvl1pPr marL="0" indent="0" algn="ctr">
              <a:buNone/>
              <a:defRPr sz="1300" b="1">
                <a:solidFill>
                  <a:srgbClr val="007591"/>
                </a:solidFill>
                <a:latin typeface="Bookman Old Style"/>
              </a:defRPr>
            </a:lvl1pPr>
          </a:lstStyle>
          <a:p>
            <a:pPr lvl="0"/>
            <a:r>
              <a:rPr lang="fr-FR"/>
              <a:t>SANTÉ</a:t>
            </a:r>
          </a:p>
        </p:txBody>
      </p:sp>
      <p:sp>
        <p:nvSpPr>
          <p:cNvPr id="34" name="Espace réservé du texte 85">
            <a:extLst>
              <a:ext uri="{FF2B5EF4-FFF2-40B4-BE49-F238E27FC236}">
                <a16:creationId xmlns:a16="http://schemas.microsoft.com/office/drawing/2014/main" id="{2BFEF706-6D45-42BA-BBE7-487F03EDF89E}"/>
              </a:ext>
            </a:extLst>
          </p:cNvPr>
          <p:cNvSpPr txBox="1">
            <a:spLocks noGrp="1"/>
          </p:cNvSpPr>
          <p:nvPr>
            <p:ph type="body" idx="4294967295"/>
          </p:nvPr>
        </p:nvSpPr>
        <p:spPr>
          <a:xfrm>
            <a:off x="1875589" y="2100762"/>
            <a:ext cx="1483202" cy="415997"/>
          </a:xfrm>
        </p:spPr>
        <p:txBody>
          <a:bodyPr lIns="0" tIns="0" rIns="0" bIns="0" anchor="ctr" anchorCtr="1">
            <a:noAutofit/>
          </a:bodyPr>
          <a:lstStyle>
            <a:lvl1pPr marL="0" indent="0" algn="ctr">
              <a:buNone/>
              <a:defRPr sz="1300" b="1">
                <a:solidFill>
                  <a:srgbClr val="4045A5"/>
                </a:solidFill>
                <a:latin typeface="Bookman Old Style"/>
              </a:defRPr>
            </a:lvl1pPr>
          </a:lstStyle>
          <a:p>
            <a:pPr lvl="0"/>
            <a:r>
              <a:rPr lang="fr-FR"/>
              <a:t>VOITURE</a:t>
            </a:r>
          </a:p>
        </p:txBody>
      </p:sp>
      <p:sp>
        <p:nvSpPr>
          <p:cNvPr id="35" name="Espace réservé du texte 85">
            <a:extLst>
              <a:ext uri="{FF2B5EF4-FFF2-40B4-BE49-F238E27FC236}">
                <a16:creationId xmlns:a16="http://schemas.microsoft.com/office/drawing/2014/main" id="{6D74FFA1-2294-4281-BEF5-CCE6084FFC33}"/>
              </a:ext>
            </a:extLst>
          </p:cNvPr>
          <p:cNvSpPr txBox="1">
            <a:spLocks noGrp="1"/>
          </p:cNvSpPr>
          <p:nvPr>
            <p:ph type="body" idx="4294967295"/>
          </p:nvPr>
        </p:nvSpPr>
        <p:spPr>
          <a:xfrm>
            <a:off x="3502700" y="2100762"/>
            <a:ext cx="1483202" cy="415997"/>
          </a:xfrm>
        </p:spPr>
        <p:txBody>
          <a:bodyPr lIns="0" tIns="0" rIns="0" bIns="0" anchor="ctr" anchorCtr="1">
            <a:noAutofit/>
          </a:bodyPr>
          <a:lstStyle>
            <a:lvl1pPr marL="0" indent="0" algn="ctr">
              <a:buNone/>
              <a:defRPr sz="1300" b="1">
                <a:solidFill>
                  <a:srgbClr val="356194"/>
                </a:solidFill>
                <a:latin typeface="Bookman Old Style"/>
              </a:defRPr>
            </a:lvl1pPr>
          </a:lstStyle>
          <a:p>
            <a:pPr lvl="0"/>
            <a:r>
              <a:rPr lang="fr-FR"/>
              <a:t>MAISON</a:t>
            </a:r>
          </a:p>
        </p:txBody>
      </p:sp>
      <p:sp>
        <p:nvSpPr>
          <p:cNvPr id="36" name="Espace réservé du texte 85">
            <a:extLst>
              <a:ext uri="{FF2B5EF4-FFF2-40B4-BE49-F238E27FC236}">
                <a16:creationId xmlns:a16="http://schemas.microsoft.com/office/drawing/2014/main" id="{217DADD4-5136-4C29-B7D5-C2946A58C895}"/>
              </a:ext>
            </a:extLst>
          </p:cNvPr>
          <p:cNvSpPr txBox="1">
            <a:spLocks noGrp="1"/>
          </p:cNvSpPr>
          <p:nvPr>
            <p:ph type="body" idx="4294967295"/>
          </p:nvPr>
        </p:nvSpPr>
        <p:spPr>
          <a:xfrm>
            <a:off x="248472" y="7731930"/>
            <a:ext cx="1477441" cy="415997"/>
          </a:xfrm>
        </p:spPr>
        <p:txBody>
          <a:bodyPr lIns="0" tIns="0" rIns="0" bIns="0" anchor="ctr" anchorCtr="1">
            <a:noAutofit/>
          </a:bodyPr>
          <a:lstStyle>
            <a:lvl1pPr marL="0" indent="0" algn="ctr">
              <a:buNone/>
              <a:defRPr sz="1300" b="1">
                <a:solidFill>
                  <a:srgbClr val="749100"/>
                </a:solidFill>
                <a:latin typeface="Bookman Old Style"/>
              </a:defRPr>
            </a:lvl1pPr>
          </a:lstStyle>
          <a:p>
            <a:pPr lvl="0"/>
            <a:r>
              <a:rPr lang="fr-FR"/>
              <a:t>TÉLÉPHONE</a:t>
            </a:r>
          </a:p>
        </p:txBody>
      </p:sp>
      <p:sp>
        <p:nvSpPr>
          <p:cNvPr id="37" name="Espace réservé du texte 85">
            <a:extLst>
              <a:ext uri="{FF2B5EF4-FFF2-40B4-BE49-F238E27FC236}">
                <a16:creationId xmlns:a16="http://schemas.microsoft.com/office/drawing/2014/main" id="{E2A94C0E-B533-4E22-B5F9-A1B306F8D687}"/>
              </a:ext>
            </a:extLst>
          </p:cNvPr>
          <p:cNvSpPr txBox="1">
            <a:spLocks noGrp="1"/>
          </p:cNvSpPr>
          <p:nvPr>
            <p:ph type="body" idx="4294967295"/>
          </p:nvPr>
        </p:nvSpPr>
        <p:spPr>
          <a:xfrm>
            <a:off x="5129811" y="7731930"/>
            <a:ext cx="1483202" cy="415997"/>
          </a:xfrm>
        </p:spPr>
        <p:txBody>
          <a:bodyPr lIns="0" tIns="0" rIns="0" bIns="0" anchor="ctr" anchorCtr="1">
            <a:noAutofit/>
          </a:bodyPr>
          <a:lstStyle>
            <a:lvl1pPr marL="0" indent="0" algn="ctr">
              <a:buNone/>
              <a:defRPr sz="1300" b="1">
                <a:solidFill>
                  <a:srgbClr val="CC2129"/>
                </a:solidFill>
                <a:latin typeface="Bookman Old Style"/>
              </a:defRPr>
            </a:lvl1pPr>
          </a:lstStyle>
          <a:p>
            <a:pPr lvl="0"/>
            <a:r>
              <a:rPr lang="fr-FR"/>
              <a:t>ACHATS</a:t>
            </a:r>
          </a:p>
        </p:txBody>
      </p:sp>
      <p:sp>
        <p:nvSpPr>
          <p:cNvPr id="38" name="Espace réservé du texte 85">
            <a:extLst>
              <a:ext uri="{FF2B5EF4-FFF2-40B4-BE49-F238E27FC236}">
                <a16:creationId xmlns:a16="http://schemas.microsoft.com/office/drawing/2014/main" id="{4B43BBB3-BE52-467E-9473-C9B6811626CA}"/>
              </a:ext>
            </a:extLst>
          </p:cNvPr>
          <p:cNvSpPr txBox="1">
            <a:spLocks noGrp="1"/>
          </p:cNvSpPr>
          <p:nvPr>
            <p:ph type="body" idx="4294967295"/>
          </p:nvPr>
        </p:nvSpPr>
        <p:spPr>
          <a:xfrm>
            <a:off x="1869609" y="7731930"/>
            <a:ext cx="1483202" cy="415997"/>
          </a:xfrm>
        </p:spPr>
        <p:txBody>
          <a:bodyPr lIns="0" tIns="0" rIns="0" bIns="0" anchor="ctr" anchorCtr="1">
            <a:noAutofit/>
          </a:bodyPr>
          <a:lstStyle>
            <a:lvl1pPr marL="0" indent="0" algn="ctr">
              <a:buNone/>
              <a:defRPr sz="1300" b="1">
                <a:solidFill>
                  <a:srgbClr val="A99200"/>
                </a:solidFill>
                <a:latin typeface="Bookman Old Style"/>
              </a:defRPr>
            </a:lvl1pPr>
          </a:lstStyle>
          <a:p>
            <a:pPr lvl="0"/>
            <a:r>
              <a:rPr lang="fr-FR"/>
              <a:t>CRÉDITS</a:t>
            </a:r>
          </a:p>
        </p:txBody>
      </p:sp>
      <p:sp>
        <p:nvSpPr>
          <p:cNvPr id="39" name="Espace réservé du texte 85">
            <a:extLst>
              <a:ext uri="{FF2B5EF4-FFF2-40B4-BE49-F238E27FC236}">
                <a16:creationId xmlns:a16="http://schemas.microsoft.com/office/drawing/2014/main" id="{ED100DAA-6B09-476E-8C47-0D282E894D3F}"/>
              </a:ext>
            </a:extLst>
          </p:cNvPr>
          <p:cNvSpPr txBox="1">
            <a:spLocks noGrp="1"/>
          </p:cNvSpPr>
          <p:nvPr>
            <p:ph type="body" idx="4294967295"/>
          </p:nvPr>
        </p:nvSpPr>
        <p:spPr>
          <a:xfrm>
            <a:off x="3496491" y="7731930"/>
            <a:ext cx="1483202" cy="415997"/>
          </a:xfrm>
        </p:spPr>
        <p:txBody>
          <a:bodyPr lIns="0" tIns="0" rIns="0" bIns="0" anchor="ctr" anchorCtr="1">
            <a:noAutofit/>
          </a:bodyPr>
          <a:lstStyle>
            <a:lvl1pPr marL="0" indent="0" algn="ctr">
              <a:buNone/>
              <a:defRPr sz="1300" b="1">
                <a:solidFill>
                  <a:srgbClr val="C66809"/>
                </a:solidFill>
                <a:latin typeface="Bookman Old Style"/>
              </a:defRPr>
            </a:lvl1pPr>
          </a:lstStyle>
          <a:p>
            <a:pPr lvl="0"/>
            <a:r>
              <a:rPr lang="fr-FR"/>
              <a:t>IMPÔTS</a:t>
            </a:r>
          </a:p>
        </p:txBody>
      </p:sp>
      <p:sp>
        <p:nvSpPr>
          <p:cNvPr id="40" name="Espace réservé du texte 85">
            <a:extLst>
              <a:ext uri="{FF2B5EF4-FFF2-40B4-BE49-F238E27FC236}">
                <a16:creationId xmlns:a16="http://schemas.microsoft.com/office/drawing/2014/main" id="{9206CCA6-520A-47CF-A1D7-8689DCB4BAD8}"/>
              </a:ext>
            </a:extLst>
          </p:cNvPr>
          <p:cNvSpPr txBox="1">
            <a:spLocks noGrp="1"/>
          </p:cNvSpPr>
          <p:nvPr>
            <p:ph type="body" idx="4294967295"/>
          </p:nvPr>
        </p:nvSpPr>
        <p:spPr>
          <a:xfrm>
            <a:off x="2635684" y="5262500"/>
            <a:ext cx="1586639" cy="633596"/>
          </a:xfrm>
        </p:spPr>
        <p:txBody>
          <a:bodyPr lIns="0" tIns="0" rIns="0" bIns="0" anchor="ctr" anchorCtr="1">
            <a:noAutofit/>
          </a:bodyPr>
          <a:lstStyle>
            <a:lvl1pPr marL="0" indent="0" algn="ctr">
              <a:buNone/>
              <a:defRPr sz="900">
                <a:solidFill>
                  <a:srgbClr val="1A1A1A"/>
                </a:solidFill>
              </a:defRPr>
            </a:lvl1pPr>
          </a:lstStyle>
          <a:p>
            <a:pPr lvl="0"/>
            <a:r>
              <a:rPr lang="fr-FR"/>
              <a:t>Modifiez les styles du texte du masque</a:t>
            </a:r>
          </a:p>
        </p:txBody>
      </p:sp>
      <p:sp>
        <p:nvSpPr>
          <p:cNvPr id="41" name="Espace réservé du texte 85">
            <a:extLst>
              <a:ext uri="{FF2B5EF4-FFF2-40B4-BE49-F238E27FC236}">
                <a16:creationId xmlns:a16="http://schemas.microsoft.com/office/drawing/2014/main" id="{F3F2A8CC-9D8C-44B1-96E9-D602AA6B9E8C}"/>
              </a:ext>
            </a:extLst>
          </p:cNvPr>
          <p:cNvSpPr txBox="1">
            <a:spLocks noGrp="1"/>
          </p:cNvSpPr>
          <p:nvPr>
            <p:ph type="body" idx="4294967295"/>
          </p:nvPr>
        </p:nvSpPr>
        <p:spPr>
          <a:xfrm>
            <a:off x="2506456" y="4963730"/>
            <a:ext cx="1845085" cy="299063"/>
          </a:xfrm>
        </p:spPr>
        <p:txBody>
          <a:bodyPr lIns="0" tIns="0" rIns="0" bIns="0" anchor="ctr" anchorCtr="1">
            <a:noAutofit/>
          </a:bodyPr>
          <a:lstStyle>
            <a:lvl1pPr marL="0" indent="0" algn="ctr">
              <a:buNone/>
              <a:defRPr sz="1300" b="1">
                <a:solidFill>
                  <a:srgbClr val="105A46"/>
                </a:solidFill>
                <a:latin typeface="Bookman Old Style"/>
              </a:defRPr>
            </a:lvl1pPr>
          </a:lstStyle>
          <a:p>
            <a:pPr lvl="0"/>
            <a:r>
              <a:rPr lang="fr-FR"/>
              <a:t>VOTRE ÉPARGNE</a:t>
            </a:r>
          </a:p>
        </p:txBody>
      </p:sp>
      <p:sp>
        <p:nvSpPr>
          <p:cNvPr id="42" name="Espace réservé d’image 109">
            <a:extLst>
              <a:ext uri="{FF2B5EF4-FFF2-40B4-BE49-F238E27FC236}">
                <a16:creationId xmlns:a16="http://schemas.microsoft.com/office/drawing/2014/main" id="{CFDAAC9A-AC88-45BD-B5D9-1F37535762A2}"/>
              </a:ext>
            </a:extLst>
          </p:cNvPr>
          <p:cNvSpPr txBox="1">
            <a:spLocks noGrp="1"/>
          </p:cNvSpPr>
          <p:nvPr>
            <p:ph type="pic" idx="4294967295"/>
          </p:nvPr>
        </p:nvSpPr>
        <p:spPr>
          <a:xfrm>
            <a:off x="639220"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3" name="Espace réservé d’image 109">
            <a:extLst>
              <a:ext uri="{FF2B5EF4-FFF2-40B4-BE49-F238E27FC236}">
                <a16:creationId xmlns:a16="http://schemas.microsoft.com/office/drawing/2014/main" id="{D38F9069-507B-4234-9552-3CF542042C11}"/>
              </a:ext>
            </a:extLst>
          </p:cNvPr>
          <p:cNvSpPr txBox="1">
            <a:spLocks noGrp="1"/>
          </p:cNvSpPr>
          <p:nvPr>
            <p:ph type="pic" idx="4294967295"/>
          </p:nvPr>
        </p:nvSpPr>
        <p:spPr>
          <a:xfrm>
            <a:off x="2257333"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4" name="Espace réservé d’image 109">
            <a:extLst>
              <a:ext uri="{FF2B5EF4-FFF2-40B4-BE49-F238E27FC236}">
                <a16:creationId xmlns:a16="http://schemas.microsoft.com/office/drawing/2014/main" id="{BF646AA5-FEC8-405B-9075-1BF4B767EF69}"/>
              </a:ext>
            </a:extLst>
          </p:cNvPr>
          <p:cNvSpPr txBox="1">
            <a:spLocks noGrp="1"/>
          </p:cNvSpPr>
          <p:nvPr>
            <p:ph type="pic" idx="4294967295"/>
          </p:nvPr>
        </p:nvSpPr>
        <p:spPr>
          <a:xfrm>
            <a:off x="3875437"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5" name="Espace réservé d’image 109">
            <a:extLst>
              <a:ext uri="{FF2B5EF4-FFF2-40B4-BE49-F238E27FC236}">
                <a16:creationId xmlns:a16="http://schemas.microsoft.com/office/drawing/2014/main" id="{3322F6F9-C387-4AB6-B935-85F5839B1C36}"/>
              </a:ext>
            </a:extLst>
          </p:cNvPr>
          <p:cNvSpPr txBox="1">
            <a:spLocks noGrp="1"/>
          </p:cNvSpPr>
          <p:nvPr>
            <p:ph type="pic" idx="4294967295"/>
          </p:nvPr>
        </p:nvSpPr>
        <p:spPr>
          <a:xfrm>
            <a:off x="5493541"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6" name="Espace réservé d’image 109">
            <a:extLst>
              <a:ext uri="{FF2B5EF4-FFF2-40B4-BE49-F238E27FC236}">
                <a16:creationId xmlns:a16="http://schemas.microsoft.com/office/drawing/2014/main" id="{5A6C5632-7D79-4A88-9D01-8D126FF5FA4F}"/>
              </a:ext>
            </a:extLst>
          </p:cNvPr>
          <p:cNvSpPr txBox="1">
            <a:spLocks noGrp="1"/>
          </p:cNvSpPr>
          <p:nvPr>
            <p:ph type="pic" idx="4294967295"/>
          </p:nvPr>
        </p:nvSpPr>
        <p:spPr>
          <a:xfrm>
            <a:off x="639220"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7" name="Espace réservé d’image 109">
            <a:extLst>
              <a:ext uri="{FF2B5EF4-FFF2-40B4-BE49-F238E27FC236}">
                <a16:creationId xmlns:a16="http://schemas.microsoft.com/office/drawing/2014/main" id="{1C985D92-5334-4E95-B98A-EFCB0FE133BC}"/>
              </a:ext>
            </a:extLst>
          </p:cNvPr>
          <p:cNvSpPr txBox="1">
            <a:spLocks noGrp="1"/>
          </p:cNvSpPr>
          <p:nvPr>
            <p:ph type="pic" idx="4294967295"/>
          </p:nvPr>
        </p:nvSpPr>
        <p:spPr>
          <a:xfrm>
            <a:off x="2257333"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8" name="Espace réservé d’image 109">
            <a:extLst>
              <a:ext uri="{FF2B5EF4-FFF2-40B4-BE49-F238E27FC236}">
                <a16:creationId xmlns:a16="http://schemas.microsoft.com/office/drawing/2014/main" id="{CCD1FCB7-C173-4687-A80D-C501C29D3984}"/>
              </a:ext>
            </a:extLst>
          </p:cNvPr>
          <p:cNvSpPr txBox="1">
            <a:spLocks noGrp="1"/>
          </p:cNvSpPr>
          <p:nvPr>
            <p:ph type="pic" idx="4294967295"/>
          </p:nvPr>
        </p:nvSpPr>
        <p:spPr>
          <a:xfrm>
            <a:off x="3875437"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9" name="Espace réservé d’image 109">
            <a:extLst>
              <a:ext uri="{FF2B5EF4-FFF2-40B4-BE49-F238E27FC236}">
                <a16:creationId xmlns:a16="http://schemas.microsoft.com/office/drawing/2014/main" id="{6F4798AC-142A-4BD6-880E-CFB38DAA9957}"/>
              </a:ext>
            </a:extLst>
          </p:cNvPr>
          <p:cNvSpPr txBox="1">
            <a:spLocks noGrp="1"/>
          </p:cNvSpPr>
          <p:nvPr>
            <p:ph type="pic" idx="4294967295"/>
          </p:nvPr>
        </p:nvSpPr>
        <p:spPr>
          <a:xfrm>
            <a:off x="5493541"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50" name="Espace réservé du texte 85">
            <a:extLst>
              <a:ext uri="{FF2B5EF4-FFF2-40B4-BE49-F238E27FC236}">
                <a16:creationId xmlns:a16="http://schemas.microsoft.com/office/drawing/2014/main" id="{B881A9D4-62D6-4405-979B-943F5AA46514}"/>
              </a:ext>
            </a:extLst>
          </p:cNvPr>
          <p:cNvSpPr txBox="1">
            <a:spLocks noGrp="1"/>
          </p:cNvSpPr>
          <p:nvPr>
            <p:ph type="body" idx="4294967295"/>
          </p:nvPr>
        </p:nvSpPr>
        <p:spPr>
          <a:xfrm rot="16200004">
            <a:off x="343572" y="317249"/>
            <a:ext cx="813980" cy="746689"/>
          </a:xfrm>
        </p:spPr>
        <p:txBody>
          <a:bodyPr lIns="0" tIns="0" rIns="0" bIns="0" anchor="ctr" anchorCtr="1">
            <a:noAutofit/>
          </a:bodyPr>
          <a:lstStyle>
            <a:lvl1pPr marL="0" indent="0" algn="ctr">
              <a:buNone/>
              <a:defRPr sz="1400" b="1">
                <a:solidFill>
                  <a:srgbClr val="FFFFFF"/>
                </a:solidFill>
              </a:defRPr>
            </a:lvl1pPr>
          </a:lstStyle>
          <a:p>
            <a:pPr lvl="0"/>
            <a:r>
              <a:rPr lang="fr-FR"/>
              <a:t>COMMENT FAIRE</a:t>
            </a:r>
            <a:br>
              <a:rPr lang="fr-FR"/>
            </a:br>
            <a:r>
              <a:rPr lang="fr-FR"/>
              <a:t>POUR</a:t>
            </a:r>
          </a:p>
        </p:txBody>
      </p:sp>
      <p:sp>
        <p:nvSpPr>
          <p:cNvPr id="51" name="Espace réservé d’image 109">
            <a:extLst>
              <a:ext uri="{FF2B5EF4-FFF2-40B4-BE49-F238E27FC236}">
                <a16:creationId xmlns:a16="http://schemas.microsoft.com/office/drawing/2014/main" id="{1BC43CB0-8AE8-4901-944C-CD1F2CD95C00}"/>
              </a:ext>
            </a:extLst>
          </p:cNvPr>
          <p:cNvSpPr txBox="1">
            <a:spLocks noGrp="1"/>
          </p:cNvSpPr>
          <p:nvPr>
            <p:ph type="pic" idx="4294967295"/>
          </p:nvPr>
        </p:nvSpPr>
        <p:spPr>
          <a:xfrm>
            <a:off x="3045619" y="4138055"/>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Tree>
    <p:extLst>
      <p:ext uri="{BB962C8B-B14F-4D97-AF65-F5344CB8AC3E}">
        <p14:creationId xmlns:p14="http://schemas.microsoft.com/office/powerpoint/2010/main" val="333483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4C56-7CD6-4140-AEF5-CCD7EA6F74BA}"/>
              </a:ext>
            </a:extLst>
          </p:cNvPr>
          <p:cNvSpPr txBox="1">
            <a:spLocks noGrp="1"/>
          </p:cNvSpPr>
          <p:nvPr>
            <p:ph type="title"/>
          </p:nvPr>
        </p:nvSpPr>
        <p:spPr>
          <a:xfrm>
            <a:off x="472383" y="609603"/>
            <a:ext cx="4113903" cy="2133596"/>
          </a:xfrm>
        </p:spPr>
        <p:txBody>
          <a:bodyPr anchor="b"/>
          <a:lstStyle>
            <a:lvl1pPr>
              <a:defRPr sz="2215">
                <a:solidFill>
                  <a:srgbClr val="1D2545"/>
                </a:solidFill>
                <a:latin typeface="Arial Narrow"/>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600E7476-E968-4E73-B872-3F7E9EE2FB0F}"/>
              </a:ext>
            </a:extLst>
          </p:cNvPr>
          <p:cNvSpPr txBox="1">
            <a:spLocks noGrp="1"/>
          </p:cNvSpPr>
          <p:nvPr>
            <p:ph idx="4294967295"/>
          </p:nvPr>
        </p:nvSpPr>
        <p:spPr>
          <a:xfrm>
            <a:off x="2915550" y="1316573"/>
            <a:ext cx="3471867" cy="6498165"/>
          </a:xfrm>
        </p:spPr>
        <p:txBody>
          <a:bodyPr/>
          <a:lstStyle>
            <a:lvl1pPr marL="0" indent="0">
              <a:buNone/>
              <a:defRPr sz="2215"/>
            </a:lvl1pPr>
            <a:lvl2pPr marL="316526" indent="0">
              <a:buNone/>
              <a:defRPr sz="1939"/>
            </a:lvl2pPr>
            <a:lvl3pPr marL="633062" indent="0">
              <a:buNone/>
              <a:defRPr sz="1662"/>
            </a:lvl3pPr>
            <a:lvl4pPr marL="949589" indent="0">
              <a:buNone/>
              <a:defRPr sz="1385"/>
            </a:lvl4pPr>
            <a:lvl5pPr marL="1266116" indent="0">
              <a:buNone/>
              <a:defRPr sz="1385"/>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7AA833A-BE44-4B56-B00A-79428D543552}"/>
              </a:ext>
            </a:extLst>
          </p:cNvPr>
          <p:cNvSpPr txBox="1">
            <a:spLocks noGrp="1"/>
          </p:cNvSpPr>
          <p:nvPr>
            <p:ph type="body" idx="4294967295"/>
          </p:nvPr>
        </p:nvSpPr>
        <p:spPr>
          <a:xfrm>
            <a:off x="472383" y="2743200"/>
            <a:ext cx="2211887" cy="5082116"/>
          </a:xfrm>
        </p:spPr>
        <p:txBody>
          <a:bodyPr/>
          <a:lstStyle>
            <a:lvl1pPr marL="0" indent="0">
              <a:buNone/>
              <a:defRPr sz="1108"/>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103ABC34-EF5A-4B34-8A76-D9B240E72EBE}"/>
              </a:ext>
            </a:extLst>
          </p:cNvPr>
          <p:cNvSpPr txBox="1">
            <a:spLocks noGrp="1"/>
          </p:cNvSpPr>
          <p:nvPr>
            <p:ph type="dt" sz="half" idx="7"/>
          </p:nvPr>
        </p:nvSpPr>
        <p:spPr/>
        <p:txBody>
          <a:bodyPr/>
          <a:lstStyle>
            <a:lvl1pPr>
              <a:defRPr lang="en-US"/>
            </a:lvl1pPr>
          </a:lstStyle>
          <a:p>
            <a:pPr lvl="0"/>
            <a:endParaRPr lang="en-US"/>
          </a:p>
        </p:txBody>
      </p:sp>
      <p:sp>
        <p:nvSpPr>
          <p:cNvPr id="6" name="Footer Placeholder 5">
            <a:extLst>
              <a:ext uri="{FF2B5EF4-FFF2-40B4-BE49-F238E27FC236}">
                <a16:creationId xmlns:a16="http://schemas.microsoft.com/office/drawing/2014/main" id="{5D0A4F80-3714-47CA-9703-93A84B2B0F0A}"/>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7" name="Slide Number Placeholder 6">
            <a:extLst>
              <a:ext uri="{FF2B5EF4-FFF2-40B4-BE49-F238E27FC236}">
                <a16:creationId xmlns:a16="http://schemas.microsoft.com/office/drawing/2014/main" id="{EA8F9F3B-F2A2-4749-BD36-2DBAA6401C2B}"/>
              </a:ext>
            </a:extLst>
          </p:cNvPr>
          <p:cNvSpPr txBox="1">
            <a:spLocks noGrp="1"/>
          </p:cNvSpPr>
          <p:nvPr>
            <p:ph type="sldNum" sz="quarter" idx="8"/>
          </p:nvPr>
        </p:nvSpPr>
        <p:spPr/>
        <p:txBody>
          <a:bodyPr/>
          <a:lstStyle>
            <a:lvl1pPr>
              <a:defRPr lang="en-US"/>
            </a:lvl1pPr>
          </a:lstStyle>
          <a:p>
            <a:pPr lvl="0"/>
            <a:fld id="{24B7FC5D-E007-49B7-BA57-0D427600E3B4}" type="slidenum">
              <a:t>‹N°›</a:t>
            </a:fld>
            <a:endParaRPr lang="en-US"/>
          </a:p>
        </p:txBody>
      </p:sp>
      <p:pic>
        <p:nvPicPr>
          <p:cNvPr id="8" name="Image 8">
            <a:extLst>
              <a:ext uri="{FF2B5EF4-FFF2-40B4-BE49-F238E27FC236}">
                <a16:creationId xmlns:a16="http://schemas.microsoft.com/office/drawing/2014/main" id="{B59FA90B-439C-46F6-A907-453A628CCD57}"/>
              </a:ext>
            </a:extLst>
          </p:cNvPr>
          <p:cNvPicPr>
            <a:picLocks noChangeAspect="1"/>
          </p:cNvPicPr>
          <p:nvPr/>
        </p:nvPicPr>
        <p:blipFill>
          <a:blip r:embed="rId2"/>
          <a:stretch>
            <a:fillRect/>
          </a:stretch>
        </p:blipFill>
        <p:spPr>
          <a:xfrm>
            <a:off x="3420975" y="2772817"/>
            <a:ext cx="296869" cy="6371182"/>
          </a:xfrm>
          <a:prstGeom prst="rect">
            <a:avLst/>
          </a:prstGeom>
          <a:noFill/>
          <a:ln cap="flat">
            <a:noFill/>
          </a:ln>
        </p:spPr>
      </p:pic>
    </p:spTree>
    <p:extLst>
      <p:ext uri="{BB962C8B-B14F-4D97-AF65-F5344CB8AC3E}">
        <p14:creationId xmlns:p14="http://schemas.microsoft.com/office/powerpoint/2010/main" val="24495135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B6123-CEF6-45B5-8319-E98CAE8B7F02}"/>
              </a:ext>
            </a:extLst>
          </p:cNvPr>
          <p:cNvSpPr txBox="1">
            <a:spLocks noGrp="1"/>
          </p:cNvSpPr>
          <p:nvPr>
            <p:ph type="dt" sz="half" idx="7"/>
          </p:nvPr>
        </p:nvSpPr>
        <p:spPr/>
        <p:txBody>
          <a:bodyPr/>
          <a:lstStyle>
            <a:lvl1pPr>
              <a:defRPr lang="en-US"/>
            </a:lvl1pPr>
          </a:lstStyle>
          <a:p>
            <a:pPr lvl="0"/>
            <a:endParaRPr lang="en-US"/>
          </a:p>
        </p:txBody>
      </p:sp>
      <p:sp>
        <p:nvSpPr>
          <p:cNvPr id="3" name="Footer Placeholder 2">
            <a:extLst>
              <a:ext uri="{FF2B5EF4-FFF2-40B4-BE49-F238E27FC236}">
                <a16:creationId xmlns:a16="http://schemas.microsoft.com/office/drawing/2014/main" id="{82C669D1-4033-4624-92A8-6626CD861EE7}"/>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4" name="Slide Number Placeholder 3">
            <a:extLst>
              <a:ext uri="{FF2B5EF4-FFF2-40B4-BE49-F238E27FC236}">
                <a16:creationId xmlns:a16="http://schemas.microsoft.com/office/drawing/2014/main" id="{E1C0FAE3-B627-4DC6-A0CB-3C384AB20E22}"/>
              </a:ext>
            </a:extLst>
          </p:cNvPr>
          <p:cNvSpPr txBox="1">
            <a:spLocks noGrp="1"/>
          </p:cNvSpPr>
          <p:nvPr>
            <p:ph type="sldNum" sz="quarter" idx="8"/>
          </p:nvPr>
        </p:nvSpPr>
        <p:spPr/>
        <p:txBody>
          <a:bodyPr/>
          <a:lstStyle>
            <a:lvl1pPr>
              <a:defRPr lang="en-US"/>
            </a:lvl1pPr>
          </a:lstStyle>
          <a:p>
            <a:pPr lvl="0"/>
            <a:fld id="{F7CC5E28-7215-489F-8116-980DC69FE88A}" type="slidenum">
              <a:t>‹N°›</a:t>
            </a:fld>
            <a:endParaRPr lang="en-US"/>
          </a:p>
        </p:txBody>
      </p:sp>
    </p:spTree>
    <p:extLst>
      <p:ext uri="{BB962C8B-B14F-4D97-AF65-F5344CB8AC3E}">
        <p14:creationId xmlns:p14="http://schemas.microsoft.com/office/powerpoint/2010/main" val="35928490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E4F369-F360-4EE2-BF76-2AACC1AC7A36}"/>
              </a:ext>
            </a:extLst>
          </p:cNvPr>
          <p:cNvSpPr txBox="1">
            <a:spLocks noGrp="1"/>
          </p:cNvSpPr>
          <p:nvPr>
            <p:ph type="title"/>
          </p:nvPr>
        </p:nvSpPr>
        <p:spPr>
          <a:xfrm>
            <a:off x="471496" y="486835"/>
            <a:ext cx="5915025" cy="176741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445D9330-975F-40BC-BB09-917465A0C3A4}"/>
              </a:ext>
            </a:extLst>
          </p:cNvPr>
          <p:cNvSpPr txBox="1">
            <a:spLocks noGrp="1"/>
          </p:cNvSpPr>
          <p:nvPr>
            <p:ph type="body" idx="1"/>
          </p:nvPr>
        </p:nvSpPr>
        <p:spPr>
          <a:xfrm>
            <a:off x="471496" y="2434171"/>
            <a:ext cx="5915025" cy="5801785"/>
          </a:xfrm>
          <a:prstGeom prst="rect">
            <a:avLst/>
          </a:prstGeom>
          <a:noFill/>
          <a:ln>
            <a:noFill/>
          </a:ln>
        </p:spPr>
        <p:txBody>
          <a:bodyPr vert="horz" wrap="square" lIns="91440" tIns="45720" rIns="91440" bIns="45720" anchor="t"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477D75-66D4-4D36-B269-4C987010A888}"/>
              </a:ext>
            </a:extLst>
          </p:cNvPr>
          <p:cNvSpPr txBox="1">
            <a:spLocks noGrp="1"/>
          </p:cNvSpPr>
          <p:nvPr>
            <p:ph type="dt" sz="half" idx="2"/>
          </p:nvPr>
        </p:nvSpPr>
        <p:spPr>
          <a:xfrm>
            <a:off x="471492"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l"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MM.DD.20XX</a:t>
            </a:r>
          </a:p>
        </p:txBody>
      </p:sp>
      <p:sp>
        <p:nvSpPr>
          <p:cNvPr id="5" name="Espace réservé du pied de page 4">
            <a:extLst>
              <a:ext uri="{FF2B5EF4-FFF2-40B4-BE49-F238E27FC236}">
                <a16:creationId xmlns:a16="http://schemas.microsoft.com/office/drawing/2014/main" id="{DED521D2-998F-444E-B6A0-F0334EB7D9BD}"/>
              </a:ext>
            </a:extLst>
          </p:cNvPr>
          <p:cNvSpPr txBox="1">
            <a:spLocks noGrp="1"/>
          </p:cNvSpPr>
          <p:nvPr>
            <p:ph type="ftr" sz="quarter" idx="3"/>
          </p:nvPr>
        </p:nvSpPr>
        <p:spPr>
          <a:xfrm>
            <a:off x="2271717" y="8475136"/>
            <a:ext cx="2314574" cy="486835"/>
          </a:xfrm>
          <a:prstGeom prst="rect">
            <a:avLst/>
          </a:prstGeom>
          <a:noFill/>
          <a:ln>
            <a:noFill/>
          </a:ln>
        </p:spPr>
        <p:txBody>
          <a:bodyPr vert="horz" wrap="square" lIns="91440" tIns="45720" rIns="91440" bIns="45720" anchor="ctr" anchorCtr="1" compatLnSpc="1">
            <a:noAutofit/>
          </a:bodyPr>
          <a:lstStyle>
            <a:lvl1pPr marL="0" marR="0" lvl="0" indent="0" algn="ct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AJOUTER UN PIED DE PAGE</a:t>
            </a:r>
          </a:p>
        </p:txBody>
      </p:sp>
      <p:sp>
        <p:nvSpPr>
          <p:cNvPr id="6" name="Espace réservé du numéro de diapositive 5">
            <a:extLst>
              <a:ext uri="{FF2B5EF4-FFF2-40B4-BE49-F238E27FC236}">
                <a16:creationId xmlns:a16="http://schemas.microsoft.com/office/drawing/2014/main" id="{8B2B2AC4-ECC0-4018-B4CF-AA3D83659883}"/>
              </a:ext>
            </a:extLst>
          </p:cNvPr>
          <p:cNvSpPr txBox="1">
            <a:spLocks noGrp="1"/>
          </p:cNvSpPr>
          <p:nvPr>
            <p:ph type="sldNum" sz="quarter" idx="4"/>
          </p:nvPr>
        </p:nvSpPr>
        <p:spPr>
          <a:xfrm>
            <a:off x="4843467"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fld id="{EFD9E736-3A89-40C1-8D65-2DC221222A18}"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0" marR="0" lvl="0" indent="0" algn="l" defTabSz="685796" rtl="0" fontAlgn="auto" hangingPunct="1">
        <a:lnSpc>
          <a:spcPct val="90000"/>
        </a:lnSpc>
        <a:spcBef>
          <a:spcPts val="0"/>
        </a:spcBef>
        <a:spcAft>
          <a:spcPts val="0"/>
        </a:spcAft>
        <a:buNone/>
        <a:tabLst/>
        <a:defRPr lang="fr-FR" sz="3300" b="0" i="0" u="none" strike="noStrike" kern="1200" cap="none" spc="0" baseline="0">
          <a:solidFill>
            <a:srgbClr val="F58A1F"/>
          </a:solidFill>
          <a:uFillTx/>
          <a:latin typeface="Bookman Old Style"/>
        </a:defRPr>
      </a:lvl1pPr>
    </p:titleStyle>
    <p:bodyStyle>
      <a:lvl1pPr marL="171449" marR="0" lvl="0" indent="-171449" algn="l" defTabSz="685796" rtl="0" fontAlgn="auto" hangingPunct="1">
        <a:lnSpc>
          <a:spcPct val="90000"/>
        </a:lnSpc>
        <a:spcBef>
          <a:spcPts val="750"/>
        </a:spcBef>
        <a:spcAft>
          <a:spcPts val="0"/>
        </a:spcAft>
        <a:buSzPct val="100000"/>
        <a:buFont typeface="Arial" pitchFamily="34"/>
        <a:buChar char="•"/>
        <a:tabLst/>
        <a:defRPr lang="fr-FR" sz="2100" b="0" i="0" u="none" strike="noStrike" kern="1200" cap="none" spc="0" baseline="0">
          <a:solidFill>
            <a:srgbClr val="F58A1F"/>
          </a:solidFill>
          <a:uFillTx/>
          <a:latin typeface="Arial Narrow"/>
        </a:defRPr>
      </a:lvl1pPr>
      <a:lvl2pPr marL="514347" marR="0" lvl="1" indent="-171449" algn="l" defTabSz="685796" rtl="0" fontAlgn="auto" hangingPunct="1">
        <a:lnSpc>
          <a:spcPct val="90000"/>
        </a:lnSpc>
        <a:spcBef>
          <a:spcPts val="375"/>
        </a:spcBef>
        <a:spcAft>
          <a:spcPts val="0"/>
        </a:spcAft>
        <a:buSzPct val="100000"/>
        <a:buFont typeface="Arial" pitchFamily="34"/>
        <a:buChar char="•"/>
        <a:tabLst/>
        <a:defRPr lang="fr-FR" sz="1800" b="0" i="0" u="none" strike="noStrike" kern="1200" cap="none" spc="0" baseline="0">
          <a:solidFill>
            <a:srgbClr val="F58A1F"/>
          </a:solidFill>
          <a:uFillTx/>
          <a:latin typeface="Arial Narrow"/>
        </a:defRPr>
      </a:lvl2pPr>
      <a:lvl3pPr marL="857245" marR="0" lvl="2" indent="-171449" algn="l" defTabSz="685796" rtl="0" fontAlgn="auto" hangingPunct="1">
        <a:lnSpc>
          <a:spcPct val="90000"/>
        </a:lnSpc>
        <a:spcBef>
          <a:spcPts val="375"/>
        </a:spcBef>
        <a:spcAft>
          <a:spcPts val="0"/>
        </a:spcAft>
        <a:buSzPct val="100000"/>
        <a:buFont typeface="Arial" pitchFamily="34"/>
        <a:buChar char="•"/>
        <a:tabLst/>
        <a:defRPr lang="fr-FR" sz="1500" b="0" i="0" u="none" strike="noStrike" kern="1200" cap="none" spc="0" baseline="0">
          <a:solidFill>
            <a:srgbClr val="F58A1F"/>
          </a:solidFill>
          <a:uFillTx/>
          <a:latin typeface="Arial Narrow"/>
        </a:defRPr>
      </a:lvl3pPr>
      <a:lvl4pPr marL="1200143" marR="0" lvl="3"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4pPr>
      <a:lvl5pPr marL="1543041" marR="0" lvl="4"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5pPr>
      <a:lvl6pPr marL="2514585"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mailto:dg@idevformation.com" TargetMode="External"/><Relationship Id="rId5" Type="http://schemas.openxmlformats.org/officeDocument/2006/relationships/image" Target="../media/image29.emf"/><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francecompetences.fr/recherche/rncp/40989/"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C2B8367-31DC-24D8-9A7D-13B87496D29F}"/>
              </a:ext>
            </a:extLst>
          </p:cNvPr>
          <p:cNvPicPr>
            <a:picLocks noChangeAspect="1"/>
          </p:cNvPicPr>
          <p:nvPr/>
        </p:nvPicPr>
        <p:blipFill>
          <a:blip r:embed="rId2"/>
          <a:stretch>
            <a:fillRect/>
          </a:stretch>
        </p:blipFill>
        <p:spPr>
          <a:xfrm>
            <a:off x="0" y="-14405"/>
            <a:ext cx="5244353" cy="1939963"/>
          </a:xfrm>
          <a:prstGeom prst="rect">
            <a:avLst/>
          </a:prstGeom>
        </p:spPr>
      </p:pic>
      <p:pic>
        <p:nvPicPr>
          <p:cNvPr id="2" name="Image 20">
            <a:extLst>
              <a:ext uri="{FF2B5EF4-FFF2-40B4-BE49-F238E27FC236}">
                <a16:creationId xmlns:a16="http://schemas.microsoft.com/office/drawing/2014/main" id="{8465414A-54FC-4DFE-B0D3-9EC46F5D251D}"/>
              </a:ext>
            </a:extLst>
          </p:cNvPr>
          <p:cNvPicPr>
            <a:picLocks noChangeAspect="1"/>
          </p:cNvPicPr>
          <p:nvPr/>
        </p:nvPicPr>
        <p:blipFill>
          <a:blip r:embed="rId3">
            <a:alphaModFix amt="20000"/>
          </a:blip>
          <a:stretch>
            <a:fillRect/>
          </a:stretch>
        </p:blipFill>
        <p:spPr>
          <a:xfrm>
            <a:off x="4701870" y="3834415"/>
            <a:ext cx="874961" cy="874961"/>
          </a:xfrm>
          <a:prstGeom prst="rect">
            <a:avLst/>
          </a:prstGeom>
          <a:noFill/>
          <a:ln cap="flat">
            <a:noFill/>
          </a:ln>
        </p:spPr>
      </p:pic>
      <p:sp>
        <p:nvSpPr>
          <p:cNvPr id="4" name="Espace réservé du texte 3">
            <a:extLst>
              <a:ext uri="{FF2B5EF4-FFF2-40B4-BE49-F238E27FC236}">
                <a16:creationId xmlns:a16="http://schemas.microsoft.com/office/drawing/2014/main" id="{36A83D8C-C6FB-4BFD-BE16-BEF4618DFCB3}"/>
              </a:ext>
            </a:extLst>
          </p:cNvPr>
          <p:cNvSpPr txBox="1">
            <a:spLocks noGrp="1"/>
          </p:cNvSpPr>
          <p:nvPr>
            <p:ph type="body" idx="4294967295"/>
          </p:nvPr>
        </p:nvSpPr>
        <p:spPr>
          <a:xfrm>
            <a:off x="59540" y="2877290"/>
            <a:ext cx="3376628" cy="6163443"/>
          </a:xfrm>
        </p:spPr>
        <p:txBody>
          <a:bodyPr>
            <a:normAutofit fontScale="25000" lnSpcReduction="20000"/>
          </a:bodyPr>
          <a:lstStyle/>
          <a:p>
            <a:pPr marL="0" indent="0">
              <a:lnSpc>
                <a:spcPct val="120000"/>
              </a:lnSpc>
              <a:spcBef>
                <a:spcPts val="0"/>
              </a:spcBef>
              <a:buNone/>
            </a:pPr>
            <a:r>
              <a:rPr lang="fr-FR" sz="5600" b="1" dirty="0">
                <a:solidFill>
                  <a:srgbClr val="1D2545"/>
                </a:solidFill>
                <a:latin typeface="Calibri"/>
              </a:rPr>
              <a:t>Le métier-les missions</a:t>
            </a:r>
          </a:p>
          <a:p>
            <a:pPr marL="0" indent="0">
              <a:lnSpc>
                <a:spcPct val="120000"/>
              </a:lnSpc>
              <a:spcBef>
                <a:spcPts val="0"/>
              </a:spcBef>
              <a:buNone/>
            </a:pPr>
            <a:endParaRPr lang="fr-FR" sz="1600" b="1" dirty="0">
              <a:solidFill>
                <a:srgbClr val="1D2545"/>
              </a:solidFill>
              <a:latin typeface="Calibri"/>
            </a:endParaRPr>
          </a:p>
          <a:p>
            <a:pPr marL="0" indent="0">
              <a:lnSpc>
                <a:spcPct val="110000"/>
              </a:lnSpc>
              <a:spcBef>
                <a:spcPts val="0"/>
              </a:spcBef>
              <a:spcAft>
                <a:spcPts val="300"/>
              </a:spcAft>
              <a:buNone/>
            </a:pPr>
            <a:r>
              <a:rPr lang="fr-FR" sz="4000" kern="0" dirty="0">
                <a:solidFill>
                  <a:srgbClr val="000000"/>
                </a:solidFill>
                <a:latin typeface="Calibri"/>
              </a:rPr>
              <a:t>L’Assistant(e) immobilier joue un rôle essentiel en assurant la transmission de l'information, la gestion administrative des transactions, des opérations de gestion locative et de copropriété, tout en étant le lien entre les clients, les partenaires et l'équipe et en respectant les échéances et la réglementation en vigueur. </a:t>
            </a:r>
          </a:p>
          <a:p>
            <a:pPr marL="0" indent="0">
              <a:lnSpc>
                <a:spcPct val="110000"/>
              </a:lnSpc>
              <a:spcBef>
                <a:spcPts val="0"/>
              </a:spcBef>
              <a:spcAft>
                <a:spcPts val="300"/>
              </a:spcAft>
              <a:buNone/>
            </a:pPr>
            <a:r>
              <a:rPr lang="fr-FR" sz="4000" kern="0" dirty="0">
                <a:solidFill>
                  <a:srgbClr val="000000"/>
                </a:solidFill>
                <a:latin typeface="Calibri"/>
              </a:rPr>
              <a:t>L'assistant(e) immobilier informe et oriente les clients vers les personnes compétentes, favorisant ainsi la communication avec les membres de l'équipe et les partenaires. Dans ses fonctions administratives, il/elle facilite le travail de son supérieur ou de l'équipe en coordonnant diverses opérations, comme la constitution et le suivi des dossiers administratifs de transaction, de location ou de syndic de copropriété, nécessitant une bonne maîtrise des procédures et une grande rigueur. </a:t>
            </a:r>
          </a:p>
          <a:p>
            <a:pPr marL="0" indent="0">
              <a:lnSpc>
                <a:spcPct val="110000"/>
              </a:lnSpc>
              <a:spcBef>
                <a:spcPts val="0"/>
              </a:spcBef>
              <a:spcAft>
                <a:spcPts val="300"/>
              </a:spcAft>
              <a:buNone/>
            </a:pPr>
            <a:r>
              <a:rPr lang="fr-FR" sz="4000" kern="0" dirty="0">
                <a:solidFill>
                  <a:srgbClr val="000000"/>
                </a:solidFill>
                <a:latin typeface="Calibri"/>
              </a:rPr>
              <a:t>Selon les directives de sa hiérarchie et l'organisation de la structure, l'assistant(e) immobilier agit de manière autonome et rend compte régulièrement de ses actions. Il/elle est en contact permanent avec les partenaires (</a:t>
            </a:r>
            <a:r>
              <a:rPr lang="fr-FR" sz="4000" i="1" kern="0" dirty="0">
                <a:solidFill>
                  <a:srgbClr val="000000"/>
                </a:solidFill>
                <a:latin typeface="Calibri"/>
              </a:rPr>
              <a:t>assureurs, administrateurs, organismes sociaux, notaires, prestataires de services experts</a:t>
            </a:r>
            <a:r>
              <a:rPr lang="fr-FR" sz="4000" kern="0" dirty="0">
                <a:solidFill>
                  <a:srgbClr val="000000"/>
                </a:solidFill>
                <a:latin typeface="Calibri"/>
              </a:rPr>
              <a:t>…) et les clients (</a:t>
            </a:r>
            <a:r>
              <a:rPr lang="fr-FR" sz="4000" i="1" kern="0" dirty="0">
                <a:solidFill>
                  <a:srgbClr val="000000"/>
                </a:solidFill>
                <a:latin typeface="Calibri"/>
              </a:rPr>
              <a:t>vendeurs, acheteurs, propriétaires, locataires, bailleurs</a:t>
            </a:r>
            <a:r>
              <a:rPr lang="fr-FR" sz="4000" kern="0" dirty="0">
                <a:solidFill>
                  <a:srgbClr val="000000"/>
                </a:solidFill>
                <a:latin typeface="Calibri"/>
              </a:rPr>
              <a:t>…), et organise ses activités en fonction des urgences et des priorités.</a:t>
            </a:r>
          </a:p>
          <a:p>
            <a:pPr marL="0" indent="0">
              <a:lnSpc>
                <a:spcPct val="110000"/>
              </a:lnSpc>
              <a:spcBef>
                <a:spcPts val="0"/>
              </a:spcBef>
              <a:spcAft>
                <a:spcPts val="300"/>
              </a:spcAft>
              <a:buNone/>
            </a:pPr>
            <a:r>
              <a:rPr lang="fr-FR" sz="4000" kern="0" dirty="0">
                <a:solidFill>
                  <a:srgbClr val="000000"/>
                </a:solidFill>
                <a:latin typeface="Calibri"/>
              </a:rPr>
              <a:t>L'assistant(e) immobilier exerce généralement ses fonctions de façon sédentaire dans une agence immobilière, un cabinet ou une entreprise d'administration de biens ou d'organismes de logement social. </a:t>
            </a:r>
          </a:p>
          <a:p>
            <a:pPr marL="0" indent="0">
              <a:lnSpc>
                <a:spcPct val="110000"/>
              </a:lnSpc>
              <a:spcBef>
                <a:spcPts val="0"/>
              </a:spcBef>
              <a:spcAft>
                <a:spcPts val="300"/>
              </a:spcAft>
              <a:buNone/>
            </a:pPr>
            <a:endParaRPr lang="fr-FR" sz="4000" b="1" kern="0" dirty="0">
              <a:solidFill>
                <a:srgbClr val="000000"/>
              </a:solidFill>
              <a:latin typeface="Calibri"/>
            </a:endParaRPr>
          </a:p>
          <a:p>
            <a:pPr marL="0" indent="0">
              <a:lnSpc>
                <a:spcPct val="110000"/>
              </a:lnSpc>
              <a:spcBef>
                <a:spcPts val="0"/>
              </a:spcBef>
              <a:spcAft>
                <a:spcPts val="300"/>
              </a:spcAft>
              <a:buNone/>
            </a:pPr>
            <a:r>
              <a:rPr lang="fr-FR" sz="5600" b="1" dirty="0">
                <a:solidFill>
                  <a:srgbClr val="1D2545"/>
                </a:solidFill>
                <a:latin typeface="Calibri"/>
              </a:rPr>
              <a:t>Les métiers accessibles</a:t>
            </a:r>
          </a:p>
          <a:p>
            <a:pPr marL="0" lvl="0" indent="0" defTabSz="914400">
              <a:lnSpc>
                <a:spcPct val="100000"/>
              </a:lnSpc>
              <a:spcBef>
                <a:spcPts val="0"/>
              </a:spcBef>
              <a:buSzTx/>
              <a:buNone/>
            </a:pPr>
            <a:endParaRPr lang="fr-FR" sz="2000" kern="0" dirty="0">
              <a:solidFill>
                <a:srgbClr val="000000"/>
              </a:solidFill>
              <a:latin typeface="+mn-lt"/>
              <a:ea typeface="+mn-ea"/>
              <a:cs typeface="+mn-cs"/>
            </a:endParaRPr>
          </a:p>
          <a:p>
            <a:pPr marL="0" lvl="0" indent="0" defTabSz="914400">
              <a:lnSpc>
                <a:spcPct val="100000"/>
              </a:lnSpc>
              <a:spcBef>
                <a:spcPts val="0"/>
              </a:spcBef>
              <a:buSzTx/>
              <a:buNone/>
            </a:pPr>
            <a:r>
              <a:rPr lang="fr-FR" sz="4000" kern="0" dirty="0">
                <a:solidFill>
                  <a:srgbClr val="000000"/>
                </a:solidFill>
                <a:latin typeface="+mn-lt"/>
                <a:ea typeface="+mn-ea"/>
                <a:cs typeface="+mn-cs"/>
              </a:rPr>
              <a:t>La dénomination les plus courantes des emplois accessibles sont les suivantes (</a:t>
            </a:r>
            <a:r>
              <a:rPr lang="fr-FR" sz="4000" i="1" kern="0" dirty="0">
                <a:solidFill>
                  <a:srgbClr val="000000"/>
                </a:solidFill>
                <a:latin typeface="+mn-lt"/>
                <a:ea typeface="+mn-ea"/>
                <a:cs typeface="+mn-cs"/>
              </a:rPr>
              <a:t>A titre d’exemple</a:t>
            </a:r>
            <a:r>
              <a:rPr lang="fr-FR" sz="4000" kern="0" dirty="0">
                <a:solidFill>
                  <a:srgbClr val="000000"/>
                </a:solidFill>
                <a:latin typeface="+mn-lt"/>
                <a:ea typeface="+mn-ea"/>
                <a:cs typeface="+mn-cs"/>
              </a:rPr>
              <a:t>) :</a:t>
            </a:r>
          </a:p>
          <a:p>
            <a:pPr marL="0" lvl="0" indent="0" defTabSz="914400">
              <a:lnSpc>
                <a:spcPct val="100000"/>
              </a:lnSpc>
              <a:spcBef>
                <a:spcPts val="0"/>
              </a:spcBef>
              <a:buSzTx/>
              <a:buNone/>
            </a:pPr>
            <a:endParaRPr lang="fr-FR" sz="4000" i="1" kern="0" dirty="0">
              <a:solidFill>
                <a:srgbClr val="000000"/>
              </a:solidFill>
              <a:latin typeface="+mn-lt"/>
              <a:ea typeface="+mn-ea"/>
              <a:cs typeface="+mn-cs"/>
            </a:endParaRP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Assistant(e) commercial(e) transaction,</a:t>
            </a: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Assistant(e) de gestion locative,</a:t>
            </a: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Agent(e) de gestion locative,</a:t>
            </a:r>
          </a:p>
          <a:p>
            <a:pPr marL="180975" lvl="0" indent="-180975" defTabSz="914400">
              <a:lnSpc>
                <a:spcPct val="100000"/>
              </a:lnSpc>
              <a:spcBef>
                <a:spcPts val="0"/>
              </a:spcBef>
              <a:buSzTx/>
              <a:buFont typeface="Wingdings" panose="05000000000000000000" pitchFamily="2" charset="2"/>
              <a:buChar char="Ø"/>
            </a:pPr>
            <a:r>
              <a:rPr lang="fr-FR" sz="4000" kern="0" dirty="0">
                <a:solidFill>
                  <a:schemeClr val="tx1"/>
                </a:solidFill>
                <a:latin typeface="+mn-lt"/>
              </a:rPr>
              <a:t>Chargé(e) de gestion locative</a:t>
            </a:r>
            <a:r>
              <a:rPr lang="fr-FR" sz="4000" kern="0" dirty="0">
                <a:solidFill>
                  <a:schemeClr val="tx1"/>
                </a:solidFill>
                <a:latin typeface="+mn-lt"/>
                <a:ea typeface="+mn-ea"/>
                <a:cs typeface="+mn-cs"/>
              </a:rPr>
              <a:t>,</a:t>
            </a:r>
          </a:p>
          <a:p>
            <a:pPr marL="180975" lvl="0" indent="-180975" defTabSz="914400">
              <a:lnSpc>
                <a:spcPct val="100000"/>
              </a:lnSpc>
              <a:spcBef>
                <a:spcPts val="0"/>
              </a:spcBef>
              <a:buSzTx/>
              <a:buFont typeface="Wingdings" panose="05000000000000000000" pitchFamily="2" charset="2"/>
              <a:buChar char="Ø"/>
            </a:pPr>
            <a:r>
              <a:rPr lang="fr-FR" sz="4000" kern="0" dirty="0">
                <a:solidFill>
                  <a:schemeClr val="tx1"/>
                </a:solidFill>
                <a:latin typeface="+mn-lt"/>
                <a:ea typeface="+mn-ea"/>
                <a:cs typeface="+mn-cs"/>
              </a:rPr>
              <a:t>Assistant(e) de gestion immobilière,</a:t>
            </a:r>
          </a:p>
          <a:p>
            <a:pPr marL="180975" lvl="0" indent="-180975" defTabSz="914400">
              <a:lnSpc>
                <a:spcPct val="100000"/>
              </a:lnSpc>
              <a:spcBef>
                <a:spcPts val="0"/>
              </a:spcBef>
              <a:buSzTx/>
              <a:buFont typeface="Wingdings" panose="05000000000000000000" pitchFamily="2" charset="2"/>
              <a:buChar char="Ø"/>
            </a:pPr>
            <a:r>
              <a:rPr lang="fr-FR" sz="4000" kern="0" dirty="0">
                <a:solidFill>
                  <a:schemeClr val="tx1"/>
                </a:solidFill>
                <a:latin typeface="Calibri" panose="020F0502020204030204" pitchFamily="34" charset="0"/>
                <a:ea typeface="Calibri" panose="020F0502020204030204" pitchFamily="34" charset="0"/>
                <a:cs typeface="Calibri" panose="020F0502020204030204" pitchFamily="34" charset="0"/>
              </a:rPr>
              <a:t>Assistant(e) syndic,</a:t>
            </a:r>
          </a:p>
          <a:p>
            <a:pPr marL="180975" lvl="0" indent="-180975" defTabSz="914400">
              <a:lnSpc>
                <a:spcPct val="100000"/>
              </a:lnSpc>
              <a:spcBef>
                <a:spcPts val="0"/>
              </a:spcBef>
              <a:buSzTx/>
              <a:buFont typeface="Wingdings" panose="05000000000000000000" pitchFamily="2" charset="2"/>
              <a:buChar char="Ø"/>
            </a:pPr>
            <a:r>
              <a:rPr lang="fr-FR" sz="4000" kern="0" dirty="0">
                <a:solidFill>
                  <a:schemeClr val="tx1"/>
                </a:solidFill>
                <a:latin typeface="Calibri" panose="020F0502020204030204" pitchFamily="34" charset="0"/>
                <a:ea typeface="Calibri" panose="020F0502020204030204" pitchFamily="34" charset="0"/>
                <a:cs typeface="Calibri" panose="020F0502020204030204" pitchFamily="34" charset="0"/>
              </a:rPr>
              <a:t>Assistant(e) gestion et transaction,</a:t>
            </a:r>
          </a:p>
          <a:p>
            <a:pPr marL="180975" lvl="0" indent="-180975" defTabSz="914400">
              <a:lnSpc>
                <a:spcPct val="100000"/>
              </a:lnSpc>
              <a:spcBef>
                <a:spcPts val="0"/>
              </a:spcBef>
              <a:buSzTx/>
              <a:buFont typeface="Wingdings" panose="05000000000000000000" pitchFamily="2" charset="2"/>
              <a:buChar char="Ø"/>
            </a:pPr>
            <a:r>
              <a:rPr lang="fr-FR" sz="4000" kern="0" dirty="0">
                <a:solidFill>
                  <a:schemeClr val="tx1"/>
                </a:solidFill>
                <a:latin typeface="Calibri" panose="020F0502020204030204" pitchFamily="34" charset="0"/>
                <a:ea typeface="Calibri" panose="020F0502020204030204" pitchFamily="34" charset="0"/>
                <a:cs typeface="Calibri" panose="020F0502020204030204" pitchFamily="34" charset="0"/>
              </a:rPr>
              <a:t>Assistant(e) de copropriété</a:t>
            </a:r>
          </a:p>
        </p:txBody>
      </p:sp>
      <p:sp>
        <p:nvSpPr>
          <p:cNvPr id="10" name="Espace réservé du contenu 2">
            <a:extLst>
              <a:ext uri="{FF2B5EF4-FFF2-40B4-BE49-F238E27FC236}">
                <a16:creationId xmlns:a16="http://schemas.microsoft.com/office/drawing/2014/main" id="{12743827-CFA6-463A-8906-45998CE25241}"/>
              </a:ext>
            </a:extLst>
          </p:cNvPr>
          <p:cNvSpPr txBox="1"/>
          <p:nvPr/>
        </p:nvSpPr>
        <p:spPr>
          <a:xfrm>
            <a:off x="0" y="2316091"/>
            <a:ext cx="6857999" cy="542683"/>
          </a:xfrm>
          <a:prstGeom prst="rect">
            <a:avLst/>
          </a:prstGeom>
          <a:noFill/>
          <a:ln cap="flat">
            <a:noFill/>
          </a:ln>
        </p:spPr>
        <p:txBody>
          <a:bodyPr vert="horz" wrap="square" lIns="84408" tIns="42199" rIns="84408" bIns="42199" anchor="t" anchorCtr="0" compatLnSpc="1">
            <a:normAutofit fontScale="32500" lnSpcReduction="20000"/>
          </a:bodyPr>
          <a:lstStyle/>
          <a:p>
            <a:pPr marL="234468" lvl="1" indent="-234468" algn="ctr" defTabSz="685796">
              <a:lnSpc>
                <a:spcPct val="80000"/>
              </a:lnSpc>
              <a:spcBef>
                <a:spcPts val="375"/>
              </a:spcBef>
              <a:defRPr sz="1800" b="0" i="0" u="none" strike="noStrike" kern="0" cap="none" spc="0" baseline="0">
                <a:solidFill>
                  <a:srgbClr val="000000"/>
                </a:solidFill>
                <a:uFillTx/>
              </a:defRPr>
            </a:pPr>
            <a:r>
              <a:rPr lang="fr-FR" sz="6600" b="1">
                <a:solidFill>
                  <a:srgbClr val="10ABBB"/>
                </a:solidFill>
                <a:latin typeface="Calibri (Corps)"/>
              </a:rPr>
              <a:t>Alternance</a:t>
            </a:r>
            <a:r>
              <a:rPr lang="fr-FR" sz="6600" b="1" kern="0">
                <a:solidFill>
                  <a:srgbClr val="10ABBB"/>
                </a:solidFill>
                <a:latin typeface="+mn-lt"/>
              </a:rPr>
              <a:t> : 1 semaine en Centre / 3 </a:t>
            </a:r>
            <a:r>
              <a:rPr lang="fr-FR" sz="6600" b="1" kern="0">
                <a:solidFill>
                  <a:srgbClr val="10ABBB"/>
                </a:solidFill>
              </a:rPr>
              <a:t>semaine</a:t>
            </a:r>
            <a:r>
              <a:rPr lang="fr-FR" sz="6600" b="1" kern="0">
                <a:solidFill>
                  <a:srgbClr val="10ABBB"/>
                </a:solidFill>
                <a:latin typeface="+mn-lt"/>
              </a:rPr>
              <a:t>s en Entreprise</a:t>
            </a:r>
          </a:p>
          <a:p>
            <a:pPr marL="234468" lvl="1" indent="-234468" algn="ctr" defTabSz="685796">
              <a:lnSpc>
                <a:spcPct val="80000"/>
              </a:lnSpc>
              <a:spcBef>
                <a:spcPts val="375"/>
              </a:spcBef>
              <a:defRPr sz="1800" b="0" i="0" u="none" strike="noStrike" kern="0" cap="none" spc="0" baseline="0">
                <a:solidFill>
                  <a:srgbClr val="000000"/>
                </a:solidFill>
                <a:uFillTx/>
              </a:defRPr>
            </a:pPr>
            <a:r>
              <a:rPr lang="fr-FR" sz="4900" b="1" kern="0">
                <a:solidFill>
                  <a:srgbClr val="002060"/>
                </a:solidFill>
              </a:rPr>
              <a:t>Durée : 490 h en Centre – Contrat en alternance de 14 mois maximum</a:t>
            </a:r>
            <a:endParaRPr lang="fr-FR" sz="4900" b="1" kern="0">
              <a:solidFill>
                <a:srgbClr val="002060"/>
              </a:solidFill>
              <a:latin typeface="+mn-lt"/>
            </a:endParaRPr>
          </a:p>
          <a:p>
            <a:pPr marL="234468" lvl="1" indent="-234468" algn="ctr" defTabSz="685796">
              <a:lnSpc>
                <a:spcPct val="80000"/>
              </a:lnSpc>
              <a:spcBef>
                <a:spcPts val="375"/>
              </a:spcBef>
              <a:defRPr sz="1800" b="0" i="0" u="none" strike="noStrike" kern="0" cap="none" spc="0" baseline="0">
                <a:solidFill>
                  <a:srgbClr val="000000"/>
                </a:solidFill>
                <a:uFillTx/>
              </a:defRPr>
            </a:pPr>
            <a:endParaRPr lang="fr-FR" sz="400" b="1">
              <a:solidFill>
                <a:srgbClr val="1D2243"/>
              </a:solidFill>
              <a:latin typeface="Calibri"/>
            </a:endParaRPr>
          </a:p>
        </p:txBody>
      </p:sp>
      <p:sp>
        <p:nvSpPr>
          <p:cNvPr id="11" name="ZoneTexte 36">
            <a:extLst>
              <a:ext uri="{FF2B5EF4-FFF2-40B4-BE49-F238E27FC236}">
                <a16:creationId xmlns:a16="http://schemas.microsoft.com/office/drawing/2014/main" id="{8519F5AB-0095-484B-AEBA-FF4B82DDB990}"/>
              </a:ext>
            </a:extLst>
          </p:cNvPr>
          <p:cNvSpPr txBox="1"/>
          <p:nvPr/>
        </p:nvSpPr>
        <p:spPr>
          <a:xfrm>
            <a:off x="3644153" y="2976104"/>
            <a:ext cx="3136574" cy="4270983"/>
          </a:xfrm>
          <a:prstGeom prst="rect">
            <a:avLst/>
          </a:prstGeom>
          <a:noFill/>
          <a:ln w="38100" cap="flat">
            <a:noFill/>
          </a:ln>
        </p:spPr>
        <p:txBody>
          <a:bodyPr vert="horz" wrap="square" lIns="84408" tIns="42199" rIns="84408" bIns="42199" anchor="t" anchorCtr="0" compatLnSpc="1">
            <a:spAutoFit/>
          </a:body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Objectifs</a:t>
            </a:r>
            <a:r>
              <a:rPr lang="fr-FR" sz="1400" b="1" dirty="0">
                <a:solidFill>
                  <a:srgbClr val="1D2545"/>
                </a:solidFill>
                <a:latin typeface="Calibri"/>
              </a:rPr>
              <a:t> </a:t>
            </a:r>
            <a:r>
              <a:rPr lang="fr-FR" sz="1000" b="1" dirty="0">
                <a:solidFill>
                  <a:srgbClr val="1D2545"/>
                </a:solidFill>
                <a:latin typeface="Calibri"/>
              </a:rPr>
              <a:t>: </a:t>
            </a:r>
            <a:r>
              <a:rPr lang="fr-FR" sz="1000" i="0" u="none" strike="noStrike" kern="0" cap="none" spc="0" baseline="0" dirty="0">
                <a:uFillTx/>
              </a:rPr>
              <a:t>A la fin de la formation, les </a:t>
            </a:r>
            <a:r>
              <a:rPr lang="fr-FR" sz="1000" kern="0" dirty="0"/>
              <a:t>A</a:t>
            </a:r>
            <a:r>
              <a:rPr lang="fr-FR" sz="1000" i="0" u="none" strike="noStrike" kern="0" cap="none" spc="0" baseline="0" dirty="0">
                <a:uFillTx/>
              </a:rPr>
              <a:t>lternant(e)s seront en capacité de (d’)  :</a:t>
            </a:r>
            <a:endParaRPr lang="fr-FR" sz="1000" b="1" kern="0" dirty="0">
              <a:solidFill>
                <a:srgbClr val="000000"/>
              </a:solidFill>
            </a:endParaRPr>
          </a:p>
          <a:p>
            <a:pPr defTabSz="457198">
              <a:defRPr sz="1800" b="0" i="0" u="none" strike="noStrike" kern="0" cap="none" spc="0" baseline="0">
                <a:solidFill>
                  <a:srgbClr val="000000"/>
                </a:solidFill>
                <a:uFillTx/>
              </a:defRPr>
            </a:pPr>
            <a:endParaRPr lang="fr-FR" sz="500" dirty="0">
              <a:solidFill>
                <a:srgbClr val="000000"/>
              </a:solidFill>
            </a:endParaRPr>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10ABBB"/>
                </a:solidFill>
              </a:rPr>
              <a:t>Assurer les opérations administratives liées aux transactions immobilières de vente ou de location : </a:t>
            </a:r>
            <a:r>
              <a:rPr lang="fr-FR" sz="900" b="0" i="0" dirty="0">
                <a:solidFill>
                  <a:srgbClr val="000000"/>
                </a:solidFill>
                <a:effectLst/>
              </a:rPr>
              <a:t>Constituer le dossier administratif de mise en vente ou en location d'un bien immobilier, Assurer la promotion de la mise en vente ou en location d'un bien immobilier, …</a:t>
            </a:r>
          </a:p>
          <a:p>
            <a:pPr>
              <a:defRPr sz="1800" b="0" i="0" u="none" strike="noStrike" kern="0" cap="none" spc="0" baseline="0">
                <a:solidFill>
                  <a:srgbClr val="000000"/>
                </a:solidFill>
                <a:uFillTx/>
              </a:defRPr>
            </a:pPr>
            <a:endParaRPr lang="fr-FR" sz="500" dirty="0"/>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10ABBB"/>
                </a:solidFill>
              </a:rPr>
              <a:t>Prendre en charge les activités liées à la gestion locative d'un bien immobilier :</a:t>
            </a:r>
            <a:r>
              <a:rPr lang="fr-FR" sz="900" b="1" dirty="0">
                <a:solidFill>
                  <a:srgbClr val="10ABBB"/>
                </a:solidFill>
                <a:latin typeface="Calibri (Corps)"/>
              </a:rPr>
              <a:t> </a:t>
            </a:r>
            <a:r>
              <a:rPr lang="fr-FR" sz="900" dirty="0">
                <a:solidFill>
                  <a:srgbClr val="000000"/>
                </a:solidFill>
                <a:latin typeface="Calibri (Corps)"/>
              </a:rPr>
              <a:t>Constituer le dossier administratif d'un bien en gestion locative jusqu'au bail, Assurer les opérations courantes de gestion locative d'un bien immobilier, …</a:t>
            </a:r>
          </a:p>
          <a:p>
            <a:pPr>
              <a:defRPr sz="1800" b="0" i="0" u="none" strike="noStrike" kern="0" cap="none" spc="0" baseline="0">
                <a:solidFill>
                  <a:srgbClr val="000000"/>
                </a:solidFill>
                <a:uFillTx/>
              </a:defRPr>
            </a:pPr>
            <a:endParaRPr lang="fr-FR" sz="900" kern="0" dirty="0">
              <a:solidFill>
                <a:srgbClr val="000000"/>
              </a:solidFill>
              <a:latin typeface="Calibri (Corps)"/>
            </a:endParaRPr>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10ABBB"/>
                </a:solidFill>
                <a:latin typeface="Calibri" panose="020F0502020204030204" pitchFamily="34" charset="0"/>
                <a:ea typeface="Calibri" panose="020F0502020204030204" pitchFamily="34" charset="0"/>
                <a:cs typeface="Calibri" panose="020F0502020204030204" pitchFamily="34" charset="0"/>
              </a:rPr>
              <a:t>Participer à la gestion courante d'une copropriété : </a:t>
            </a:r>
            <a:r>
              <a:rPr lang="fr-FR" sz="900" dirty="0">
                <a:latin typeface="Calibri" panose="020F0502020204030204" pitchFamily="34" charset="0"/>
                <a:ea typeface="Calibri" panose="020F0502020204030204" pitchFamily="34" charset="0"/>
                <a:cs typeface="Calibri" panose="020F0502020204030204" pitchFamily="34" charset="0"/>
              </a:rPr>
              <a:t>Assurer la gestion administrative courante d'une copropriété, Organiser et préparer l'assemblée générale de copropriétaires, …</a:t>
            </a:r>
            <a:endParaRPr lang="fr-FR" sz="900" kern="0" dirty="0">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lang="fr-FR" sz="500" kern="0" dirty="0">
              <a:solidFill>
                <a:srgbClr val="000000"/>
              </a:solidFill>
              <a:latin typeface="Calibri" panose="020F050202020403020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Conditions d’accès</a:t>
            </a:r>
            <a:endParaRPr lang="fr-FR" sz="1400" b="1" i="0" u="none" strike="noStrike" kern="1200" cap="none" spc="0" baseline="0" dirty="0">
              <a:solidFill>
                <a:srgbClr val="10ABBB"/>
              </a:solidFill>
              <a:uFillTx/>
              <a:latin typeface="Arial Narrow"/>
            </a:endParaRPr>
          </a:p>
          <a:p>
            <a:pPr>
              <a:defRPr sz="1800" b="0" i="0" u="none" strike="noStrike" kern="0" cap="none" spc="0" baseline="0">
                <a:solidFill>
                  <a:srgbClr val="000000"/>
                </a:solidFill>
                <a:uFillTx/>
              </a:defRPr>
            </a:pPr>
            <a:endParaRPr lang="fr-FR" sz="600" b="1" i="0" u="sng" strike="noStrike" kern="1200" cap="none" spc="0" baseline="0" dirty="0">
              <a:solidFill>
                <a:srgbClr val="10ABBB"/>
              </a:solidFill>
              <a:uFillTx/>
              <a:latin typeface="Calibri"/>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a:t>
            </a:r>
            <a:r>
              <a:rPr lang="fr-FR" sz="1000" b="1" i="0" strike="noStrike" kern="1200" cap="none" spc="0" baseline="0" dirty="0">
                <a:solidFill>
                  <a:srgbClr val="10ABBB"/>
                </a:solidFill>
                <a:uFillTx/>
                <a:latin typeface="Calibri"/>
              </a:rPr>
              <a:t>: </a:t>
            </a:r>
            <a:r>
              <a:rPr lang="fr-FR" sz="1000" b="1" i="0" strike="noStrike" kern="1200" cap="none" spc="0" baseline="0" dirty="0">
                <a:uFillTx/>
                <a:latin typeface="Calibri"/>
              </a:rPr>
              <a:t>Pas de pré requis réglementaires</a:t>
            </a:r>
            <a:endParaRPr kumimoji="0" lang="fr-FR" sz="500" b="1" i="0" u="none" strike="noStrike" kern="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kumimoji="0" lang="fr-FR" sz="500" b="1" i="0" u="none" strike="noStrike" kern="0" cap="none" spc="0" normalizeH="0" baseline="0" noProof="0" dirty="0">
              <a:ln>
                <a:noFill/>
              </a:ln>
              <a:solidFill>
                <a:srgbClr val="000000"/>
              </a:solidFill>
              <a:effectLst/>
              <a:uLnTx/>
              <a:uFillTx/>
              <a:latin typeface="Calibri" panose="020F0502020204030204"/>
              <a:ea typeface="+mn-ea"/>
              <a:cs typeface="+mn-cs"/>
            </a:endParaRPr>
          </a:p>
          <a:p>
            <a:pPr lvl="0">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préconisés </a:t>
            </a:r>
            <a:r>
              <a:rPr lang="fr-FR" sz="1000" b="1" i="0" strike="noStrike" kern="1200" cap="none" spc="0" baseline="0" dirty="0">
                <a:solidFill>
                  <a:srgbClr val="10ABBB"/>
                </a:solidFill>
                <a:uFillTx/>
                <a:latin typeface="Calibri"/>
              </a:rPr>
              <a:t>: </a:t>
            </a:r>
            <a:r>
              <a:rPr kumimoji="0" lang="fr-FR" sz="1000" b="1" i="0" u="none" strike="noStrike" kern="0" cap="none" spc="0" normalizeH="0" baseline="0" noProof="0" dirty="0">
                <a:ln>
                  <a:noFill/>
                </a:ln>
                <a:effectLst/>
                <a:uLnTx/>
                <a:uFillTx/>
                <a:latin typeface="Calibri" panose="020F0502020204030204"/>
                <a:ea typeface="+mn-ea"/>
                <a:cs typeface="+mn-cs"/>
              </a:rPr>
              <a:t>Maîtrise du français oral/écrit </a:t>
            </a:r>
            <a:r>
              <a:rPr kumimoji="0" lang="fr-FR" sz="1000" i="0" u="none" strike="noStrike" kern="0" cap="none" spc="0" normalizeH="0" baseline="0" noProof="0" dirty="0">
                <a:ln>
                  <a:noFill/>
                </a:ln>
                <a:effectLst/>
                <a:uLnTx/>
                <a:uFillTx/>
                <a:latin typeface="Calibri" panose="020F0502020204030204"/>
                <a:ea typeface="+mn-ea"/>
                <a:cs typeface="+mn-cs"/>
              </a:rPr>
              <a:t>(Niveau B2 du CECRL), </a:t>
            </a:r>
            <a:r>
              <a:rPr lang="fr-FR" sz="1000" b="1" kern="0" dirty="0">
                <a:latin typeface="Calibri" panose="020F0502020204030204"/>
              </a:rPr>
              <a:t>C</a:t>
            </a:r>
            <a:r>
              <a:rPr kumimoji="0" lang="fr-FR" sz="1000" b="1" i="0" u="none" strike="noStrike" kern="0" cap="none" spc="0" normalizeH="0" baseline="0" noProof="0" dirty="0" err="1">
                <a:ln>
                  <a:noFill/>
                </a:ln>
                <a:effectLst/>
                <a:uLnTx/>
                <a:uFillTx/>
                <a:latin typeface="Calibri" panose="020F0502020204030204"/>
                <a:ea typeface="+mn-ea"/>
                <a:cs typeface="+mn-cs"/>
              </a:rPr>
              <a:t>onnaissances</a:t>
            </a:r>
            <a:r>
              <a:rPr kumimoji="0" lang="fr-FR" sz="1000" b="1" i="0" u="none" strike="noStrike" kern="0" cap="none" spc="0" normalizeH="0" baseline="0" noProof="0" dirty="0">
                <a:ln>
                  <a:noFill/>
                </a:ln>
                <a:effectLst/>
                <a:uLnTx/>
                <a:uFillTx/>
                <a:latin typeface="Calibri" panose="020F0502020204030204"/>
                <a:ea typeface="+mn-ea"/>
                <a:cs typeface="+mn-cs"/>
              </a:rPr>
              <a:t> de base en bureautique</a:t>
            </a:r>
            <a:endParaRPr kumimoji="0" lang="fr-FR" sz="1000" i="0" u="none" strike="noStrike" kern="0" cap="none" spc="0" normalizeH="0" baseline="0" noProof="0" dirty="0">
              <a:ln>
                <a:noFill/>
              </a:ln>
              <a:effectLst/>
              <a:uLnTx/>
              <a:uFillTx/>
              <a:latin typeface="Calibri" panose="020F0502020204030204"/>
              <a:ea typeface="+mn-ea"/>
              <a:cs typeface="+mn-cs"/>
            </a:endParaRPr>
          </a:p>
        </p:txBody>
      </p:sp>
      <p:pic>
        <p:nvPicPr>
          <p:cNvPr id="6" name="Image 10">
            <a:extLst>
              <a:ext uri="{FF2B5EF4-FFF2-40B4-BE49-F238E27FC236}">
                <a16:creationId xmlns:a16="http://schemas.microsoft.com/office/drawing/2014/main" id="{57EFA469-470F-4243-B732-A9B52FD0A2A8}"/>
              </a:ext>
            </a:extLst>
          </p:cNvPr>
          <p:cNvPicPr>
            <a:picLocks noChangeAspect="1"/>
          </p:cNvPicPr>
          <p:nvPr/>
        </p:nvPicPr>
        <p:blipFill>
          <a:blip r:embed="rId4"/>
          <a:stretch>
            <a:fillRect/>
          </a:stretch>
        </p:blipFill>
        <p:spPr>
          <a:xfrm>
            <a:off x="3960457" y="-19550"/>
            <a:ext cx="2897545" cy="2066053"/>
          </a:xfrm>
          <a:prstGeom prst="rect">
            <a:avLst/>
          </a:prstGeom>
          <a:noFill/>
          <a:ln cap="flat">
            <a:noFill/>
          </a:ln>
          <a:effectLst>
            <a:outerShdw dist="63497" dir="7619903" algn="tl">
              <a:srgbClr val="D9D9D9">
                <a:alpha val="21000"/>
              </a:srgbClr>
            </a:outerShdw>
          </a:effectLst>
        </p:spPr>
      </p:pic>
      <p:sp>
        <p:nvSpPr>
          <p:cNvPr id="3" name="Titre 1">
            <a:extLst>
              <a:ext uri="{FF2B5EF4-FFF2-40B4-BE49-F238E27FC236}">
                <a16:creationId xmlns:a16="http://schemas.microsoft.com/office/drawing/2014/main" id="{772AB1E3-070F-458E-A871-E5A693AF5C2E}"/>
              </a:ext>
            </a:extLst>
          </p:cNvPr>
          <p:cNvSpPr txBox="1">
            <a:spLocks noGrp="1"/>
          </p:cNvSpPr>
          <p:nvPr>
            <p:ph type="title"/>
          </p:nvPr>
        </p:nvSpPr>
        <p:spPr>
          <a:xfrm>
            <a:off x="1" y="1882408"/>
            <a:ext cx="6858000" cy="402479"/>
          </a:xfrm>
        </p:spPr>
        <p:txBody>
          <a:bodyPr anchor="t">
            <a:normAutofit/>
          </a:bodyPr>
          <a:lstStyle/>
          <a:p>
            <a:pPr lvl="0" algn="ctr"/>
            <a:r>
              <a:rPr lang="fr-FR" sz="2000" b="1" dirty="0">
                <a:solidFill>
                  <a:srgbClr val="1D2243"/>
                </a:solidFill>
                <a:latin typeface="Calibri"/>
              </a:rPr>
              <a:t>Titre professionnel Assistant(e) Immobilier </a:t>
            </a:r>
            <a:r>
              <a:rPr lang="fr-FR" sz="1600" dirty="0">
                <a:solidFill>
                  <a:srgbClr val="1D2243"/>
                </a:solidFill>
                <a:latin typeface="Calibri"/>
              </a:rPr>
              <a:t>(Niveau 5)</a:t>
            </a:r>
          </a:p>
        </p:txBody>
      </p:sp>
      <p:sp>
        <p:nvSpPr>
          <p:cNvPr id="7" name="ZoneTexte 15">
            <a:extLst>
              <a:ext uri="{FF2B5EF4-FFF2-40B4-BE49-F238E27FC236}">
                <a16:creationId xmlns:a16="http://schemas.microsoft.com/office/drawing/2014/main" id="{45AAF6CD-3C01-4AF5-ADDA-5280287C20D2}"/>
              </a:ext>
            </a:extLst>
          </p:cNvPr>
          <p:cNvSpPr txBox="1"/>
          <p:nvPr/>
        </p:nvSpPr>
        <p:spPr>
          <a:xfrm>
            <a:off x="4761914" y="157256"/>
            <a:ext cx="2096085" cy="859659"/>
          </a:xfrm>
          <a:prstGeom prst="rect">
            <a:avLst/>
          </a:prstGeom>
          <a:noFill/>
          <a:ln cap="flat">
            <a:noFill/>
          </a:ln>
        </p:spPr>
        <p:txBody>
          <a:bodyPr vert="horz" wrap="square" lIns="91440" tIns="45720" rIns="91440" bIns="45720" anchor="t" anchorCtr="1" compatLnSpc="1">
            <a:spAutoFit/>
          </a:bodyPr>
          <a:lstStyle/>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RNCP 40989</a:t>
            </a:r>
          </a:p>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Formacodes : 35011 ; 35028 ; 35047 ; 42133</a:t>
            </a:r>
            <a:endParaRPr lang="fr-FR" sz="1662" b="1" dirty="0">
              <a:solidFill>
                <a:srgbClr val="10ABBB"/>
              </a:solidFill>
              <a:latin typeface="Calibri"/>
              <a:cs typeface="Calibri"/>
            </a:endParaRPr>
          </a:p>
        </p:txBody>
      </p:sp>
      <p:pic>
        <p:nvPicPr>
          <p:cNvPr id="13" name="Image 39">
            <a:extLst>
              <a:ext uri="{FF2B5EF4-FFF2-40B4-BE49-F238E27FC236}">
                <a16:creationId xmlns:a16="http://schemas.microsoft.com/office/drawing/2014/main" id="{27D9B24C-FCE1-4227-BB0D-E2FF8FA802FA}"/>
              </a:ext>
            </a:extLst>
          </p:cNvPr>
          <p:cNvPicPr>
            <a:picLocks noChangeAspect="1"/>
          </p:cNvPicPr>
          <p:nvPr/>
        </p:nvPicPr>
        <p:blipFill>
          <a:blip r:embed="rId5"/>
          <a:stretch>
            <a:fillRect/>
          </a:stretch>
        </p:blipFill>
        <p:spPr>
          <a:xfrm>
            <a:off x="3453901" y="2932305"/>
            <a:ext cx="249765" cy="6094365"/>
          </a:xfrm>
          <a:prstGeom prst="rect">
            <a:avLst/>
          </a:prstGeom>
          <a:noFill/>
          <a:ln cap="flat">
            <a:noFill/>
          </a:ln>
        </p:spPr>
      </p:pic>
      <p:sp>
        <p:nvSpPr>
          <p:cNvPr id="5" name="Rectangle 12">
            <a:extLst>
              <a:ext uri="{FF2B5EF4-FFF2-40B4-BE49-F238E27FC236}">
                <a16:creationId xmlns:a16="http://schemas.microsoft.com/office/drawing/2014/main" id="{53567638-15D0-8241-C2BB-2E4CAA07E949}"/>
              </a:ext>
            </a:extLst>
          </p:cNvPr>
          <p:cNvSpPr/>
          <p:nvPr/>
        </p:nvSpPr>
        <p:spPr>
          <a:xfrm>
            <a:off x="3686066" y="7154275"/>
            <a:ext cx="3032532" cy="1046440"/>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Lieu de formation</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i="0" u="none" strike="noStrike" kern="1200" cap="none" spc="0" baseline="0" dirty="0">
              <a:solidFill>
                <a:srgbClr val="1D2243"/>
              </a:solidFill>
              <a:uFillTx/>
              <a:latin typeface="Calibri"/>
            </a:endParaRPr>
          </a:p>
          <a:p>
            <a:pPr lvl="0" algn="just" defTabSz="457200">
              <a:defRPr sz="1800" b="0" i="0" u="none" strike="noStrike" kern="0" cap="none" spc="0" baseline="0">
                <a:solidFill>
                  <a:srgbClr val="000000"/>
                </a:solidFill>
                <a:uFillTx/>
              </a:defRPr>
            </a:pPr>
            <a:r>
              <a:rPr lang="fr-FR" sz="1000" dirty="0">
                <a:solidFill>
                  <a:srgbClr val="1D2243"/>
                </a:solidFill>
              </a:rPr>
              <a:t>IDEV Marignane </a:t>
            </a:r>
            <a:r>
              <a:rPr lang="fr-FR" sz="1000" dirty="0">
                <a:solidFill>
                  <a:srgbClr val="000000"/>
                </a:solidFill>
                <a:sym typeface="Wingdings" panose="05000000000000000000" pitchFamily="2" charset="2"/>
              </a:rPr>
              <a:t>: </a:t>
            </a:r>
            <a:r>
              <a:rPr lang="fr-FR" sz="1000" dirty="0">
                <a:solidFill>
                  <a:srgbClr val="000000"/>
                </a:solidFill>
                <a:hlinkClick r:id="rId6"/>
              </a:rPr>
              <a:t>dg@idevformation.com</a:t>
            </a:r>
            <a:endParaRPr lang="fr-FR" sz="1000" dirty="0">
              <a:solidFill>
                <a:srgbClr val="000000"/>
              </a:solidFill>
            </a:endParaRPr>
          </a:p>
          <a:p>
            <a:pPr marL="171450" lvl="0" indent="-171450" algn="just" defTabSz="457200">
              <a:buFont typeface="Wingdings" panose="05000000000000000000" pitchFamily="2" charset="2"/>
              <a:buChar char="("/>
              <a:defRPr sz="1800" b="0" i="0" u="none" strike="noStrike" kern="0" cap="none" spc="0" baseline="0">
                <a:solidFill>
                  <a:srgbClr val="000000"/>
                </a:solidFill>
                <a:uFillTx/>
              </a:defRPr>
            </a:pPr>
            <a:r>
              <a:rPr lang="fr-FR" sz="1000" dirty="0">
                <a:solidFill>
                  <a:srgbClr val="000000"/>
                </a:solidFill>
              </a:rPr>
              <a:t>: 04.13.25.92.13</a:t>
            </a:r>
          </a:p>
          <a:p>
            <a:pPr lvl="0" algn="just" defTabSz="457200">
              <a:defRPr sz="1800" b="0" i="0" u="none" strike="noStrike" kern="0" cap="none" spc="0" baseline="0">
                <a:solidFill>
                  <a:srgbClr val="000000"/>
                </a:solidFill>
                <a:uFillTx/>
              </a:defRPr>
            </a:pPr>
            <a:endParaRPr lang="fr-FR" sz="500" dirty="0">
              <a:solidFill>
                <a:srgbClr val="000000"/>
              </a:solidFill>
            </a:endParaRPr>
          </a:p>
          <a:p>
            <a:pPr lvl="0" algn="just" defTabSz="457200">
              <a:defRPr sz="1800" b="0" i="0" u="none" strike="noStrike" kern="0" cap="none" spc="0" baseline="0">
                <a:solidFill>
                  <a:srgbClr val="000000"/>
                </a:solidFill>
                <a:uFillTx/>
              </a:defRPr>
            </a:pPr>
            <a:r>
              <a:rPr lang="fr-FR" sz="1000" dirty="0">
                <a:solidFill>
                  <a:srgbClr val="1D2243"/>
                </a:solidFill>
              </a:rPr>
              <a:t>IDEV Marseille </a:t>
            </a:r>
            <a:r>
              <a:rPr lang="fr-FR" sz="1000" dirty="0">
                <a:solidFill>
                  <a:srgbClr val="000000"/>
                </a:solidFill>
                <a:sym typeface="Wingdings" panose="05000000000000000000" pitchFamily="2" charset="2"/>
              </a:rPr>
              <a:t>: </a:t>
            </a:r>
            <a:r>
              <a:rPr lang="fr-FR" sz="1000" dirty="0">
                <a:solidFill>
                  <a:srgbClr val="000000"/>
                </a:solidFill>
                <a:hlinkClick r:id="rId6"/>
              </a:rPr>
              <a:t>dg@idevformation.com</a:t>
            </a:r>
            <a:endParaRPr lang="fr-FR" sz="1000" dirty="0">
              <a:solidFill>
                <a:srgbClr val="000000"/>
              </a:solidFill>
            </a:endParaRPr>
          </a:p>
          <a:p>
            <a:pPr lvl="0" algn="just" defTabSz="457200">
              <a:defRPr sz="1800" b="0" i="0" u="none" strike="noStrike" kern="0" cap="none" spc="0" baseline="0">
                <a:solidFill>
                  <a:srgbClr val="000000"/>
                </a:solidFill>
                <a:uFillTx/>
              </a:defRPr>
            </a:pPr>
            <a:r>
              <a:rPr lang="fr-FR" sz="1000" dirty="0">
                <a:solidFill>
                  <a:srgbClr val="000000"/>
                </a:solidFill>
                <a:sym typeface="Wingdings" panose="05000000000000000000" pitchFamily="2" charset="2"/>
              </a:rPr>
              <a:t> </a:t>
            </a:r>
            <a:r>
              <a:rPr lang="fr-FR" sz="1000" dirty="0">
                <a:solidFill>
                  <a:srgbClr val="000000"/>
                </a:solidFill>
              </a:rPr>
              <a:t>: 04.13.25.92.13</a:t>
            </a:r>
          </a:p>
        </p:txBody>
      </p:sp>
      <p:sp>
        <p:nvSpPr>
          <p:cNvPr id="12" name="ZoneTexte 11">
            <a:extLst>
              <a:ext uri="{FF2B5EF4-FFF2-40B4-BE49-F238E27FC236}">
                <a16:creationId xmlns:a16="http://schemas.microsoft.com/office/drawing/2014/main" id="{BB850AB4-4175-1422-E2E2-79486A3048B5}"/>
              </a:ext>
            </a:extLst>
          </p:cNvPr>
          <p:cNvSpPr txBox="1"/>
          <p:nvPr/>
        </p:nvSpPr>
        <p:spPr>
          <a:xfrm>
            <a:off x="5805862" y="8871328"/>
            <a:ext cx="992598" cy="230832"/>
          </a:xfrm>
          <a:prstGeom prst="rect">
            <a:avLst/>
          </a:prstGeom>
          <a:noFill/>
        </p:spPr>
        <p:txBody>
          <a:bodyPr wrap="square" rtlCol="0">
            <a:spAutoFit/>
          </a:bodyPr>
          <a:lstStyle/>
          <a:p>
            <a:r>
              <a:rPr lang="fr-FR" sz="900" i="1" dirty="0"/>
              <a:t>MAJ 05/01/2026</a:t>
            </a:r>
          </a:p>
        </p:txBody>
      </p:sp>
    </p:spTree>
    <p:extLst>
      <p:ext uri="{BB962C8B-B14F-4D97-AF65-F5344CB8AC3E}">
        <p14:creationId xmlns:p14="http://schemas.microsoft.com/office/powerpoint/2010/main" val="313681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3">
            <a:extLst>
              <a:ext uri="{FF2B5EF4-FFF2-40B4-BE49-F238E27FC236}">
                <a16:creationId xmlns:a16="http://schemas.microsoft.com/office/drawing/2014/main" id="{5F26F4B5-6265-4AB2-9909-EC211E104E3B}"/>
              </a:ext>
            </a:extLst>
          </p:cNvPr>
          <p:cNvSpPr/>
          <p:nvPr/>
        </p:nvSpPr>
        <p:spPr>
          <a:xfrm>
            <a:off x="3762768" y="3950040"/>
            <a:ext cx="2888622" cy="3185487"/>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kern="0" dirty="0">
                <a:solidFill>
                  <a:srgbClr val="1D2243"/>
                </a:solidFill>
                <a:latin typeface="Calibri"/>
              </a:rPr>
              <a:t>M</a:t>
            </a:r>
            <a:r>
              <a:rPr lang="fr-FR" sz="1400" b="1" dirty="0">
                <a:solidFill>
                  <a:srgbClr val="1D2243"/>
                </a:solidFill>
                <a:latin typeface="Calibri"/>
              </a:rPr>
              <a:t>éthodes mobilisées </a:t>
            </a:r>
            <a:endParaRPr lang="fr-FR" sz="300" b="1" dirty="0">
              <a:solidFill>
                <a:srgbClr val="1D2243"/>
              </a:solidFill>
              <a:latin typeface="Calibri"/>
            </a:endParaRPr>
          </a:p>
          <a:p>
            <a:pPr algn="just" defTabSz="457198">
              <a:defRPr sz="1800" b="0" i="0" u="none" strike="noStrike" kern="0" cap="none" spc="0" baseline="0">
                <a:solidFill>
                  <a:srgbClr val="000000"/>
                </a:solidFill>
                <a:uFillTx/>
              </a:defRPr>
            </a:pPr>
            <a:endParaRPr lang="fr-FR" sz="1100" b="1" u="sng" dirty="0">
              <a:solidFill>
                <a:srgbClr val="10ABBB"/>
              </a:solidFill>
              <a:latin typeface="Calibri"/>
            </a:endParaRPr>
          </a:p>
          <a:p>
            <a:pPr defTabSz="457198">
              <a:defRPr sz="1800" b="0" i="0" u="none" strike="noStrike" kern="0" cap="none" spc="0" baseline="0">
                <a:solidFill>
                  <a:srgbClr val="000000"/>
                </a:solidFill>
                <a:uFillTx/>
              </a:defRPr>
            </a:pPr>
            <a:r>
              <a:rPr lang="fr-FR" sz="1100" kern="0" dirty="0">
                <a:solidFill>
                  <a:srgbClr val="111111"/>
                </a:solidFill>
              </a:rPr>
              <a:t>Basée sur les principes fondateurs de l’éducation cognitive, les méthodes et modalités pédagogiques utilisées sont axées sur l’individualisation des parcours au travers de :</a:t>
            </a:r>
          </a:p>
          <a:p>
            <a:pPr defTabSz="457198">
              <a:defRPr sz="1800" b="0" i="0" u="none" strike="noStrike" kern="0" cap="none" spc="0" baseline="0">
                <a:solidFill>
                  <a:srgbClr val="000000"/>
                </a:solidFill>
                <a:uFillTx/>
              </a:defRPr>
            </a:pPr>
            <a:endParaRPr lang="fr-FR" sz="8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dirty="0">
                <a:solidFill>
                  <a:srgbClr val="111111"/>
                </a:solidFill>
              </a:rPr>
              <a:t>La pédagogie de l’alternance </a:t>
            </a:r>
            <a:r>
              <a:rPr lang="fr-FR" sz="1100" kern="0" dirty="0">
                <a:solidFill>
                  <a:srgbClr val="111111"/>
                </a:solidFill>
              </a:rPr>
              <a:t>: Approche par compétences, Analyse des situations de travail (</a:t>
            </a:r>
            <a:r>
              <a:rPr lang="fr-FR" sz="1100" i="1" kern="0" dirty="0">
                <a:solidFill>
                  <a:srgbClr val="111111"/>
                </a:solidFill>
              </a:rPr>
              <a:t>Séances de retours réflexifs et d’entraînements à l’analyse de situations vécues en entrep</a:t>
            </a:r>
            <a:r>
              <a:rPr lang="fr-FR" sz="1100" kern="0" dirty="0">
                <a:solidFill>
                  <a:srgbClr val="111111"/>
                </a:solidFill>
              </a:rPr>
              <a:t>rise), Etudes de cas</a:t>
            </a:r>
          </a:p>
          <a:p>
            <a:pPr defTabSz="457198">
              <a:defRPr sz="1800" b="0" i="0" u="none" strike="noStrike" kern="0" cap="none" spc="0" baseline="0">
                <a:solidFill>
                  <a:srgbClr val="000000"/>
                </a:solidFill>
                <a:uFillTx/>
              </a:defRPr>
            </a:pPr>
            <a:endParaRPr lang="fr-FR" sz="11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dirty="0">
                <a:solidFill>
                  <a:srgbClr val="111111"/>
                </a:solidFill>
              </a:rPr>
              <a:t>Des outils dédiés</a:t>
            </a:r>
            <a:r>
              <a:rPr lang="fr-FR" sz="1100" kern="0" dirty="0">
                <a:solidFill>
                  <a:srgbClr val="111111"/>
                </a:solidFill>
              </a:rPr>
              <a:t> : Livret d’Alternance, Travaux en sous-groupes, Fiches navette (</a:t>
            </a:r>
            <a:r>
              <a:rPr lang="fr-FR" sz="1100" i="1" kern="0" dirty="0">
                <a:solidFill>
                  <a:srgbClr val="111111"/>
                </a:solidFill>
              </a:rPr>
              <a:t>missions à réaliser en entreprise</a:t>
            </a:r>
            <a:r>
              <a:rPr lang="fr-FR" sz="1100" kern="0" dirty="0">
                <a:solidFill>
                  <a:srgbClr val="111111"/>
                </a:solidFill>
              </a:rPr>
              <a:t>), Plate-forme LMS</a:t>
            </a:r>
          </a:p>
          <a:p>
            <a:pPr algn="just" defTabSz="457198">
              <a:defRPr sz="1800" b="0" i="0" u="none" strike="noStrike" kern="0" cap="none" spc="0" baseline="0">
                <a:solidFill>
                  <a:srgbClr val="000000"/>
                </a:solidFill>
                <a:uFillTx/>
              </a:defRPr>
            </a:pPr>
            <a:endParaRPr lang="fr-FR" sz="300" b="1" dirty="0">
              <a:solidFill>
                <a:srgbClr val="D8267B"/>
              </a:solidFill>
              <a:latin typeface="Calibri"/>
            </a:endParaRPr>
          </a:p>
        </p:txBody>
      </p:sp>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69403" y="297740"/>
            <a:ext cx="252962" cy="8748543"/>
          </a:xfrm>
          <a:prstGeom prst="rect">
            <a:avLst/>
          </a:prstGeom>
          <a:noFill/>
          <a:ln cap="flat">
            <a:noFill/>
          </a:ln>
        </p:spPr>
      </p:pic>
      <p:sp>
        <p:nvSpPr>
          <p:cNvPr id="16" name="ZoneTexte 1">
            <a:extLst>
              <a:ext uri="{FF2B5EF4-FFF2-40B4-BE49-F238E27FC236}">
                <a16:creationId xmlns:a16="http://schemas.microsoft.com/office/drawing/2014/main" id="{4052ED46-DBC8-0268-CFF1-D01FA5F7DDA6}"/>
              </a:ext>
            </a:extLst>
          </p:cNvPr>
          <p:cNvSpPr txBox="1"/>
          <p:nvPr/>
        </p:nvSpPr>
        <p:spPr>
          <a:xfrm>
            <a:off x="138348" y="5351132"/>
            <a:ext cx="3295217" cy="646331"/>
          </a:xfrm>
          <a:prstGeom prst="rect">
            <a:avLst/>
          </a:prstGeom>
          <a:noFill/>
          <a:ln cap="flat">
            <a:noFill/>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a:solidFill>
                  <a:srgbClr val="1D2243"/>
                </a:solidFill>
                <a:latin typeface="Calibri"/>
              </a:rPr>
              <a:t>Coût de la formation </a:t>
            </a:r>
            <a:endParaRPr lang="fr-FR" sz="500" b="1">
              <a:solidFill>
                <a:srgbClr val="002060"/>
              </a:solidFill>
              <a:latin typeface="Calibri"/>
            </a:endParaRPr>
          </a:p>
          <a:p>
            <a:pPr marL="180975" indent="-180975">
              <a:buSzPts val="1000"/>
              <a:buFont typeface="Wingdings" pitchFamily="2"/>
              <a:buChar char=""/>
              <a:defRPr sz="1800" b="0" i="0" u="none" strike="noStrike" kern="0" cap="none" spc="0" baseline="0">
                <a:solidFill>
                  <a:srgbClr val="000000"/>
                </a:solidFill>
                <a:uFillTx/>
              </a:defRPr>
            </a:pPr>
            <a:r>
              <a:rPr lang="fr-FR" sz="1100">
                <a:solidFill>
                  <a:srgbClr val="000000"/>
                </a:solidFill>
                <a:cs typeface="Arial" pitchFamily="34"/>
              </a:rPr>
              <a:t>100% prise en charge par l’OPCO si contrat d’apprentissage ou contrat de professionnalisation </a:t>
            </a:r>
          </a:p>
        </p:txBody>
      </p:sp>
      <p:sp>
        <p:nvSpPr>
          <p:cNvPr id="17" name="Rectangle 11">
            <a:extLst>
              <a:ext uri="{FF2B5EF4-FFF2-40B4-BE49-F238E27FC236}">
                <a16:creationId xmlns:a16="http://schemas.microsoft.com/office/drawing/2014/main" id="{62FF02C8-5549-11E6-A41F-37D3D672004E}"/>
              </a:ext>
            </a:extLst>
          </p:cNvPr>
          <p:cNvSpPr/>
          <p:nvPr/>
        </p:nvSpPr>
        <p:spPr>
          <a:xfrm>
            <a:off x="124926" y="6321800"/>
            <a:ext cx="3304074" cy="2539157"/>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a:solidFill>
                  <a:srgbClr val="1D2243"/>
                </a:solidFill>
                <a:latin typeface="Calibri"/>
              </a:rPr>
              <a:t>Accessibilité</a:t>
            </a:r>
            <a:endParaRPr lang="fr-FR" sz="300" b="1" u="sng">
              <a:solidFill>
                <a:srgbClr val="D60093"/>
              </a:solidFill>
              <a:latin typeface="Calibri"/>
            </a:endParaRP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r>
              <a:rPr lang="fr-FR" sz="1100" b="1" u="sng" kern="0">
                <a:solidFill>
                  <a:srgbClr val="10ABBB"/>
                </a:solidFill>
                <a:latin typeface="Calibri"/>
              </a:rPr>
              <a:t>Personne en Situation de Handicap (PSH) :</a:t>
            </a: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endParaRPr lang="fr-FR" sz="500" b="1" u="sng" kern="0">
              <a:solidFill>
                <a:srgbClr val="10ABBB"/>
              </a:solidFill>
              <a:latin typeface="Calibri"/>
            </a:endParaRPr>
          </a:p>
          <a:p>
            <a:pPr marL="171450" marR="0" lvl="0" indent="-171450" defTabSz="457200" rtl="0" fontAlgn="auto" hangingPunct="1">
              <a:lnSpc>
                <a:spcPct val="100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a:solidFill>
                  <a:srgbClr val="000000"/>
                </a:solidFill>
                <a:uFillTx/>
                <a:latin typeface="Calibri"/>
              </a:rPr>
              <a:t>Adaptation</a:t>
            </a:r>
            <a:r>
              <a:rPr lang="fr-FR" sz="1100" b="0" i="0" u="none" strike="noStrike" kern="1200" cap="none" spc="0" baseline="0">
                <a:solidFill>
                  <a:srgbClr val="000000"/>
                </a:solidFill>
                <a:uFillTx/>
                <a:latin typeface="Calibri"/>
              </a:rPr>
              <a:t> du dispositif d’accueil pour les personnes en situation </a:t>
            </a:r>
            <a:r>
              <a:rPr lang="fr-FR" sz="1100">
                <a:solidFill>
                  <a:srgbClr val="000000"/>
                </a:solidFill>
                <a:latin typeface="Calibri"/>
              </a:rPr>
              <a:t>de handicap </a:t>
            </a:r>
            <a:r>
              <a:rPr lang="fr-FR" sz="1100" b="0" i="0" u="none" strike="noStrike" kern="1200" cap="none" spc="0" baseline="0">
                <a:solidFill>
                  <a:srgbClr val="000000"/>
                </a:solidFill>
                <a:uFillTx/>
                <a:latin typeface="Calibri"/>
              </a:rPr>
              <a:t>(le cas échéant)</a:t>
            </a:r>
          </a:p>
          <a:p>
            <a:pPr marL="171450" indent="-171450" defTabSz="457200">
              <a:buFont typeface="Wingdings" panose="05000000000000000000" pitchFamily="2" charset="2"/>
              <a:buChar char="è"/>
              <a:defRPr sz="1800" b="0" i="0" u="none" strike="noStrike" kern="0" cap="none" spc="0" baseline="0">
                <a:solidFill>
                  <a:srgbClr val="000000"/>
                </a:solidFill>
                <a:uFillTx/>
              </a:defRPr>
            </a:pPr>
            <a:r>
              <a:rPr lang="fr-FR" sz="1100" b="1">
                <a:solidFill>
                  <a:srgbClr val="000000"/>
                </a:solidFill>
                <a:latin typeface="Calibri"/>
              </a:rPr>
              <a:t>Personnalisation</a:t>
            </a:r>
            <a:r>
              <a:rPr lang="fr-FR" sz="1100">
                <a:solidFill>
                  <a:srgbClr val="000000"/>
                </a:solidFill>
                <a:latin typeface="Calibri"/>
              </a:rPr>
              <a:t> du parcours </a:t>
            </a:r>
            <a:r>
              <a:rPr lang="fr-FR" sz="1100" kern="0">
                <a:solidFill>
                  <a:srgbClr val="000000"/>
                </a:solidFill>
                <a:latin typeface="Calibri"/>
              </a:rPr>
              <a:t>et </a:t>
            </a:r>
            <a:r>
              <a:rPr lang="fr-FR" sz="1100">
                <a:solidFill>
                  <a:srgbClr val="000000"/>
                </a:solidFill>
                <a:latin typeface="Calibri"/>
              </a:rPr>
              <a:t>déploiement de moyens de compensation en centre comme en entreprise </a:t>
            </a:r>
            <a:endParaRPr lang="fr-FR" sz="1100" kern="0">
              <a:solidFill>
                <a:srgbClr val="000000"/>
              </a:solidFill>
              <a:latin typeface="Calibri"/>
              <a:cs typeface="Calibri"/>
            </a:endParaRPr>
          </a:p>
          <a:p>
            <a:pPr defTabSz="457198">
              <a:defRPr sz="1800" b="0" i="0" u="none" strike="noStrike" kern="0" cap="none" spc="0" baseline="0">
                <a:solidFill>
                  <a:srgbClr val="000000"/>
                </a:solidFill>
                <a:uFillTx/>
              </a:defRPr>
            </a:pPr>
            <a:r>
              <a:rPr lang="fr-FR" sz="1100">
                <a:solidFill>
                  <a:srgbClr val="000000"/>
                </a:solidFill>
                <a:latin typeface="Calibri"/>
              </a:rPr>
              <a:t>Des référents handicaps sont mobilisés pour accueillir et informer la personne, participer à l’organisation du parcours de formation, communiquer sur l'accessibilité, assurer le lien avec les partenaires…</a:t>
            </a:r>
          </a:p>
          <a:p>
            <a:pPr defTabSz="457198">
              <a:defRPr sz="1800" b="0" i="0" u="none" strike="noStrike" kern="0" cap="none" spc="0" baseline="0">
                <a:solidFill>
                  <a:srgbClr val="000000"/>
                </a:solidFill>
                <a:uFillTx/>
              </a:defRPr>
            </a:pPr>
            <a:endParaRPr lang="fr-FR" sz="1000" b="1"/>
          </a:p>
          <a:p>
            <a:pPr defTabSz="457198">
              <a:defRPr sz="1800" b="0" i="0" u="none" strike="noStrike" kern="0" cap="none" spc="0" baseline="0">
                <a:solidFill>
                  <a:srgbClr val="000000"/>
                </a:solidFill>
                <a:uFillTx/>
              </a:defRPr>
            </a:pPr>
            <a:r>
              <a:rPr lang="fr-FR" sz="1000" b="1">
                <a:solidFill>
                  <a:srgbClr val="C00000"/>
                </a:solidFill>
              </a:rPr>
              <a:t>Locaux accessibles aux personnes en situation de handicap dont PMR</a:t>
            </a:r>
            <a:endParaRPr lang="fr-FR" sz="1000" b="1">
              <a:solidFill>
                <a:srgbClr val="C00000"/>
              </a:solidFill>
              <a:latin typeface="Calibri"/>
            </a:endParaRPr>
          </a:p>
        </p:txBody>
      </p:sp>
      <p:sp>
        <p:nvSpPr>
          <p:cNvPr id="3" name="ZoneTexte 2">
            <a:extLst>
              <a:ext uri="{FF2B5EF4-FFF2-40B4-BE49-F238E27FC236}">
                <a16:creationId xmlns:a16="http://schemas.microsoft.com/office/drawing/2014/main" id="{5C98A43A-EBBE-2CFE-9BC9-1F0CAFA6E2CA}"/>
              </a:ext>
            </a:extLst>
          </p:cNvPr>
          <p:cNvSpPr txBox="1"/>
          <p:nvPr/>
        </p:nvSpPr>
        <p:spPr>
          <a:xfrm>
            <a:off x="5582979" y="8818734"/>
            <a:ext cx="1143303" cy="230832"/>
          </a:xfrm>
          <a:prstGeom prst="rect">
            <a:avLst/>
          </a:prstGeom>
          <a:noFill/>
        </p:spPr>
        <p:txBody>
          <a:bodyPr wrap="square" rtlCol="0">
            <a:spAutoFit/>
          </a:bodyPr>
          <a:lstStyle/>
          <a:p>
            <a:r>
              <a:rPr lang="fr-FR" sz="900" i="1"/>
              <a:t>MAJ 05/01/2026</a:t>
            </a:r>
          </a:p>
        </p:txBody>
      </p:sp>
      <p:sp>
        <p:nvSpPr>
          <p:cNvPr id="8" name="ZoneTexte 5">
            <a:extLst>
              <a:ext uri="{FF2B5EF4-FFF2-40B4-BE49-F238E27FC236}">
                <a16:creationId xmlns:a16="http://schemas.microsoft.com/office/drawing/2014/main" id="{F0E6ADE2-ADD3-A94F-EC6E-70991F655058}"/>
              </a:ext>
            </a:extLst>
          </p:cNvPr>
          <p:cNvSpPr txBox="1"/>
          <p:nvPr/>
        </p:nvSpPr>
        <p:spPr>
          <a:xfrm>
            <a:off x="131718" y="395245"/>
            <a:ext cx="3169134" cy="2446824"/>
          </a:xfrm>
          <a:prstGeom prst="rect">
            <a:avLst/>
          </a:prstGeom>
          <a:solidFill>
            <a:srgbClr val="10ABBB"/>
          </a:solid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chemeClr val="bg1"/>
                </a:solidFill>
                <a:uFillTx/>
              </a:rPr>
              <a:t>Publics Concernés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0" i="0" u="none" strike="noStrike" kern="1200" cap="none" spc="0" baseline="0">
              <a:solidFill>
                <a:srgbClr val="FFFFFF"/>
              </a:solidFill>
              <a:uFillTx/>
              <a:latin typeface="Arial Narrow"/>
            </a:endParaRPr>
          </a:p>
          <a:p>
            <a:r>
              <a:rPr lang="fr-FR" sz="1100" b="1" u="sng">
                <a:solidFill>
                  <a:schemeClr val="bg1"/>
                </a:solidFill>
                <a:effectLst/>
                <a:latin typeface="Calibri" panose="020F0502020204030204" pitchFamily="34" charset="0"/>
                <a:ea typeface="Calibri" panose="020F0502020204030204" pitchFamily="34" charset="0"/>
              </a:rPr>
              <a:t>Contrat d’Apprentissage </a:t>
            </a:r>
            <a:r>
              <a:rPr lang="fr-FR" sz="1100" b="1">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Avoir entre 16 et 29 ans (15 ans sous conditions ; âge maximum 34 ans sous condition),</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Pas d'âge limite : personne avec une RQTH, créateur/repreneur d’entreprise, sportif de haut niveau.</a:t>
            </a:r>
          </a:p>
          <a:p>
            <a:pPr marL="342900" lvl="0" indent="-342900">
              <a:buFont typeface="Calibri" panose="020F0502020204030204" pitchFamily="34" charset="0"/>
              <a:buChar char="-"/>
            </a:pPr>
            <a:endParaRPr lang="fr-FR" sz="200">
              <a:solidFill>
                <a:schemeClr val="bg1"/>
              </a:solidFill>
              <a:effectLst/>
              <a:latin typeface="Calibri" panose="020F0502020204030204" pitchFamily="34" charset="0"/>
              <a:ea typeface="Calibri" panose="020F0502020204030204" pitchFamily="34" charset="0"/>
            </a:endParaRPr>
          </a:p>
          <a:p>
            <a:r>
              <a:rPr lang="fr-FR" sz="1100" b="1" u="sng">
                <a:solidFill>
                  <a:schemeClr val="bg1"/>
                </a:solidFill>
                <a:effectLst/>
                <a:latin typeface="Calibri" panose="020F0502020204030204" pitchFamily="34" charset="0"/>
                <a:ea typeface="Calibri" panose="020F0502020204030204" pitchFamily="34" charset="0"/>
              </a:rPr>
              <a:t>Contrat de professionnalisation </a:t>
            </a:r>
            <a:r>
              <a:rPr lang="fr-FR" sz="1100" b="1">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Jeunes de 16 à 25 ans révolus pour compléter leur formation initiale,</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Bénéficiaires du RSA ou ASS ou AAH ou les personnes sortant d’un contrat CUI,</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Demandeurs</a:t>
            </a:r>
            <a:r>
              <a:rPr lang="fr-FR" sz="1100">
                <a:solidFill>
                  <a:schemeClr val="bg1"/>
                </a:solidFill>
                <a:latin typeface="Calibri" panose="020F0502020204030204" pitchFamily="34" charset="0"/>
                <a:ea typeface="Times New Roman" panose="02020603050405020304" pitchFamily="18" charset="0"/>
              </a:rPr>
              <a:t> d’emploi</a:t>
            </a:r>
            <a:r>
              <a:rPr lang="fr-FR" sz="1100">
                <a:solidFill>
                  <a:schemeClr val="bg1"/>
                </a:solidFill>
                <a:effectLst/>
                <a:latin typeface="Calibri" panose="020F0502020204030204" pitchFamily="34" charset="0"/>
                <a:ea typeface="Times New Roman" panose="02020603050405020304" pitchFamily="18" charset="0"/>
              </a:rPr>
              <a:t> d’au moins 26 ans.</a:t>
            </a:r>
            <a:endParaRPr lang="fr-FR" sz="1100">
              <a:solidFill>
                <a:schemeClr val="bg1"/>
              </a:solidFill>
              <a:effectLst/>
              <a:latin typeface="Calibri" panose="020F0502020204030204" pitchFamily="34" charset="0"/>
              <a:ea typeface="Calibri" panose="020F0502020204030204" pitchFamily="34" charset="0"/>
            </a:endParaRPr>
          </a:p>
        </p:txBody>
      </p:sp>
      <p:sp>
        <p:nvSpPr>
          <p:cNvPr id="13" name="Rectangle 15">
            <a:extLst>
              <a:ext uri="{FF2B5EF4-FFF2-40B4-BE49-F238E27FC236}">
                <a16:creationId xmlns:a16="http://schemas.microsoft.com/office/drawing/2014/main" id="{E0C0FB6B-3DBE-3CB3-6048-6A4E5E694D45}"/>
              </a:ext>
            </a:extLst>
          </p:cNvPr>
          <p:cNvSpPr/>
          <p:nvPr/>
        </p:nvSpPr>
        <p:spPr>
          <a:xfrm>
            <a:off x="138348" y="3027077"/>
            <a:ext cx="3162504" cy="2139047"/>
          </a:xfrm>
          <a:prstGeom prst="rect">
            <a:avLst/>
          </a:prstGeom>
          <a:noFill/>
          <a:ln cap="flat">
            <a:noFill/>
            <a:prstDash val="solid"/>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rgbClr val="1D2243"/>
                </a:solidFill>
                <a:uFillTx/>
                <a:latin typeface="Calibri"/>
              </a:rPr>
              <a:t>Modalités de recrutement et délais d’accès</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a:solidFill>
                <a:srgbClr val="000000"/>
              </a:solidFill>
              <a:uFillTx/>
              <a:latin typeface="Calibri"/>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a:uFillTx/>
                <a:latin typeface="Calibri"/>
              </a:rPr>
              <a:t>Suite demande/candidature : le  demandeur sera contacté dans les </a:t>
            </a:r>
            <a:r>
              <a:rPr lang="fr-FR" sz="1100" b="1">
                <a:latin typeface="Calibri"/>
              </a:rPr>
              <a:t>48 heures</a:t>
            </a:r>
            <a:r>
              <a:rPr lang="fr-FR" sz="1100" b="1" i="0" u="none" strike="noStrike" kern="1200" cap="none" spc="0" baseline="0">
                <a:uFillTx/>
                <a:latin typeface="Calibri"/>
              </a:rPr>
              <a:t> par IDEV</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600" b="1" i="0" u="none" strike="noStrike" kern="1200" cap="none" spc="0" baseline="0">
              <a:uFillTx/>
              <a:latin typeface="Calibri"/>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a:solidFill>
                <a:srgbClr val="000000"/>
              </a:solidFill>
              <a:uFillTx/>
              <a:latin typeface="Calibri"/>
            </a:endParaRPr>
          </a:p>
          <a:p>
            <a:pPr marL="171450" marR="0" lvl="0" indent="-171450" algn="l" defTabSz="457200" rtl="0" eaLnBrk="1" fontAlgn="auto" latinLnBrk="0" hangingPunct="1">
              <a:lnSpc>
                <a:spcPct val="100000"/>
              </a:lnSpc>
              <a:spcBef>
                <a:spcPts val="0"/>
              </a:spcBef>
              <a:spcAft>
                <a:spcPts val="0"/>
              </a:spcAft>
              <a:buClrTx/>
              <a:buSzPct val="100000"/>
              <a:buFont typeface="Wingdings" panose="05000000000000000000" pitchFamily="2" charset="2"/>
              <a:buChar char="è"/>
              <a:tabLst/>
              <a:defRPr sz="1800" b="0" i="0" u="none" strike="noStrike" kern="0" cap="none" spc="0" baseline="0">
                <a:solidFill>
                  <a:srgbClr val="000000"/>
                </a:solidFill>
                <a:uFillTx/>
              </a:defRPr>
            </a:pPr>
            <a:r>
              <a:rPr kumimoji="0" lang="fr-FR" sz="1100" b="0" i="0" u="none" strike="noStrike" kern="1200" cap="none" spc="0" normalizeH="0" baseline="0" noProof="0">
                <a:ln>
                  <a:noFill/>
                </a:ln>
                <a:solidFill>
                  <a:srgbClr val="000000"/>
                </a:solidFill>
                <a:effectLst/>
                <a:uLnTx/>
                <a:uFillTx/>
                <a:latin typeface="Calibri"/>
                <a:ea typeface="+mn-ea"/>
                <a:cs typeface="+mn-cs"/>
              </a:rPr>
              <a:t>Entretien collectif et/ou individuel</a:t>
            </a:r>
          </a:p>
          <a:p>
            <a:pPr marL="171450" marR="0" lvl="0" indent="-171450" algn="l" defTabSz="457200" rtl="0" eaLnBrk="1" fontAlgn="auto" latinLnBrk="0" hangingPunct="1">
              <a:lnSpc>
                <a:spcPct val="100000"/>
              </a:lnSpc>
              <a:spcBef>
                <a:spcPts val="0"/>
              </a:spcBef>
              <a:spcAft>
                <a:spcPts val="0"/>
              </a:spcAft>
              <a:buClrTx/>
              <a:buSzPct val="100000"/>
              <a:buFont typeface="Wingdings" panose="05000000000000000000" pitchFamily="2" charset="2"/>
              <a:buChar char="è"/>
              <a:tabLst/>
              <a:defRPr sz="1800" b="0" i="0" u="none" strike="noStrike" kern="0" cap="none" spc="0" baseline="0">
                <a:solidFill>
                  <a:srgbClr val="000000"/>
                </a:solidFill>
                <a:uFillTx/>
              </a:defRPr>
            </a:pPr>
            <a:r>
              <a:rPr kumimoji="0" lang="fr-FR" sz="1100" b="0" i="0" u="none" strike="noStrike" kern="0" cap="none" spc="0" normalizeH="0" baseline="0" noProof="0">
                <a:ln>
                  <a:noFill/>
                </a:ln>
                <a:solidFill>
                  <a:srgbClr val="000000"/>
                </a:solidFill>
                <a:effectLst/>
                <a:uLnTx/>
                <a:uFillTx/>
                <a:latin typeface="Calibri"/>
                <a:ea typeface="+mn-ea"/>
                <a:cs typeface="+mn-cs"/>
              </a:rPr>
              <a:t>Analyse du CV et mise en relation avec les entreprises partenaires</a:t>
            </a:r>
            <a:endParaRPr kumimoji="0" lang="fr-FR" sz="1100" b="0" i="0" u="none" strike="noStrike" kern="1200" cap="none" spc="0" normalizeH="0" baseline="0" noProof="0">
              <a:ln>
                <a:noFill/>
              </a:ln>
              <a:solidFill>
                <a:srgbClr val="000000"/>
              </a:solidFill>
              <a:effectLst/>
              <a:uLnTx/>
              <a:uFillTx/>
              <a:latin typeface="Calibri"/>
              <a:ea typeface="+mn-ea"/>
              <a:cs typeface="+mn-cs"/>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r-FR" sz="1400" b="1" i="0" u="none" strike="noStrike" kern="0" cap="none" spc="0" baseline="0">
                <a:solidFill>
                  <a:srgbClr val="1D2243"/>
                </a:solidFill>
                <a:uFillTx/>
                <a:latin typeface="Calibri"/>
              </a:rPr>
              <a:t>Délais d’accès : </a:t>
            </a:r>
            <a:r>
              <a:rPr lang="fr-FR" sz="1400" b="1" i="0" u="none" strike="noStrike" kern="1200" cap="none" spc="0" baseline="0">
                <a:solidFill>
                  <a:srgbClr val="1D2243"/>
                </a:solidFill>
                <a:uFillTx/>
                <a:latin typeface="Calibri"/>
              </a:rPr>
              <a:t> </a:t>
            </a:r>
            <a:r>
              <a:rPr lang="fr-FR" sz="1100" i="0" u="none" strike="noStrike" kern="1200" cap="none" spc="0" baseline="0">
                <a:solidFill>
                  <a:srgbClr val="000000"/>
                </a:solidFill>
                <a:uFillTx/>
                <a:latin typeface="Calibri"/>
              </a:rPr>
              <a:t>entre 7 et 1 mois</a:t>
            </a: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b="0" i="0" u="none" strike="noStrike" kern="1200" cap="none" spc="0" baseline="0">
              <a:solidFill>
                <a:srgbClr val="000000"/>
              </a:solidFill>
              <a:uFillTx/>
              <a:latin typeface="Calibri"/>
            </a:endParaRPr>
          </a:p>
        </p:txBody>
      </p:sp>
      <p:sp>
        <p:nvSpPr>
          <p:cNvPr id="18" name="ZoneTexte 10">
            <a:extLst>
              <a:ext uri="{FF2B5EF4-FFF2-40B4-BE49-F238E27FC236}">
                <a16:creationId xmlns:a16="http://schemas.microsoft.com/office/drawing/2014/main" id="{656DA23C-F283-DC93-1E47-AB79F6E73319}"/>
              </a:ext>
            </a:extLst>
          </p:cNvPr>
          <p:cNvSpPr txBox="1"/>
          <p:nvPr/>
        </p:nvSpPr>
        <p:spPr>
          <a:xfrm>
            <a:off x="3722365" y="710716"/>
            <a:ext cx="3141525" cy="2675091"/>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Programme de la formation</a:t>
            </a:r>
          </a:p>
          <a:p>
            <a:pPr defTabSz="457198">
              <a:spcAft>
                <a:spcPts val="185"/>
              </a:spcAft>
              <a:defRPr sz="1800" b="0" i="0" u="none" strike="noStrike" kern="0" cap="none" spc="0" baseline="0">
                <a:solidFill>
                  <a:srgbClr val="000000"/>
                </a:solidFill>
                <a:uFillTx/>
              </a:defRPr>
            </a:pPr>
            <a:endParaRPr lang="fr-FR" sz="300" b="1" i="0" u="sng" strike="noStrike" kern="1200" cap="none" spc="0" baseline="0" dirty="0">
              <a:solidFill>
                <a:srgbClr val="10ABBB"/>
              </a:solidFill>
              <a:uFillTx/>
              <a:latin typeface="Calibri"/>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sng" strike="noStrike" kern="1200" cap="none" spc="0" baseline="0" dirty="0">
                <a:solidFill>
                  <a:srgbClr val="10ABBB"/>
                </a:solidFill>
                <a:uFillTx/>
                <a:latin typeface="Calibri"/>
                <a:cs typeface="Times New Roman" pitchFamily="18"/>
              </a:rPr>
              <a:t>Modules professionnels</a:t>
            </a:r>
            <a:r>
              <a:rPr lang="fr-FR" sz="1100" b="1" i="0" u="none" strike="noStrike" kern="1200" cap="none" spc="0" baseline="0" dirty="0">
                <a:solidFill>
                  <a:srgbClr val="10ABBB"/>
                </a:solidFill>
                <a:uFillTx/>
                <a:latin typeface="Calibri"/>
                <a:cs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00" b="1" i="0" u="none" strike="noStrike" kern="1200" cap="none" spc="0" baseline="0" dirty="0">
              <a:uFillTx/>
              <a:latin typeface="Calibri"/>
              <a:cs typeface="Times New Roman" pitchFamily="18"/>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a:t>
            </a:r>
            <a:r>
              <a:rPr lang="fr-FR" sz="800" b="1" dirty="0">
                <a:solidFill>
                  <a:srgbClr val="000000"/>
                </a:solidFill>
                <a:latin typeface="Calibri"/>
              </a:rPr>
              <a:t> </a:t>
            </a:r>
            <a:r>
              <a:rPr lang="fr-FR" sz="1100" b="1" dirty="0">
                <a:solidFill>
                  <a:srgbClr val="000000"/>
                </a:solidFill>
                <a:latin typeface="Calibri"/>
              </a:rPr>
              <a:t>BC1 : </a:t>
            </a:r>
            <a:r>
              <a:rPr lang="fr-FR" sz="1100" b="1" kern="0" dirty="0">
                <a:solidFill>
                  <a:srgbClr val="000000"/>
                </a:solidFill>
                <a:latin typeface="Calibri"/>
              </a:rPr>
              <a:t>Assurer les opérations administratives liées aux transactions immobilières de vente ou de location </a:t>
            </a:r>
            <a:r>
              <a:rPr lang="fr-FR" sz="1100" dirty="0">
                <a:solidFill>
                  <a:srgbClr val="000000"/>
                </a:solidFill>
                <a:latin typeface="Calibri"/>
              </a:rPr>
              <a:t>(RNCP40989BC01)</a:t>
            </a:r>
          </a:p>
          <a:p>
            <a:pPr defTabSz="457198">
              <a:spcAft>
                <a:spcPts val="185"/>
              </a:spcAft>
              <a:defRPr sz="1800" b="0" i="0" u="none" strike="noStrike" kern="0" cap="none" spc="0" baseline="0">
                <a:solidFill>
                  <a:srgbClr val="000000"/>
                </a:solidFill>
                <a:uFillTx/>
              </a:defRPr>
            </a:pPr>
            <a:endParaRPr lang="fr-FR" sz="500" b="1" kern="0" dirty="0">
              <a:solidFill>
                <a:srgbClr val="000000"/>
              </a:solidFill>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BC2 </a:t>
            </a:r>
            <a:r>
              <a:rPr lang="fr-FR" sz="1100" dirty="0">
                <a:solidFill>
                  <a:srgbClr val="000000"/>
                </a:solidFill>
                <a:latin typeface="Calibri"/>
              </a:rPr>
              <a:t>: </a:t>
            </a:r>
            <a:r>
              <a:rPr lang="fr-FR" sz="1100" b="1" kern="0" dirty="0">
                <a:solidFill>
                  <a:srgbClr val="000000"/>
                </a:solidFill>
                <a:latin typeface="Calibri"/>
              </a:rPr>
              <a:t>Prendre en charge les activités liées à la gestion locative d'un bien immobilier </a:t>
            </a:r>
            <a:r>
              <a:rPr lang="fr-FR" sz="1100" dirty="0">
                <a:solidFill>
                  <a:srgbClr val="000000"/>
                </a:solidFill>
                <a:latin typeface="Calibri"/>
              </a:rPr>
              <a:t>(RNCP</a:t>
            </a:r>
            <a:r>
              <a:rPr lang="fr-FR" sz="1100" dirty="0">
                <a:solidFill>
                  <a:srgbClr val="000000"/>
                </a:solidFill>
              </a:rPr>
              <a:t>40989</a:t>
            </a:r>
            <a:r>
              <a:rPr lang="fr-FR" sz="1100" dirty="0">
                <a:solidFill>
                  <a:srgbClr val="000000"/>
                </a:solidFill>
                <a:latin typeface="Calibri"/>
              </a:rPr>
              <a:t>BC02)</a:t>
            </a:r>
          </a:p>
          <a:p>
            <a:pPr defTabSz="457198">
              <a:spcAft>
                <a:spcPts val="185"/>
              </a:spcAft>
              <a:defRPr sz="1800" b="0" i="0" u="none" strike="noStrike" kern="0" cap="none" spc="0" baseline="0">
                <a:solidFill>
                  <a:srgbClr val="000000"/>
                </a:solidFill>
                <a:uFillTx/>
              </a:defRPr>
            </a:pPr>
            <a:endParaRPr lang="fr-FR" sz="500"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rPr>
              <a:t>→ BC3 </a:t>
            </a:r>
            <a:r>
              <a:rPr lang="fr-FR" sz="1100" dirty="0">
                <a:solidFill>
                  <a:srgbClr val="000000"/>
                </a:solidFill>
              </a:rPr>
              <a:t>: </a:t>
            </a:r>
            <a:r>
              <a:rPr lang="fr-FR" sz="1100" b="1" kern="0" dirty="0">
                <a:solidFill>
                  <a:srgbClr val="000000"/>
                </a:solidFill>
              </a:rPr>
              <a:t>Participer à la gestion courante d'une copropriété </a:t>
            </a:r>
            <a:r>
              <a:rPr lang="fr-FR" sz="1100" dirty="0">
                <a:solidFill>
                  <a:srgbClr val="000000"/>
                </a:solidFill>
              </a:rPr>
              <a:t>(RNCP40989BC03)</a:t>
            </a:r>
          </a:p>
          <a:p>
            <a:pPr defTabSz="457198">
              <a:spcAft>
                <a:spcPts val="185"/>
              </a:spcAft>
              <a:defRPr sz="1800" b="0" i="0" u="none" strike="noStrike" kern="0" cap="none" spc="0" baseline="0">
                <a:solidFill>
                  <a:srgbClr val="000000"/>
                </a:solidFill>
                <a:uFillTx/>
              </a:defRPr>
            </a:pPr>
            <a:endParaRPr lang="fr-FR" sz="1100" dirty="0">
              <a:solidFill>
                <a:srgbClr val="000000"/>
              </a:solidFill>
              <a:latin typeface="Calibri"/>
            </a:endParaRPr>
          </a:p>
          <a:p>
            <a:pPr defTabSz="457198">
              <a:spcAft>
                <a:spcPts val="185"/>
              </a:spcAft>
              <a:defRPr sz="1800" b="0" i="0" u="none" strike="noStrike" kern="0" cap="none" spc="0" baseline="0">
                <a:solidFill>
                  <a:srgbClr val="000000"/>
                </a:solidFill>
                <a:uFillTx/>
              </a:defRPr>
            </a:pPr>
            <a:endParaRPr lang="fr-FR" sz="1100" dirty="0">
              <a:solidFill>
                <a:srgbClr val="000000"/>
              </a:solidFill>
              <a:latin typeface="Calibri"/>
            </a:endParaRPr>
          </a:p>
        </p:txBody>
      </p:sp>
      <p:sp>
        <p:nvSpPr>
          <p:cNvPr id="19" name="ZoneTexte 6">
            <a:extLst>
              <a:ext uri="{FF2B5EF4-FFF2-40B4-BE49-F238E27FC236}">
                <a16:creationId xmlns:a16="http://schemas.microsoft.com/office/drawing/2014/main" id="{06A2AC54-1A06-36D4-7AEA-86FEC517AC54}"/>
              </a:ext>
            </a:extLst>
          </p:cNvPr>
          <p:cNvSpPr txBox="1"/>
          <p:nvPr/>
        </p:nvSpPr>
        <p:spPr>
          <a:xfrm>
            <a:off x="3722365" y="3171635"/>
            <a:ext cx="3075234" cy="523220"/>
          </a:xfrm>
          <a:prstGeom prst="rect">
            <a:avLst/>
          </a:prstGeom>
          <a:noFill/>
          <a:ln cap="flat">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u="sng" kern="0" dirty="0">
              <a:solidFill>
                <a:srgbClr val="41BAC1"/>
              </a:solidFill>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u="sng" kern="0" dirty="0"/>
              <a:t>H</a:t>
            </a:r>
            <a:r>
              <a:rPr lang="fr-FR" sz="1100" b="1" i="0" u="sng" strike="noStrike" kern="0" cap="none" spc="0" baseline="0" dirty="0">
                <a:uFillTx/>
                <a:latin typeface="Calibri" pitchFamily="34"/>
                <a:ea typeface="Calibri" pitchFamily="34"/>
                <a:cs typeface="Arial" pitchFamily="34"/>
              </a:rPr>
              <a:t>oraires de la formation au sein du Centre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dirty="0">
              <a:uFillTx/>
              <a:latin typeface="Calibri" pitchFamily="34"/>
              <a:ea typeface="Calibri" pitchFamily="34"/>
              <a:cs typeface="Arial"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kern="0" dirty="0">
                <a:latin typeface="Calibri" pitchFamily="34"/>
                <a:ea typeface="Calibri" pitchFamily="34"/>
                <a:cs typeface="Arial" pitchFamily="34"/>
              </a:rPr>
              <a:t>D</a:t>
            </a:r>
            <a:r>
              <a:rPr lang="fr-FR" sz="1100" b="0" i="0" u="none" strike="noStrike" kern="0" cap="none" spc="0" baseline="0" dirty="0">
                <a:uFillTx/>
                <a:latin typeface="Calibri" pitchFamily="34"/>
                <a:ea typeface="Calibri" pitchFamily="34"/>
                <a:cs typeface="Arial" pitchFamily="34"/>
              </a:rPr>
              <a:t>e 8h30 à 12h30 et de 13h30 h à 16h30</a:t>
            </a:r>
            <a:endParaRPr lang="fr-FR" sz="1100" b="1" i="0" u="none" strike="noStrike" kern="0" cap="none" spc="0" baseline="0" dirty="0">
              <a:uFillTx/>
              <a:latin typeface="Arial Narrow"/>
            </a:endParaRPr>
          </a:p>
        </p:txBody>
      </p:sp>
      <p:sp>
        <p:nvSpPr>
          <p:cNvPr id="5" name="Rectangle 23">
            <a:extLst>
              <a:ext uri="{FF2B5EF4-FFF2-40B4-BE49-F238E27FC236}">
                <a16:creationId xmlns:a16="http://schemas.microsoft.com/office/drawing/2014/main" id="{3F7F8D37-7730-12EB-2AE2-72B4344FFC1C}"/>
              </a:ext>
            </a:extLst>
          </p:cNvPr>
          <p:cNvSpPr/>
          <p:nvPr/>
        </p:nvSpPr>
        <p:spPr>
          <a:xfrm>
            <a:off x="3722365" y="7182965"/>
            <a:ext cx="3003917" cy="1585049"/>
          </a:xfrm>
          <a:prstGeom prst="rect">
            <a:avLst/>
          </a:prstGeom>
          <a:noFill/>
          <a:ln cap="flat">
            <a:noFill/>
            <a:prstDash val="solid"/>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kern="0">
                <a:solidFill>
                  <a:srgbClr val="1D2243"/>
                </a:solidFill>
                <a:latin typeface="Calibri"/>
              </a:rPr>
              <a:t>M</a:t>
            </a:r>
            <a:r>
              <a:rPr lang="fr-FR" sz="1400" b="1">
                <a:solidFill>
                  <a:srgbClr val="1D2243"/>
                </a:solidFill>
                <a:latin typeface="Calibri"/>
              </a:rPr>
              <a:t>odalités d’évaluation</a:t>
            </a:r>
          </a:p>
          <a:p>
            <a:pPr defTabSz="457198">
              <a:defRPr sz="1800" b="0" i="0" u="none" strike="noStrike" kern="0" cap="none" spc="0" baseline="0">
                <a:solidFill>
                  <a:srgbClr val="000000"/>
                </a:solidFill>
                <a:uFillTx/>
              </a:defRPr>
            </a:pPr>
            <a:endParaRPr lang="fr-FR" sz="600" b="1">
              <a:solidFill>
                <a:srgbClr val="1D2243"/>
              </a:solidFill>
              <a:latin typeface="Calibri"/>
            </a:endParaRPr>
          </a:p>
          <a:p>
            <a:pPr marL="179387" indent="-179387" defTabSz="457198">
              <a:buFont typeface="Wingdings" panose="05000000000000000000" pitchFamily="2" charset="2"/>
              <a:buChar char="è"/>
              <a:defRPr sz="1800" b="0" i="0" u="none" strike="noStrike" kern="0" cap="none" spc="0" baseline="0">
                <a:solidFill>
                  <a:srgbClr val="000000"/>
                </a:solidFill>
                <a:uFillTx/>
              </a:defRPr>
            </a:pPr>
            <a:r>
              <a:rPr lang="fr-FR" sz="1100">
                <a:solidFill>
                  <a:srgbClr val="000000"/>
                </a:solidFill>
              </a:rPr>
              <a:t>Evaluations formatives tout au long du parcours (</a:t>
            </a:r>
            <a:r>
              <a:rPr lang="fr-FR" sz="1100" i="1">
                <a:solidFill>
                  <a:srgbClr val="000000"/>
                </a:solidFill>
              </a:rPr>
              <a:t>Mises en situation, Etude de Cas, auto-évaluation guidée, Analyse de pratiques professionnelles</a:t>
            </a:r>
            <a:r>
              <a:rPr lang="fr-FR" sz="1100">
                <a:solidFill>
                  <a:srgbClr val="000000"/>
                </a:solidFill>
              </a:rPr>
              <a:t>) et certificatives (</a:t>
            </a:r>
            <a:r>
              <a:rPr lang="fr-FR" sz="1100" i="1">
                <a:solidFill>
                  <a:srgbClr val="000000"/>
                </a:solidFill>
              </a:rPr>
              <a:t>EPCF « blanches » et EPCF officielles pour réalisation du DP</a:t>
            </a:r>
            <a:r>
              <a:rPr lang="fr-FR" sz="1100">
                <a:solidFill>
                  <a:srgbClr val="000000"/>
                </a:solidFill>
              </a:rPr>
              <a:t>) basées sur les critères d’évaluation du référentiel du Titre Professionnel.</a:t>
            </a:r>
          </a:p>
        </p:txBody>
      </p:sp>
    </p:spTree>
    <p:extLst>
      <p:ext uri="{BB962C8B-B14F-4D97-AF65-F5344CB8AC3E}">
        <p14:creationId xmlns:p14="http://schemas.microsoft.com/office/powerpoint/2010/main" val="203117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69403" y="297740"/>
            <a:ext cx="252962" cy="8728693"/>
          </a:xfrm>
          <a:prstGeom prst="rect">
            <a:avLst/>
          </a:prstGeom>
          <a:noFill/>
          <a:ln cap="flat">
            <a:noFill/>
          </a:ln>
        </p:spPr>
      </p:pic>
      <p:sp>
        <p:nvSpPr>
          <p:cNvPr id="3" name="ZoneTexte 2">
            <a:extLst>
              <a:ext uri="{FF2B5EF4-FFF2-40B4-BE49-F238E27FC236}">
                <a16:creationId xmlns:a16="http://schemas.microsoft.com/office/drawing/2014/main" id="{5C98A43A-EBBE-2CFE-9BC9-1F0CAFA6E2CA}"/>
              </a:ext>
            </a:extLst>
          </p:cNvPr>
          <p:cNvSpPr txBox="1"/>
          <p:nvPr/>
        </p:nvSpPr>
        <p:spPr>
          <a:xfrm>
            <a:off x="5481294" y="8673314"/>
            <a:ext cx="1132680" cy="230832"/>
          </a:xfrm>
          <a:prstGeom prst="rect">
            <a:avLst/>
          </a:prstGeom>
          <a:noFill/>
        </p:spPr>
        <p:txBody>
          <a:bodyPr wrap="square" rtlCol="0">
            <a:spAutoFit/>
          </a:bodyPr>
          <a:lstStyle/>
          <a:p>
            <a:r>
              <a:rPr lang="fr-FR" sz="900" i="1"/>
              <a:t>MAJ 05/01/2026</a:t>
            </a:r>
          </a:p>
        </p:txBody>
      </p:sp>
      <p:sp>
        <p:nvSpPr>
          <p:cNvPr id="7" name="ZoneTexte 6">
            <a:extLst>
              <a:ext uri="{FF2B5EF4-FFF2-40B4-BE49-F238E27FC236}">
                <a16:creationId xmlns:a16="http://schemas.microsoft.com/office/drawing/2014/main" id="{8043092A-1872-467B-7073-9215E5450C6E}"/>
              </a:ext>
            </a:extLst>
          </p:cNvPr>
          <p:cNvSpPr txBox="1"/>
          <p:nvPr/>
        </p:nvSpPr>
        <p:spPr>
          <a:xfrm>
            <a:off x="95665" y="297741"/>
            <a:ext cx="3367717" cy="705321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
              </a:rPr>
              <a:t>Modalités</a:t>
            </a:r>
            <a:r>
              <a:rPr lang="fr-FR" sz="1400" b="0" i="0" u="none" strike="noStrike" kern="1200" cap="none" spc="0" baseline="0" dirty="0">
                <a:solidFill>
                  <a:srgbClr val="1D2243"/>
                </a:solidFill>
                <a:uFillTx/>
                <a:latin typeface="Calibri "/>
              </a:rPr>
              <a:t> </a:t>
            </a:r>
            <a:r>
              <a:rPr lang="fr-FR" sz="1400" b="1" i="0" u="none" strike="noStrike" kern="1200" cap="none" spc="0" baseline="0" dirty="0">
                <a:solidFill>
                  <a:srgbClr val="1D2243"/>
                </a:solidFill>
                <a:uFillTx/>
                <a:latin typeface="Calibri "/>
              </a:rPr>
              <a:t>de certification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pitchFamily="34"/>
                <a:ea typeface="Calibri" pitchFamily="34"/>
              </a:rPr>
              <a:t>Inscription et présentation à une session d’examen organisée par IDEV Formation en fin de parcours pour le compte du certificateur (</a:t>
            </a:r>
            <a:r>
              <a:rPr lang="fr-FR" sz="1100" b="0" i="1" u="none" strike="noStrike" kern="1200" cap="none" spc="0" baseline="0" dirty="0">
                <a:solidFill>
                  <a:srgbClr val="000000"/>
                </a:solidFill>
                <a:uFillTx/>
                <a:latin typeface="Calibri" pitchFamily="34"/>
                <a:ea typeface="Calibri" pitchFamily="34"/>
              </a:rPr>
              <a:t>Ministère du Travail, du plein Emploi et de l’insertion</a:t>
            </a:r>
            <a:r>
              <a:rPr lang="fr-FR" sz="1100" b="0" i="0" u="none" strike="noStrike" kern="1200" cap="none" spc="0" baseline="0" dirty="0">
                <a:solidFill>
                  <a:srgbClr val="000000"/>
                </a:solidFill>
                <a:uFillTx/>
                <a:latin typeface="Calibri" pitchFamily="34"/>
                <a:ea typeface="Calibri" pitchFamily="34"/>
              </a:rPr>
              <a:t>)</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0" cap="none" spc="0" baseline="0" dirty="0">
              <a:solidFill>
                <a:srgbClr val="000000"/>
              </a:solidFill>
              <a:uFillTx/>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kern="0" dirty="0">
              <a:solidFill>
                <a:srgbClr val="000000"/>
              </a:solidFill>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 b="1" i="0" u="none" strike="noStrike" kern="0" cap="none" spc="0" baseline="0" dirty="0">
              <a:solidFill>
                <a:srgbClr val="000000"/>
              </a:solidFill>
              <a:uFillTx/>
              <a:latin typeface="Arial" pitchFamily="34"/>
              <a:ea typeface="Calibri" pitchFamily="34"/>
              <a:cs typeface="Times New Roman" pitchFamily="18"/>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sng" strike="noStrike" kern="0" cap="none" spc="0" baseline="0" dirty="0">
                <a:solidFill>
                  <a:srgbClr val="10ABBB"/>
                </a:solidFill>
                <a:uFillTx/>
                <a:ea typeface="Calibri" pitchFamily="34"/>
                <a:cs typeface="Times New Roman" pitchFamily="18"/>
              </a:rPr>
              <a:t>Possibilité de valider 1 ou des Blocs de compétences</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0" i="0" u="none" strike="noStrike" kern="1200" cap="none" spc="0" baseline="0" dirty="0">
              <a:solidFill>
                <a:srgbClr val="000000"/>
              </a:solidFill>
              <a:uFillTx/>
              <a:latin typeface="Calibri" pitchFamily="34"/>
              <a:ea typeface="Calibri" pitchFamily="34"/>
            </a:endParaRPr>
          </a:p>
          <a:p>
            <a:pPr algn="ctr" defTabSz="457198">
              <a:spcAft>
                <a:spcPts val="185"/>
              </a:spcAft>
              <a:defRPr sz="1800" b="0" i="0" u="none" strike="noStrike" kern="0" cap="none" spc="0" baseline="0">
                <a:solidFill>
                  <a:srgbClr val="000000"/>
                </a:solidFill>
                <a:uFillTx/>
              </a:defRPr>
            </a:pPr>
            <a:r>
              <a:rPr lang="fr-FR" sz="1100" b="0" i="0" u="sng" dirty="0">
                <a:solidFill>
                  <a:srgbClr val="000000"/>
                </a:solidFill>
                <a:latin typeface="Calibri" panose="020F0502020204030204" pitchFamily="34" charset="0"/>
              </a:rPr>
              <a:t>Conformément au règlement d’examen</a:t>
            </a:r>
            <a:r>
              <a:rPr lang="fr-FR" sz="1050" i="0" strike="noStrike" dirty="0">
                <a:solidFill>
                  <a:srgbClr val="000000"/>
                </a:solidFill>
                <a:latin typeface="Calibri" panose="020F0502020204030204" pitchFamily="34" charset="0"/>
              </a:rPr>
              <a:t> </a:t>
            </a:r>
            <a:r>
              <a:rPr lang="fr-FR" sz="1100" b="1" i="0" u="none" strike="noStrike" dirty="0">
                <a:solidFill>
                  <a:srgbClr val="000000"/>
                </a:solidFill>
                <a:effectLst/>
                <a:latin typeface="Calibri" panose="020F0502020204030204" pitchFamily="34" charset="0"/>
              </a:rPr>
              <a:t>:</a:t>
            </a:r>
          </a:p>
          <a:p>
            <a:pPr defTabSz="457198">
              <a:spcAft>
                <a:spcPts val="185"/>
              </a:spcAft>
              <a:defRPr sz="1800" b="0" i="0" u="none" strike="noStrike" kern="0" cap="none" spc="0" baseline="0">
                <a:solidFill>
                  <a:srgbClr val="000000"/>
                </a:solidFill>
                <a:uFillTx/>
              </a:defRPr>
            </a:pPr>
            <a:endParaRPr lang="fr-FR" sz="400" b="1" i="0" u="none" strike="noStrike" dirty="0">
              <a:solidFill>
                <a:srgbClr val="000000"/>
              </a:solidFill>
              <a:effectLst/>
              <a:latin typeface="Calibri" panose="020F0502020204030204" pitchFamily="34" charset="0"/>
            </a:endParaRPr>
          </a:p>
          <a:p>
            <a:pPr fontAlgn="base"/>
            <a:endParaRPr lang="fr-FR" sz="1100" b="1" i="0" u="none" strike="noStrike" dirty="0">
              <a:solidFill>
                <a:srgbClr val="000000"/>
              </a:solidFill>
              <a:effectLst/>
              <a:latin typeface="Calibri" panose="020F0502020204030204" pitchFamily="34" charset="0"/>
            </a:endParaRPr>
          </a:p>
          <a:p>
            <a:pPr fontAlgn="base"/>
            <a:r>
              <a:rPr lang="fr-FR" sz="1100" b="1" i="0" u="none" strike="noStrike" dirty="0">
                <a:solidFill>
                  <a:srgbClr val="000000"/>
                </a:solidFill>
                <a:effectLst/>
                <a:latin typeface="Calibri" panose="020F0502020204030204" pitchFamily="34" charset="0"/>
              </a:rPr>
              <a:t>→ </a:t>
            </a:r>
            <a:r>
              <a:rPr lang="fr-FR" sz="1100" b="1" dirty="0">
                <a:solidFill>
                  <a:srgbClr val="000000"/>
                </a:solidFill>
                <a:latin typeface="Calibri" panose="020F0502020204030204" pitchFamily="34" charset="0"/>
              </a:rPr>
              <a:t>Mise en situation professionnelle écrite</a:t>
            </a:r>
            <a:r>
              <a:rPr lang="fr-FR" sz="1100" b="1" i="0" u="none" strike="noStrike" dirty="0">
                <a:solidFill>
                  <a:srgbClr val="000000"/>
                </a:solidFill>
                <a:effectLst/>
                <a:latin typeface="Calibri" panose="020F0502020204030204" pitchFamily="34" charset="0"/>
              </a:rPr>
              <a:t> :</a:t>
            </a:r>
            <a:r>
              <a:rPr lang="fr-FR" sz="1100" b="0" i="0" u="none" strike="noStrike" dirty="0">
                <a:solidFill>
                  <a:srgbClr val="000000"/>
                </a:solidFill>
                <a:effectLst/>
                <a:latin typeface="Calibri" panose="020F0502020204030204" pitchFamily="34" charset="0"/>
              </a:rPr>
              <a:t> </a:t>
            </a:r>
            <a:r>
              <a:rPr lang="fr-FR" sz="1100" b="0" dirty="0">
                <a:solidFill>
                  <a:srgbClr val="000000"/>
                </a:solidFill>
                <a:latin typeface="Calibri" panose="020F0502020204030204" pitchFamily="34" charset="0"/>
              </a:rPr>
              <a:t>E</a:t>
            </a:r>
            <a:r>
              <a:rPr lang="fr-FR" sz="1100" b="0" i="0" u="none" strike="noStrike" dirty="0">
                <a:solidFill>
                  <a:srgbClr val="000000"/>
                </a:solidFill>
                <a:effectLst/>
                <a:latin typeface="Calibri" panose="020F0502020204030204" pitchFamily="34" charset="0"/>
              </a:rPr>
              <a:t>preuve écrite (Durée </a:t>
            </a:r>
            <a:r>
              <a:rPr lang="fr-FR" sz="1100" dirty="0">
                <a:solidFill>
                  <a:srgbClr val="000000"/>
                </a:solidFill>
                <a:latin typeface="Calibri" panose="020F0502020204030204" pitchFamily="34" charset="0"/>
              </a:rPr>
              <a:t>04h15</a:t>
            </a:r>
            <a:r>
              <a:rPr lang="fr-FR" sz="1100" b="0" i="0" u="none" strike="noStrike" dirty="0">
                <a:solidFill>
                  <a:srgbClr val="000000"/>
                </a:solidFill>
                <a:effectLst/>
                <a:latin typeface="Calibri" panose="020F0502020204030204" pitchFamily="34" charset="0"/>
              </a:rPr>
              <a:t>)</a:t>
            </a:r>
            <a:r>
              <a:rPr lang="en-US" sz="1100" b="0" i="0" dirty="0">
                <a:solidFill>
                  <a:srgbClr val="000000"/>
                </a:solidFill>
                <a:effectLst/>
                <a:latin typeface="Calibri" panose="020F0502020204030204" pitchFamily="34" charset="0"/>
              </a:rPr>
              <a:t>​ : </a:t>
            </a:r>
            <a:r>
              <a:rPr lang="fr-FR" sz="1100" dirty="0"/>
              <a:t>À partir d'informations et de consignes, le/la candidat(e) traite différents dossiers et produit les documents qui lui paraissent nécessaires, en choisissant les logiciels qui lui semblent les mieux adaptés.</a:t>
            </a:r>
          </a:p>
          <a:p>
            <a:pPr fontAlgn="base"/>
            <a:endParaRPr lang="fr-FR" sz="1100" dirty="0"/>
          </a:p>
          <a:p>
            <a:pPr fontAlgn="base"/>
            <a:r>
              <a:rPr lang="fr-FR" sz="1100" b="1" dirty="0">
                <a:solidFill>
                  <a:srgbClr val="000000"/>
                </a:solidFill>
                <a:latin typeface="Calibri" panose="020F0502020204030204" pitchFamily="34" charset="0"/>
              </a:rPr>
              <a:t>→ Mise en situation professionnelle orale : </a:t>
            </a:r>
            <a:r>
              <a:rPr lang="fr-FR" sz="1100" dirty="0">
                <a:solidFill>
                  <a:srgbClr val="000000"/>
                </a:solidFill>
                <a:latin typeface="Calibri" panose="020F0502020204030204" pitchFamily="34" charset="0"/>
              </a:rPr>
              <a:t>Epreuve écrite (Durée 20 mn)</a:t>
            </a:r>
            <a:r>
              <a:rPr lang="en-US" sz="1100" dirty="0">
                <a:solidFill>
                  <a:srgbClr val="000000"/>
                </a:solidFill>
                <a:latin typeface="Calibri" panose="020F0502020204030204" pitchFamily="34" charset="0"/>
              </a:rPr>
              <a:t>​ : </a:t>
            </a:r>
            <a:r>
              <a:rPr lang="fr-FR" sz="1100" dirty="0"/>
              <a:t>À partir d’un scénario préétabli choisi par le jury, le/la candidat(e) accueille un locataire et traite sa demande si elle relève de sa responsabilité ou transmet la demande explicite à l’interlocuteur adéquat.</a:t>
            </a:r>
          </a:p>
          <a:p>
            <a:pPr fontAlgn="base"/>
            <a:endParaRPr lang="fr-FR" sz="1100" b="1" dirty="0">
              <a:solidFill>
                <a:srgbClr val="000000"/>
              </a:solidFill>
              <a:latin typeface="Calibri"/>
            </a:endParaRPr>
          </a:p>
          <a:p>
            <a:pPr fontAlgn="base"/>
            <a:r>
              <a:rPr lang="fr-FR" sz="1100" b="1" dirty="0">
                <a:solidFill>
                  <a:srgbClr val="000000"/>
                </a:solidFill>
              </a:rPr>
              <a:t>→ Entretien technique </a:t>
            </a:r>
            <a:r>
              <a:rPr lang="fr-FR" sz="1100" dirty="0">
                <a:solidFill>
                  <a:srgbClr val="000000"/>
                </a:solidFill>
              </a:rPr>
              <a:t>(Durée 25 mn)</a:t>
            </a:r>
            <a:r>
              <a:rPr lang="fr-FR" sz="1100" b="1" dirty="0">
                <a:solidFill>
                  <a:srgbClr val="000000"/>
                </a:solidFill>
              </a:rPr>
              <a:t> </a:t>
            </a:r>
            <a:r>
              <a:rPr lang="fr-FR" sz="1100" dirty="0">
                <a:solidFill>
                  <a:srgbClr val="000000"/>
                </a:solidFill>
              </a:rPr>
              <a:t>: Le jury questionne le candidat sur :</a:t>
            </a:r>
          </a:p>
          <a:p>
            <a:pPr fontAlgn="base"/>
            <a:r>
              <a:rPr lang="fr-FR" sz="1100" dirty="0">
                <a:solidFill>
                  <a:srgbClr val="000000"/>
                </a:solidFill>
              </a:rPr>
              <a:t>- les travaux de la mise en situation ;</a:t>
            </a:r>
          </a:p>
          <a:p>
            <a:pPr fontAlgn="base"/>
            <a:r>
              <a:rPr lang="fr-FR" sz="1100" dirty="0">
                <a:solidFill>
                  <a:srgbClr val="000000"/>
                </a:solidFill>
              </a:rPr>
              <a:t>- des aspects des compétences qui n’ont pas fait partie de la mise en situation professionnelle, à l’aide d’un guide de questionnement.</a:t>
            </a:r>
          </a:p>
          <a:p>
            <a:pPr fontAlgn="base"/>
            <a:endParaRPr lang="fr-FR" sz="1100" b="1" dirty="0">
              <a:solidFill>
                <a:srgbClr val="000000"/>
              </a:solidFill>
              <a:latin typeface="Calibri"/>
            </a:endParaRPr>
          </a:p>
          <a:p>
            <a:pPr fontAlgn="base"/>
            <a:r>
              <a:rPr lang="fr-FR" sz="1100" b="1" dirty="0">
                <a:solidFill>
                  <a:srgbClr val="000000"/>
                </a:solidFill>
              </a:rPr>
              <a:t>→ Questionnaire professionnel : </a:t>
            </a:r>
            <a:r>
              <a:rPr lang="fr-FR" sz="1100" dirty="0">
                <a:solidFill>
                  <a:srgbClr val="000000"/>
                </a:solidFill>
              </a:rPr>
              <a:t>(Durée 40 mn)</a:t>
            </a:r>
            <a:r>
              <a:rPr lang="fr-FR" sz="1100" b="1" dirty="0">
                <a:solidFill>
                  <a:srgbClr val="000000"/>
                </a:solidFill>
              </a:rPr>
              <a:t> </a:t>
            </a:r>
            <a:r>
              <a:rPr lang="fr-FR" sz="1100" dirty="0">
                <a:solidFill>
                  <a:srgbClr val="000000"/>
                </a:solidFill>
              </a:rPr>
              <a:t>: Le candidat répond à une série de questions de type QCM sur les compétences de la modalité.</a:t>
            </a:r>
          </a:p>
          <a:p>
            <a:pPr fontAlgn="base"/>
            <a:endParaRPr lang="fr-FR" sz="1100"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Entretien final </a:t>
            </a:r>
            <a:r>
              <a:rPr lang="fr-FR" sz="1100" dirty="0">
                <a:solidFill>
                  <a:srgbClr val="000000"/>
                </a:solidFill>
                <a:latin typeface="Calibri"/>
              </a:rPr>
              <a:t>: Epreuve orale (Durée 20 mn) avec le jury, y compris le temps d’échange avec le candidat sur le dossier professionnel. Le jury évalue la représentation que se fait le/la candidat(e) de l'emploi et des comportements professionnels induits.</a:t>
            </a:r>
          </a:p>
        </p:txBody>
      </p:sp>
      <p:sp>
        <p:nvSpPr>
          <p:cNvPr id="11" name="ZoneTexte 22">
            <a:extLst>
              <a:ext uri="{FF2B5EF4-FFF2-40B4-BE49-F238E27FC236}">
                <a16:creationId xmlns:a16="http://schemas.microsoft.com/office/drawing/2014/main" id="{7E015B59-6F0C-0FDB-E9EB-8547B198AC2E}"/>
              </a:ext>
            </a:extLst>
          </p:cNvPr>
          <p:cNvSpPr txBox="1"/>
          <p:nvPr/>
        </p:nvSpPr>
        <p:spPr>
          <a:xfrm>
            <a:off x="3791415" y="315138"/>
            <a:ext cx="2964899" cy="1615827"/>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Equivalences/ Passerelles autres certifications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0" cap="none" spc="0" baseline="0" dirty="0">
              <a:solidFill>
                <a:srgbClr val="1D2243"/>
              </a:solidFill>
              <a:uFillTx/>
              <a:latin typeface="Calibri"/>
            </a:endParaRPr>
          </a:p>
          <a:p>
            <a:pPr defTabSz="457200">
              <a:defRPr sz="1800" b="0" i="0" u="none" strike="noStrike" kern="0" cap="none" spc="0" baseline="0">
                <a:solidFill>
                  <a:srgbClr val="000000"/>
                </a:solidFill>
                <a:uFillTx/>
              </a:defRPr>
            </a:pPr>
            <a:r>
              <a:rPr lang="fr-FR" sz="1100" b="1" i="0" u="none" strike="noStrike" kern="1200" cap="none" spc="0" baseline="0" dirty="0">
                <a:uFillTx/>
                <a:latin typeface="Calibri"/>
                <a:ea typeface="Times New Roman" pitchFamily="18"/>
                <a:cs typeface="Times New Roman" pitchFamily="18"/>
              </a:rPr>
              <a:t>Pas de liens avec d’autres certifications professionnelles, certifications ou habilitations, mais seulement avec l’ancienne version de la certification professionnelle reconnues en correspondance partielle : </a:t>
            </a:r>
            <a:r>
              <a:rPr lang="fr-FR" sz="1100" i="0" u="none" strike="noStrike" kern="1200" cap="none" spc="0" baseline="0" dirty="0">
                <a:uFillTx/>
                <a:latin typeface="Calibri"/>
                <a:ea typeface="Times New Roman" pitchFamily="18"/>
                <a:cs typeface="Times New Roman" pitchFamily="18"/>
                <a:sym typeface="Wingdings" panose="05000000000000000000" pitchFamily="2" charset="2"/>
              </a:rPr>
              <a:t></a:t>
            </a:r>
            <a:r>
              <a:rPr lang="fr-FR" sz="1100" b="1" i="0" u="none" strike="noStrike" kern="1200" cap="none" spc="0" baseline="0" dirty="0">
                <a:uFillTx/>
                <a:latin typeface="Calibri"/>
                <a:ea typeface="Times New Roman" pitchFamily="18"/>
                <a:cs typeface="Times New Roman" pitchFamily="18"/>
                <a:sym typeface="Wingdings" panose="05000000000000000000" pitchFamily="2" charset="2"/>
              </a:rPr>
              <a:t> Lien à consulter : </a:t>
            </a:r>
            <a:endParaRPr lang="fr-FR" sz="1100" b="1" i="0" u="none" strike="noStrike" kern="1200" cap="none" spc="0" baseline="0" dirty="0">
              <a:uFillTx/>
              <a:ea typeface="Times New Roman" pitchFamily="18"/>
              <a:cs typeface="Times New Roman" pitchFamily="18"/>
            </a:endParaRPr>
          </a:p>
          <a:p>
            <a:pPr lvl="0" defTabSz="457200">
              <a:defRPr sz="1800" b="0" i="0" u="none" strike="noStrike" kern="0" cap="none" spc="0" baseline="0">
                <a:solidFill>
                  <a:srgbClr val="000000"/>
                </a:solidFill>
                <a:uFillTx/>
              </a:defRPr>
            </a:pPr>
            <a:r>
              <a:rPr lang="fr-FR" sz="1100" b="1" dirty="0">
                <a:hlinkClick r:id="rId4"/>
              </a:rPr>
              <a:t>RNCP40989 - TP - Assistant immobilier</a:t>
            </a:r>
            <a:endParaRPr lang="fr-FR" sz="1100" b="1" i="0" u="none" strike="noStrike" kern="1200" cap="none" spc="0" baseline="0" dirty="0">
              <a:solidFill>
                <a:schemeClr val="accent1">
                  <a:lumMod val="75000"/>
                </a:schemeClr>
              </a:solidFill>
              <a:uFillTx/>
              <a:ea typeface="Calibri" pitchFamily="34"/>
              <a:cs typeface="Times New Roman" pitchFamily="18"/>
            </a:endParaRPr>
          </a:p>
        </p:txBody>
      </p:sp>
      <p:sp>
        <p:nvSpPr>
          <p:cNvPr id="4" name="ZoneTexte 15">
            <a:extLst>
              <a:ext uri="{FF2B5EF4-FFF2-40B4-BE49-F238E27FC236}">
                <a16:creationId xmlns:a16="http://schemas.microsoft.com/office/drawing/2014/main" id="{1DF85FDB-E8A7-26DA-4B47-C3B88FC2D5B5}"/>
              </a:ext>
            </a:extLst>
          </p:cNvPr>
          <p:cNvSpPr txBox="1"/>
          <p:nvPr/>
        </p:nvSpPr>
        <p:spPr>
          <a:xfrm>
            <a:off x="3722365" y="2117783"/>
            <a:ext cx="2964900" cy="297004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Suites de parcours possibles et débouchés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i="0" u="none" strike="noStrike" kern="0" cap="none" spc="0" baseline="0" dirty="0">
              <a:solidFill>
                <a:srgbClr val="1D2243"/>
              </a:solidFill>
              <a:uFillTx/>
              <a:latin typeface="Calibri"/>
            </a:endParaRPr>
          </a:p>
          <a:p>
            <a:pPr marL="171450" indent="-171450" fontAlgn="base">
              <a:buFont typeface="Wingdings" panose="05000000000000000000" pitchFamily="2" charset="2"/>
              <a:buChar char="è"/>
            </a:pPr>
            <a:r>
              <a:rPr lang="fr-FR" sz="1100" dirty="0">
                <a:solidFill>
                  <a:srgbClr val="000000"/>
                </a:solidFill>
              </a:rPr>
              <a:t>Les titulaires de ce Titre Professionnel peuvent avoir accès aux Bachelors, Licences Professionnelles</a:t>
            </a:r>
            <a:r>
              <a:rPr lang="fr-FR" sz="1100" b="0" i="0" dirty="0">
                <a:solidFill>
                  <a:srgbClr val="000000"/>
                </a:solidFill>
                <a:effectLst/>
              </a:rPr>
              <a:t> ou </a:t>
            </a:r>
            <a:r>
              <a:rPr lang="fr-FR" sz="1100" dirty="0">
                <a:solidFill>
                  <a:srgbClr val="000000"/>
                </a:solidFill>
              </a:rPr>
              <a:t>à d’autres certifications de niveau 6</a:t>
            </a:r>
            <a:r>
              <a:rPr lang="fr-FR" sz="1100" b="0" i="0" dirty="0">
                <a:solidFill>
                  <a:srgbClr val="000000"/>
                </a:solidFill>
                <a:effectLst/>
              </a:rPr>
              <a:t> pour poursuivre leur parcours professionnel, dans le cadre de la formation tout au long de la vie,</a:t>
            </a:r>
          </a:p>
          <a:p>
            <a:pPr marL="171450" indent="-171450" fontAlgn="base">
              <a:buFont typeface="Wingdings" panose="05000000000000000000" pitchFamily="2" charset="2"/>
              <a:buChar char="è"/>
            </a:pPr>
            <a:endParaRPr lang="fr-FR" sz="1100" b="0" i="0" dirty="0">
              <a:solidFill>
                <a:srgbClr val="000000"/>
              </a:solidFill>
              <a:effectLst/>
            </a:endParaRPr>
          </a:p>
          <a:p>
            <a:pPr marL="171450" indent="-171450" fontAlgn="base">
              <a:buFont typeface="Wingdings" panose="05000000000000000000" pitchFamily="2" charset="2"/>
              <a:buChar char="è"/>
            </a:pPr>
            <a:r>
              <a:rPr lang="fr-FR" sz="1100" dirty="0">
                <a:solidFill>
                  <a:srgbClr val="000000"/>
                </a:solidFill>
              </a:rPr>
              <a:t>Exemples : Licence professionnelle – Métiers de l'immobilier : Gestion et développement de patrimoine immobilier (RNCP39812), Responsable en gestion et négociation immobilières (RNCP38811), …</a:t>
            </a:r>
          </a:p>
          <a:p>
            <a:pPr marL="171450" indent="-171450" fontAlgn="base">
              <a:buFont typeface="Wingdings" panose="05000000000000000000" pitchFamily="2" charset="2"/>
              <a:buChar char="è"/>
            </a:pPr>
            <a:endParaRPr lang="fr-FR" sz="1100" u="none" strike="noStrike" kern="1200" cap="none" spc="0" baseline="0" dirty="0">
              <a:solidFill>
                <a:srgbClr val="000000"/>
              </a:solidFill>
              <a:uFillTx/>
              <a:cs typeface="Calibri" pitchFamily="34"/>
            </a:endParaRPr>
          </a:p>
          <a:p>
            <a:pPr fontAlgn="base"/>
            <a:endParaRPr lang="fr-FR" sz="500" u="none" strike="noStrike" kern="1200" cap="none" spc="0" baseline="0" dirty="0">
              <a:solidFill>
                <a:srgbClr val="000000"/>
              </a:solidFill>
              <a:uFillTx/>
              <a:cs typeface="Calibri" pitchFamily="34"/>
            </a:endParaRPr>
          </a:p>
        </p:txBody>
      </p:sp>
    </p:spTree>
    <p:extLst>
      <p:ext uri="{BB962C8B-B14F-4D97-AF65-F5344CB8AC3E}">
        <p14:creationId xmlns:p14="http://schemas.microsoft.com/office/powerpoint/2010/main" val="18612164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f7d08ae-1745-42f7-abae-65835a4b4ac0" xsi:nil="true"/>
    <lcf76f155ced4ddcb4097134ff3c332f xmlns="1eb82e20-d73d-4108-9024-577f9cc015b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A7AFF3079BAB4CB869B31AA090A507" ma:contentTypeVersion="14" ma:contentTypeDescription="Crée un document." ma:contentTypeScope="" ma:versionID="31b8b2f1501c636adafedca5452bb59f">
  <xsd:schema xmlns:xsd="http://www.w3.org/2001/XMLSchema" xmlns:xs="http://www.w3.org/2001/XMLSchema" xmlns:p="http://schemas.microsoft.com/office/2006/metadata/properties" xmlns:ns2="1eb82e20-d73d-4108-9024-577f9cc015bd" xmlns:ns3="af7d08ae-1745-42f7-abae-65835a4b4ac0" targetNamespace="http://schemas.microsoft.com/office/2006/metadata/properties" ma:root="true" ma:fieldsID="48c4a47e66726d72ea25d3ca4b745a0d" ns2:_="" ns3:_="">
    <xsd:import namespace="1eb82e20-d73d-4108-9024-577f9cc015bd"/>
    <xsd:import namespace="af7d08ae-1745-42f7-abae-65835a4b4a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2e20-d73d-4108-9024-577f9cc015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1e20329e-46f8-4abd-afab-db5c5b0fa18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d08ae-1745-42f7-abae-65835a4b4ac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feb357-bb38-4375-9abf-224b1b6359c2}" ma:internalName="TaxCatchAll" ma:showField="CatchAllData" ma:web="af7d08ae-1745-42f7-abae-65835a4b4ac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2F057F-5A7B-4478-8949-538B1F84AE23}">
  <ds:schemaRefs>
    <ds:schemaRef ds:uri="http://schemas.microsoft.com/sharepoint/v3/contenttype/forms"/>
  </ds:schemaRefs>
</ds:datastoreItem>
</file>

<file path=customXml/itemProps2.xml><?xml version="1.0" encoding="utf-8"?>
<ds:datastoreItem xmlns:ds="http://schemas.openxmlformats.org/officeDocument/2006/customXml" ds:itemID="{1FDE6A54-282E-4BD4-905B-FEC9BD03B472}">
  <ds:schemaRefs>
    <ds:schemaRef ds:uri="http://schemas.microsoft.com/office/infopath/2007/PartnerControls"/>
    <ds:schemaRef ds:uri="http://www.w3.org/XML/1998/namespace"/>
    <ds:schemaRef ds:uri="http://purl.org/dc/dcmitype/"/>
    <ds:schemaRef ds:uri="http://schemas.openxmlformats.org/package/2006/metadata/core-properties"/>
    <ds:schemaRef ds:uri="http://purl.org/dc/elements/1.1/"/>
    <ds:schemaRef ds:uri="af7d08ae-1745-42f7-abae-65835a4b4ac0"/>
    <ds:schemaRef ds:uri="http://schemas.microsoft.com/office/2006/documentManagement/types"/>
    <ds:schemaRef ds:uri="1eb82e20-d73d-4108-9024-577f9cc015bd"/>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AA15614-4C71-4F10-B48D-D7CCCDD23CA7}">
  <ds:schemaRefs>
    <ds:schemaRef ds:uri="1eb82e20-d73d-4108-9024-577f9cc015bd"/>
    <ds:schemaRef ds:uri="af7d08ae-1745-42f7-abae-65835a4b4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40</TotalTime>
  <Words>1434</Words>
  <Application>Microsoft Office PowerPoint</Application>
  <PresentationFormat>Affichage à l'écran (4:3)</PresentationFormat>
  <Paragraphs>135</Paragraphs>
  <Slides>3</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vt:i4>
      </vt:variant>
    </vt:vector>
  </HeadingPairs>
  <TitlesOfParts>
    <vt:vector size="12" baseType="lpstr">
      <vt:lpstr>Arial</vt:lpstr>
      <vt:lpstr>Arial Narrow</vt:lpstr>
      <vt:lpstr>Bookman Old Style</vt:lpstr>
      <vt:lpstr>Calibri</vt:lpstr>
      <vt:lpstr>Calibri </vt:lpstr>
      <vt:lpstr>Calibri (Corps)</vt:lpstr>
      <vt:lpstr>Times New Roman</vt:lpstr>
      <vt:lpstr>Wingdings</vt:lpstr>
      <vt:lpstr>Thème Office</vt:lpstr>
      <vt:lpstr>Titre professionnel Assistant(e) Immobilier (Niveau 5)</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Professionnel Gestionnaire de Paie</dc:title>
  <dc:creator>Christelle Kalfalli</dc:creator>
  <cp:lastModifiedBy>Dominique Souyet</cp:lastModifiedBy>
  <cp:revision>1</cp:revision>
  <cp:lastPrinted>2023-11-14T14:52:35Z</cp:lastPrinted>
  <dcterms:created xsi:type="dcterms:W3CDTF">2022-05-23T13:51:26Z</dcterms:created>
  <dcterms:modified xsi:type="dcterms:W3CDTF">2026-01-05T11:34:59Z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0x010100EEA7AFF3079BAB4CB869B31AA090A507</vt:lpwstr>
  </property>
  <property fmtid="{D5CDD505-2E9C-101B-9397-08002B2CF9AE}" pid="3" name="MediaServiceImageTags">
    <vt:lpwstr/>
  </property>
</Properties>
</file>