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19568-631C-418D-8CA4-64CAF92E7B63}" v="39" dt="2026-01-08T10:15:40.80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8" d="100"/>
          <a:sy n="148" d="100"/>
        </p:scale>
        <p:origin x="1518" y="-10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08/01/2026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3696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F984B5-5B2D-33E7-423E-29EF4B8B4074}"/>
              </a:ext>
            </a:extLst>
          </p:cNvPr>
          <p:cNvPicPr>
            <a:picLocks noChangeAspect="1"/>
          </p:cNvPicPr>
          <p:nvPr/>
        </p:nvPicPr>
        <p:blipFill>
          <a:blip r:embed="rId2"/>
          <a:stretch>
            <a:fillRect/>
          </a:stretch>
        </p:blipFill>
        <p:spPr>
          <a:xfrm>
            <a:off x="0" y="0"/>
            <a:ext cx="5267459" cy="1911981"/>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59540" y="2877290"/>
            <a:ext cx="3376628" cy="6163443"/>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16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L'assistant(e) import-export contribue au développement international des ventes et à l'optimisation des achats de l'entreprise en participant à la commercialisation de biens ou de services sur les marchés étrangers, dans un contexte de mondialisation des échanges commerciaux.</a:t>
            </a:r>
          </a:p>
          <a:p>
            <a:pPr marL="0" indent="0">
              <a:lnSpc>
                <a:spcPct val="110000"/>
              </a:lnSpc>
              <a:spcBef>
                <a:spcPts val="0"/>
              </a:spcBef>
              <a:spcAft>
                <a:spcPts val="300"/>
              </a:spcAft>
              <a:buNone/>
            </a:pPr>
            <a:r>
              <a:rPr lang="fr-FR" sz="4000" kern="0" dirty="0">
                <a:solidFill>
                  <a:srgbClr val="000000"/>
                </a:solidFill>
                <a:latin typeface="Calibri"/>
              </a:rPr>
              <a:t>Il/elle administre les ventes, coordonne et contrôle les opérations administratives, logistiques et commerciales. il veille au bon déroulement du traitement et du suivi des commandes depuis l'élaboration de l'offre au client, la consultation de fournisseurs et de prestataires logistiques jusqu'à la livraison au client et au paiement des prestations.</a:t>
            </a:r>
          </a:p>
          <a:p>
            <a:pPr marL="0" indent="0">
              <a:lnSpc>
                <a:spcPct val="110000"/>
              </a:lnSpc>
              <a:spcBef>
                <a:spcPts val="0"/>
              </a:spcBef>
              <a:spcAft>
                <a:spcPts val="300"/>
              </a:spcAft>
              <a:buNone/>
            </a:pPr>
            <a:r>
              <a:rPr lang="fr-FR" sz="4000" kern="0" dirty="0">
                <a:solidFill>
                  <a:srgbClr val="000000"/>
                </a:solidFill>
                <a:latin typeface="Calibri"/>
              </a:rPr>
              <a:t>A l'import, il/elle est l'interface avec les fournisseurs, réalise les consultations, participe à l'analyse des offres, passe les commandes, suit l'avancement de la production et l'expédition des marchandises.</a:t>
            </a:r>
          </a:p>
          <a:p>
            <a:pPr marL="0" indent="0">
              <a:lnSpc>
                <a:spcPct val="110000"/>
              </a:lnSpc>
              <a:spcBef>
                <a:spcPts val="0"/>
              </a:spcBef>
              <a:spcAft>
                <a:spcPts val="300"/>
              </a:spcAft>
              <a:buNone/>
            </a:pPr>
            <a:r>
              <a:rPr lang="fr-FR" sz="4000" kern="0" dirty="0">
                <a:solidFill>
                  <a:srgbClr val="000000"/>
                </a:solidFill>
                <a:latin typeface="Calibri"/>
              </a:rPr>
              <a:t>A l'export, il/elle participe à l'élaboration des offres commerciales et coordonne l'exécution des contrats depuis la commande jusqu'à la livraison et au paiement. Il/elle assure le suivi des dossiers clients et les relations avec les prestataires, collabore étroitement avec les différents services de l'entreprise (</a:t>
            </a:r>
            <a:r>
              <a:rPr lang="fr-FR" sz="4000" i="1" kern="0" dirty="0">
                <a:solidFill>
                  <a:srgbClr val="000000"/>
                </a:solidFill>
                <a:latin typeface="Calibri"/>
              </a:rPr>
              <a:t>commercial, marketing, production, qualité, logistique, comptabilité</a:t>
            </a:r>
            <a:r>
              <a:rPr lang="fr-FR" sz="4000" kern="0" dirty="0">
                <a:solidFill>
                  <a:srgbClr val="000000"/>
                </a:solidFill>
                <a:latin typeface="Calibri"/>
              </a:rPr>
              <a:t>). Il/elle s'assure de la mobilisation de tous les services de l'entreprise et des partenaires externes (</a:t>
            </a:r>
            <a:r>
              <a:rPr lang="fr-FR" sz="4000" i="1" kern="0" dirty="0">
                <a:solidFill>
                  <a:srgbClr val="000000"/>
                </a:solidFill>
                <a:latin typeface="Calibri"/>
              </a:rPr>
              <a:t>transitaires, commissionnaires agréés en douane</a:t>
            </a:r>
            <a:r>
              <a:rPr lang="fr-FR" sz="4000" kern="0" dirty="0">
                <a:solidFill>
                  <a:srgbClr val="000000"/>
                </a:solidFill>
                <a:latin typeface="Calibri"/>
              </a:rPr>
              <a:t>…) pour respecter les délais et la qualité du produit, garantir le règlement de la prestation vendue et la satisfaction du client. </a:t>
            </a:r>
          </a:p>
          <a:p>
            <a:pPr marL="0" indent="0">
              <a:lnSpc>
                <a:spcPct val="110000"/>
              </a:lnSpc>
              <a:spcBef>
                <a:spcPts val="0"/>
              </a:spcBef>
              <a:spcAft>
                <a:spcPts val="300"/>
              </a:spcAft>
              <a:buNone/>
            </a:pPr>
            <a:r>
              <a:rPr lang="fr-FR" sz="4000" kern="0" dirty="0">
                <a:solidFill>
                  <a:srgbClr val="000000"/>
                </a:solidFill>
                <a:latin typeface="Calibri"/>
              </a:rPr>
              <a:t>L'assistant(e) import-export travaille en autonomie, dans le respect de la stratégie commerciale de l'entreprise à l'international, des procédures mises en place et de la règlementation du commerce international.</a:t>
            </a:r>
          </a:p>
          <a:p>
            <a:pPr marL="0" indent="0">
              <a:lnSpc>
                <a:spcPct val="110000"/>
              </a:lnSpc>
              <a:spcBef>
                <a:spcPts val="0"/>
              </a:spcBef>
              <a:spcAft>
                <a:spcPts val="300"/>
              </a:spcAft>
              <a:buNone/>
            </a:pPr>
            <a:endParaRPr lang="fr-FR" sz="2800" kern="0" dirty="0">
              <a:solidFill>
                <a:srgbClr val="000000"/>
              </a:solidFill>
              <a:latin typeface="Calibri"/>
            </a:endParaRPr>
          </a:p>
          <a:p>
            <a:pPr marL="0" indent="0">
              <a:lnSpc>
                <a:spcPct val="110000"/>
              </a:lnSpc>
              <a:spcBef>
                <a:spcPts val="0"/>
              </a:spcBef>
              <a:spcAft>
                <a:spcPts val="300"/>
              </a:spcAft>
              <a:buNone/>
            </a:pPr>
            <a:r>
              <a:rPr lang="fr-FR" sz="5600" b="1" dirty="0">
                <a:solidFill>
                  <a:srgbClr val="1D2545"/>
                </a:solidFill>
                <a:latin typeface="Calibri"/>
              </a:rPr>
              <a:t>Les métiers accessibles</a:t>
            </a:r>
          </a:p>
          <a:p>
            <a:pPr marL="0" lvl="0" indent="0" defTabSz="914400">
              <a:lnSpc>
                <a:spcPct val="100000"/>
              </a:lnSpc>
              <a:spcBef>
                <a:spcPts val="0"/>
              </a:spcBef>
              <a:buSzTx/>
              <a:buNone/>
            </a:pPr>
            <a:endParaRPr lang="fr-FR" sz="2000" kern="0" dirty="0">
              <a:solidFill>
                <a:srgbClr val="000000"/>
              </a:solidFill>
              <a:latin typeface="+mn-lt"/>
              <a:ea typeface="+mn-ea"/>
              <a:cs typeface="+mn-cs"/>
            </a:endParaRPr>
          </a:p>
          <a:p>
            <a:pPr marL="0" lvl="0" indent="0" defTabSz="914400">
              <a:lnSpc>
                <a:spcPct val="100000"/>
              </a:lnSpc>
              <a:spcBef>
                <a:spcPts val="0"/>
              </a:spcBef>
              <a:buSzTx/>
              <a:buNone/>
            </a:pPr>
            <a:r>
              <a:rPr lang="fr-FR" sz="4000" kern="0" dirty="0">
                <a:solidFill>
                  <a:srgbClr val="000000"/>
                </a:solidFill>
                <a:latin typeface="+mn-lt"/>
                <a:ea typeface="+mn-ea"/>
                <a:cs typeface="+mn-cs"/>
              </a:rPr>
              <a:t>La dénomination les plus courantes des emplois accessibles sont les suivantes (</a:t>
            </a:r>
            <a:r>
              <a:rPr lang="fr-FR" sz="4000" i="1" kern="0" dirty="0">
                <a:solidFill>
                  <a:srgbClr val="000000"/>
                </a:solidFill>
                <a:latin typeface="+mn-lt"/>
                <a:ea typeface="+mn-ea"/>
                <a:cs typeface="+mn-cs"/>
              </a:rPr>
              <a:t>A titre d’exemple</a:t>
            </a:r>
            <a:r>
              <a:rPr lang="fr-FR" sz="4000" kern="0" dirty="0">
                <a:solidFill>
                  <a:srgbClr val="000000"/>
                </a:solidFill>
                <a:latin typeface="+mn-lt"/>
                <a:ea typeface="+mn-ea"/>
                <a:cs typeface="+mn-cs"/>
              </a:rPr>
              <a:t>) :</a:t>
            </a:r>
          </a:p>
          <a:p>
            <a:pPr marL="0" lvl="0" indent="0" defTabSz="914400">
              <a:lnSpc>
                <a:spcPct val="100000"/>
              </a:lnSpc>
              <a:spcBef>
                <a:spcPts val="0"/>
              </a:spcBef>
              <a:buSzTx/>
              <a:buNone/>
            </a:pPr>
            <a:endParaRPr lang="fr-FR" sz="4000" i="1" kern="0" dirty="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import - export,</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commercial(e) import - export,</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import,</a:t>
            </a:r>
          </a:p>
          <a:p>
            <a:pPr marL="180975" lvl="0" indent="-180975" defTabSz="914400">
              <a:lnSpc>
                <a:spcPct val="100000"/>
              </a:lnSpc>
              <a:spcBef>
                <a:spcPts val="0"/>
              </a:spcBef>
              <a:buSzTx/>
              <a:buFont typeface="Wingdings" panose="05000000000000000000" pitchFamily="2" charset="2"/>
              <a:buChar char="Ø"/>
            </a:pPr>
            <a:r>
              <a:rPr lang="fr-FR" sz="4000" kern="0" dirty="0">
                <a:solidFill>
                  <a:schemeClr val="tx1"/>
                </a:solidFill>
                <a:latin typeface="+mn-lt"/>
              </a:rPr>
              <a:t>Assistant(e) export</a:t>
            </a:r>
            <a:r>
              <a:rPr lang="fr-FR" sz="4000" kern="0" dirty="0">
                <a:solidFill>
                  <a:schemeClr val="tx1"/>
                </a:solidFill>
                <a:latin typeface="+mn-lt"/>
                <a:ea typeface="+mn-ea"/>
                <a:cs typeface="+mn-cs"/>
              </a:rPr>
              <a:t>,</a:t>
            </a:r>
          </a:p>
          <a:p>
            <a:pPr marL="180975" lvl="0" indent="-180975" defTabSz="914400">
              <a:lnSpc>
                <a:spcPct val="100000"/>
              </a:lnSpc>
              <a:spcBef>
                <a:spcPts val="0"/>
              </a:spcBef>
              <a:buSzTx/>
              <a:buFont typeface="Wingdings" panose="05000000000000000000" pitchFamily="2" charset="2"/>
              <a:buChar char="Ø"/>
            </a:pPr>
            <a:r>
              <a:rPr lang="fr-FR" sz="4000" kern="0" dirty="0">
                <a:solidFill>
                  <a:schemeClr val="tx1"/>
                </a:solidFill>
                <a:latin typeface="+mn-lt"/>
                <a:ea typeface="+mn-ea"/>
                <a:cs typeface="+mn-cs"/>
              </a:rPr>
              <a:t>Assistant(e) logistique import - export</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0" y="2316091"/>
            <a:ext cx="6857999"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a:solidFill>
                  <a:srgbClr val="10ABBB"/>
                </a:solidFill>
                <a:latin typeface="Calibri (Corps)"/>
              </a:rPr>
              <a:t>Alternance</a:t>
            </a:r>
            <a:r>
              <a:rPr lang="fr-FR" sz="6600" b="1" kern="0">
                <a:solidFill>
                  <a:srgbClr val="10ABBB"/>
                </a:solidFill>
                <a:latin typeface="+mn-lt"/>
              </a:rPr>
              <a:t> : 1 semaine en Centre / 3 </a:t>
            </a:r>
            <a:r>
              <a:rPr lang="fr-FR" sz="6600" b="1" kern="0">
                <a:solidFill>
                  <a:srgbClr val="10ABBB"/>
                </a:solidFill>
              </a:rPr>
              <a:t>semaine</a:t>
            </a:r>
            <a:r>
              <a:rPr lang="fr-FR" sz="6600" b="1" kern="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a:solidFill>
                  <a:srgbClr val="002060"/>
                </a:solidFill>
              </a:rPr>
              <a:t>Durée : 490 h en Centre – Contrat en alternance de 14 mois maximum</a:t>
            </a:r>
            <a:endParaRPr lang="fr-FR" sz="4900" b="1" kern="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4153" y="2976104"/>
            <a:ext cx="3136574" cy="4624926"/>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i="0" u="none" strike="noStrike" kern="0" cap="none" spc="0" baseline="0" dirty="0">
                <a:uFillTx/>
              </a:rPr>
              <a:t>A la fin de la formation, les </a:t>
            </a:r>
            <a:r>
              <a:rPr lang="fr-FR" sz="1000" kern="0" dirty="0"/>
              <a:t>A</a:t>
            </a:r>
            <a:r>
              <a:rPr lang="fr-FR" sz="1000" i="0" u="none" strike="noStrike" kern="0" cap="none" spc="0" baseline="0" dirty="0">
                <a:uFillTx/>
              </a:rPr>
              <a:t>lternant(e)s seront en capacité de (d’)  :</a:t>
            </a:r>
            <a:endParaRPr lang="fr-FR" sz="1000" b="1" kern="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Administrer les ventes et les achats à l’international en français et en anglais : </a:t>
            </a:r>
            <a:r>
              <a:rPr lang="fr-FR" sz="900" dirty="0"/>
              <a:t>Elaborer une offre à l’international et en assurer le suivi, </a:t>
            </a:r>
            <a:r>
              <a:rPr lang="fr-FR" sz="900" i="0" dirty="0">
                <a:effectLst/>
              </a:rPr>
              <a:t>Traiter </a:t>
            </a:r>
            <a:r>
              <a:rPr lang="fr-FR" sz="900" b="0" i="0" dirty="0">
                <a:solidFill>
                  <a:srgbClr val="000000"/>
                </a:solidFill>
                <a:effectLst/>
              </a:rPr>
              <a:t>les commandes à l’international, Gérer la relation client ou fournisseur à l’international , …</a:t>
            </a:r>
          </a:p>
          <a:p>
            <a:pPr>
              <a:defRPr sz="1800" b="0" i="0" u="none" strike="noStrike" kern="0" cap="none" spc="0" baseline="0">
                <a:solidFill>
                  <a:srgbClr val="000000"/>
                </a:solidFill>
                <a:uFillTx/>
              </a:defRPr>
            </a:pPr>
            <a:endParaRPr lang="fr-FR" sz="50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Optimiser les opérations logistiques internationales en français et en anglais :</a:t>
            </a:r>
            <a:r>
              <a:rPr lang="fr-FR" sz="900" b="1" dirty="0">
                <a:solidFill>
                  <a:srgbClr val="10ABBB"/>
                </a:solidFill>
                <a:latin typeface="Calibri (Corps)"/>
              </a:rPr>
              <a:t> </a:t>
            </a:r>
            <a:r>
              <a:rPr lang="fr-FR" sz="900" dirty="0">
                <a:solidFill>
                  <a:srgbClr val="000000"/>
                </a:solidFill>
                <a:latin typeface="Calibri (Corps)"/>
              </a:rPr>
              <a:t>Coordonner les opérations d’acheminement à l’international, Traiter les litiges transport et logistique à l’international, Suivre les opérations administratives de dédouanement, …</a:t>
            </a:r>
          </a:p>
          <a:p>
            <a:pPr>
              <a:defRPr sz="1800" b="0" i="0" u="none" strike="noStrike" kern="0" cap="none" spc="0" baseline="0">
                <a:solidFill>
                  <a:srgbClr val="000000"/>
                </a:solidFill>
                <a:uFillTx/>
              </a:defRPr>
            </a:pPr>
            <a:endParaRPr lang="fr-FR" sz="900" kern="0" dirty="0">
              <a:solidFill>
                <a:srgbClr val="000000"/>
              </a:solidFill>
              <a:latin typeface="Calibri (Corps)"/>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latin typeface="Calibri" panose="020F0502020204030204" pitchFamily="34" charset="0"/>
                <a:ea typeface="Calibri" panose="020F0502020204030204" pitchFamily="34" charset="0"/>
                <a:cs typeface="Calibri" panose="020F0502020204030204" pitchFamily="34" charset="0"/>
              </a:rPr>
              <a:t>Assurer les fonctions de support au développement commercial en français et en anglais : </a:t>
            </a:r>
            <a:r>
              <a:rPr lang="fr-FR" sz="900" dirty="0">
                <a:latin typeface="Calibri" panose="020F0502020204030204" pitchFamily="34" charset="0"/>
                <a:ea typeface="Calibri" panose="020F0502020204030204" pitchFamily="34" charset="0"/>
                <a:cs typeface="Calibri" panose="020F0502020204030204" pitchFamily="34" charset="0"/>
              </a:rPr>
              <a:t>Promouvoir l’image de l’entreprise à l’international, Contribuer à l’optimisation des achats et au développement des ventes à l’international, Elaborer et actualiser des tableaux de bord commerciaux, …</a:t>
            </a:r>
            <a:endParaRPr lang="fr-FR" sz="900" kern="0" dirty="0">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a:defRPr sz="1800" b="0" i="0" u="none" strike="noStrike" kern="0" cap="none" spc="0" baseline="0">
                <a:solidFill>
                  <a:srgbClr val="000000"/>
                </a:solidFill>
                <a:uFillTx/>
              </a:defRPr>
            </a:pPr>
            <a:endParaRPr lang="fr-FR" sz="6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lvl="0">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effectLst/>
                <a:uLnTx/>
                <a:uFillTx/>
                <a:latin typeface="Calibri" panose="020F0502020204030204"/>
                <a:ea typeface="+mn-ea"/>
                <a:cs typeface="+mn-cs"/>
              </a:rPr>
              <a:t>Maîtrise du français oral/écrit </a:t>
            </a:r>
            <a:r>
              <a:rPr kumimoji="0" lang="fr-FR" sz="1000" i="0" u="none" strike="noStrike" kern="0" cap="none" spc="0" normalizeH="0" baseline="0" noProof="0" dirty="0">
                <a:ln>
                  <a:noFill/>
                </a:ln>
                <a:effectLst/>
                <a:uLnTx/>
                <a:uFillTx/>
                <a:latin typeface="Calibri" panose="020F0502020204030204"/>
                <a:ea typeface="+mn-ea"/>
                <a:cs typeface="+mn-cs"/>
              </a:rPr>
              <a:t>(Niveau B2 du CECRL), </a:t>
            </a:r>
            <a:r>
              <a:rPr lang="fr-FR" sz="1000" b="1" kern="0" dirty="0">
                <a:latin typeface="Calibri" panose="020F0502020204030204"/>
              </a:rPr>
              <a:t>C</a:t>
            </a:r>
            <a:r>
              <a:rPr kumimoji="0" lang="fr-FR" sz="1000" b="1" i="0" u="none" strike="noStrike" kern="0" cap="none" spc="0" normalizeH="0" baseline="0" noProof="0" dirty="0" err="1">
                <a:ln>
                  <a:noFill/>
                </a:ln>
                <a:effectLst/>
                <a:uLnTx/>
                <a:uFillTx/>
                <a:latin typeface="Calibri" panose="020F0502020204030204"/>
                <a:ea typeface="+mn-ea"/>
                <a:cs typeface="+mn-cs"/>
              </a:rPr>
              <a:t>onnaissances</a:t>
            </a:r>
            <a:r>
              <a:rPr kumimoji="0" lang="fr-FR" sz="1000" b="1" i="0" u="none" strike="noStrike" kern="0" cap="none" spc="0" normalizeH="0" baseline="0" noProof="0" dirty="0">
                <a:ln>
                  <a:noFill/>
                </a:ln>
                <a:effectLst/>
                <a:uLnTx/>
                <a:uFillTx/>
                <a:latin typeface="Calibri" panose="020F0502020204030204"/>
                <a:ea typeface="+mn-ea"/>
                <a:cs typeface="+mn-cs"/>
              </a:rPr>
              <a:t> de base en bureautique, </a:t>
            </a:r>
            <a:r>
              <a:rPr lang="fr-FR" sz="1000" b="1" kern="0" dirty="0"/>
              <a:t>Maîtrise de l’anglais oral/écrit </a:t>
            </a:r>
            <a:r>
              <a:rPr lang="fr-FR" sz="1000" kern="0" dirty="0"/>
              <a:t>(Niveau B2 du CECRL)</a:t>
            </a:r>
            <a:endParaRPr kumimoji="0" lang="fr-FR" sz="1000" i="0" u="none" strike="noStrike" kern="0" cap="none" spc="0" normalizeH="0" baseline="0" noProof="0" dirty="0">
              <a:ln>
                <a:noFill/>
              </a:ln>
              <a:effectLst/>
              <a:uLnTx/>
              <a:uFillTx/>
              <a:latin typeface="Calibri" panose="020F0502020204030204"/>
              <a:ea typeface="+mn-ea"/>
              <a:cs typeface="+mn-cs"/>
            </a:endParaRP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7168" y="1907858"/>
            <a:ext cx="6858000" cy="402479"/>
          </a:xfrm>
        </p:spPr>
        <p:txBody>
          <a:bodyPr anchor="t">
            <a:normAutofit/>
          </a:bodyPr>
          <a:lstStyle/>
          <a:p>
            <a:pPr lvl="0" algn="ctr"/>
            <a:r>
              <a:rPr lang="fr-FR" sz="2000" b="1" dirty="0">
                <a:solidFill>
                  <a:srgbClr val="1D2243"/>
                </a:solidFill>
                <a:latin typeface="Calibri"/>
              </a:rPr>
              <a:t>Titre professionnel Assistant(e) Import / Export </a:t>
            </a:r>
            <a:r>
              <a:rPr lang="fr-FR" sz="1600" dirty="0">
                <a:solidFill>
                  <a:srgbClr val="1D2243"/>
                </a:solidFill>
                <a:latin typeface="Calibri"/>
              </a:rPr>
              <a:t>(Niveau 5)</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640113" y="214482"/>
            <a:ext cx="2096085" cy="859659"/>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36964</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Formacodes : 35017 ; 34285 ; 15206 ; 15205</a:t>
            </a:r>
            <a:endParaRPr lang="fr-FR" sz="1662" b="1" dirty="0">
              <a:solidFill>
                <a:srgbClr val="10ABBB"/>
              </a:solidFill>
              <a:latin typeface="Calibri"/>
              <a:cs typeface="Calibri"/>
            </a:endParaRP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3901" y="293230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703666" y="7752158"/>
            <a:ext cx="3032532" cy="104644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solidFill>
                  <a:srgbClr val="1D2243"/>
                </a:solidFill>
              </a:rPr>
              <a:t>IDEV Marignane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a:t>
            </a:r>
          </a:p>
          <a:p>
            <a:pPr lvl="0" algn="just" defTabSz="457200">
              <a:defRPr sz="1800" b="0" i="0" u="none" strike="noStrike" kern="0" cap="none" spc="0" baseline="0">
                <a:solidFill>
                  <a:srgbClr val="000000"/>
                </a:solidFill>
                <a:uFillTx/>
              </a:defRPr>
            </a:pPr>
            <a:endParaRPr lang="fr-FR" sz="5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Marseille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805862" y="8871328"/>
            <a:ext cx="992598" cy="230832"/>
          </a:xfrm>
          <a:prstGeom prst="rect">
            <a:avLst/>
          </a:prstGeom>
          <a:noFill/>
        </p:spPr>
        <p:txBody>
          <a:bodyPr wrap="square" rtlCol="0">
            <a:spAutoFit/>
          </a:bodyPr>
          <a:lstStyle/>
          <a:p>
            <a:r>
              <a:rPr lang="fr-FR" sz="900" i="1" dirty="0"/>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2768" y="3950040"/>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endParaRPr lang="fr-FR" sz="300" b="1" dirty="0">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dirty="0">
              <a:solidFill>
                <a:srgbClr val="10ABBB"/>
              </a:solidFill>
              <a:latin typeface="Calibri"/>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38348" y="5351132"/>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a:solidFill>
                  <a:srgbClr val="1D2243"/>
                </a:solidFill>
                <a:latin typeface="Calibri"/>
              </a:rPr>
              <a:t>Coût de la formation </a:t>
            </a:r>
            <a:endParaRPr lang="fr-FR" sz="500" b="1">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24926" y="6321800"/>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a:solidFill>
                  <a:srgbClr val="1D2243"/>
                </a:solidFill>
                <a:latin typeface="Calibri"/>
              </a:rPr>
              <a:t>Accessibilité</a:t>
            </a:r>
            <a:endParaRPr lang="fr-FR" sz="300" b="1" u="sng">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Calibri"/>
              </a:rPr>
              <a:t>Adaptation</a:t>
            </a:r>
            <a:r>
              <a:rPr lang="fr-FR" sz="1100" b="0" i="0" u="none" strike="noStrike" kern="1200" cap="none" spc="0" baseline="0">
                <a:solidFill>
                  <a:srgbClr val="000000"/>
                </a:solidFill>
                <a:uFillTx/>
                <a:latin typeface="Calibri"/>
              </a:rPr>
              <a:t> du dispositif d’accueil pour les personnes en situation </a:t>
            </a:r>
            <a:r>
              <a:rPr lang="fr-FR" sz="1100">
                <a:solidFill>
                  <a:srgbClr val="000000"/>
                </a:solidFill>
                <a:latin typeface="Calibri"/>
              </a:rPr>
              <a:t>de handicap </a:t>
            </a:r>
            <a:r>
              <a:rPr lang="fr-FR" sz="1100" b="0" i="0" u="none" strike="noStrike" kern="1200" cap="none" spc="0" baseline="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a:solidFill>
                  <a:srgbClr val="000000"/>
                </a:solidFill>
                <a:latin typeface="Calibri"/>
              </a:rPr>
              <a:t>Personnalisation</a:t>
            </a:r>
            <a:r>
              <a:rPr lang="fr-FR" sz="1100">
                <a:solidFill>
                  <a:srgbClr val="000000"/>
                </a:solidFill>
                <a:latin typeface="Calibri"/>
              </a:rPr>
              <a:t> du parcours </a:t>
            </a:r>
            <a:r>
              <a:rPr lang="fr-FR" sz="1100" kern="0">
                <a:solidFill>
                  <a:srgbClr val="000000"/>
                </a:solidFill>
                <a:latin typeface="Calibri"/>
              </a:rPr>
              <a:t>et </a:t>
            </a:r>
            <a:r>
              <a:rPr lang="fr-FR" sz="1100">
                <a:solidFill>
                  <a:srgbClr val="000000"/>
                </a:solidFill>
                <a:latin typeface="Calibri"/>
              </a:rPr>
              <a:t>déploiement de moyens de compensation en centre comme en entreprise </a:t>
            </a:r>
            <a:endParaRPr lang="fr-FR" sz="1100" kern="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a:p>
          <a:p>
            <a:pPr defTabSz="457198">
              <a:defRPr sz="1800" b="0" i="0" u="none" strike="noStrike" kern="0" cap="none" spc="0" baseline="0">
                <a:solidFill>
                  <a:srgbClr val="000000"/>
                </a:solidFill>
                <a:uFillTx/>
              </a:defRPr>
            </a:pPr>
            <a:r>
              <a:rPr lang="fr-FR" sz="1000" b="1">
                <a:solidFill>
                  <a:srgbClr val="C00000"/>
                </a:solidFill>
              </a:rPr>
              <a:t>Locaux accessibles aux personnes en situation de handicap dont PMR</a:t>
            </a:r>
            <a:endParaRPr lang="fr-FR" sz="1000" b="1">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582979" y="8818734"/>
            <a:ext cx="1143303" cy="230832"/>
          </a:xfrm>
          <a:prstGeom prst="rect">
            <a:avLst/>
          </a:prstGeom>
          <a:noFill/>
        </p:spPr>
        <p:txBody>
          <a:bodyPr wrap="square" rtlCol="0">
            <a:spAutoFit/>
          </a:bodyPr>
          <a:lstStyle/>
          <a:p>
            <a:r>
              <a:rPr lang="fr-FR" sz="900" i="1"/>
              <a:t>MAJ 05/01/2026</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39047"/>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uFillTx/>
                <a:latin typeface="Calibri"/>
              </a:rPr>
              <a:t>Suite demande/candidature : le  demandeur sera contacté dans les </a:t>
            </a:r>
            <a:r>
              <a:rPr lang="fr-FR" sz="1100" b="1">
                <a:latin typeface="Calibri"/>
              </a:rPr>
              <a:t>48 heures</a:t>
            </a:r>
            <a:r>
              <a:rPr lang="fr-FR" sz="1100" b="1" i="0" u="none" strike="noStrike" kern="1200" cap="none" spc="0" baseline="0">
                <a:uFillTx/>
                <a:latin typeface="Calibri"/>
              </a:rPr>
              <a:t> par IDEV</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1" i="0" u="none" strike="noStrike" kern="1200" cap="none" spc="0" baseline="0">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solidFill>
                <a:srgbClr val="000000"/>
              </a:solidFill>
              <a:uFillTx/>
              <a:latin typeface="Calibri"/>
            </a:endParaRP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1200" cap="none" spc="0" normalizeH="0" baseline="0" noProof="0">
                <a:ln>
                  <a:noFill/>
                </a:ln>
                <a:solidFill>
                  <a:srgbClr val="000000"/>
                </a:solidFill>
                <a:effectLst/>
                <a:uLnTx/>
                <a:uFillTx/>
                <a:latin typeface="Calibri"/>
                <a:ea typeface="+mn-ea"/>
                <a:cs typeface="+mn-cs"/>
              </a:rPr>
              <a:t>Entretien collectif et/ou individuel</a:t>
            </a: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0" cap="none" spc="0" normalizeH="0" baseline="0" noProof="0">
                <a:ln>
                  <a:noFill/>
                </a:ln>
                <a:solidFill>
                  <a:srgbClr val="000000"/>
                </a:solidFill>
                <a:effectLst/>
                <a:uLnTx/>
                <a:uFillTx/>
                <a:latin typeface="Calibri"/>
                <a:ea typeface="+mn-ea"/>
                <a:cs typeface="+mn-cs"/>
              </a:rPr>
              <a:t>Analyse du CV et mise en relation avec les entreprises partenaires</a:t>
            </a:r>
            <a:endParaRPr kumimoji="0" lang="fr-FR" sz="1100" b="0" i="0" u="none" strike="noStrike" kern="1200" cap="none" spc="0" normalizeH="0" baseline="0" noProof="0">
              <a:ln>
                <a:noFill/>
              </a:ln>
              <a:solidFill>
                <a:srgbClr val="000000"/>
              </a:solidFill>
              <a:effectLst/>
              <a:uLnTx/>
              <a:uFillTx/>
              <a:latin typeface="Calibri"/>
              <a:ea typeface="+mn-ea"/>
              <a:cs typeface="+mn-cs"/>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Délais d’accès : </a:t>
            </a:r>
            <a:r>
              <a:rPr lang="fr-FR" sz="1400" b="1" i="0" u="none" strike="noStrike" kern="1200" cap="none" spc="0" baseline="0">
                <a:solidFill>
                  <a:srgbClr val="1D2243"/>
                </a:solidFill>
                <a:uFillTx/>
                <a:latin typeface="Calibri"/>
              </a:rPr>
              <a:t> </a:t>
            </a:r>
            <a:r>
              <a:rPr lang="fr-FR" sz="1100" i="0" u="none" strike="noStrike" kern="1200" cap="none" spc="0" baseline="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58203" y="449106"/>
            <a:ext cx="3141525" cy="284436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Administrer les ventes et les achats à l’international en français et en anglais </a:t>
            </a:r>
            <a:r>
              <a:rPr lang="fr-FR" sz="1100" dirty="0">
                <a:solidFill>
                  <a:srgbClr val="000000"/>
                </a:solidFill>
                <a:latin typeface="Calibri"/>
              </a:rPr>
              <a:t>(RNCP36964BC01)</a:t>
            </a:r>
          </a:p>
          <a:p>
            <a:pPr defTabSz="457198">
              <a:spcAft>
                <a:spcPts val="185"/>
              </a:spcAft>
              <a:defRPr sz="1800" b="0" i="0" u="none" strike="noStrike" kern="0" cap="none" spc="0" baseline="0">
                <a:solidFill>
                  <a:srgbClr val="000000"/>
                </a:solidFill>
                <a:uFillTx/>
              </a:defRPr>
            </a:pPr>
            <a:endParaRPr lang="fr-FR" sz="5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Optimiser les opérations logistiques internationales en français et en anglais </a:t>
            </a:r>
            <a:r>
              <a:rPr lang="fr-FR" sz="1100" dirty="0">
                <a:solidFill>
                  <a:srgbClr val="000000"/>
                </a:solidFill>
                <a:latin typeface="Calibri"/>
              </a:rPr>
              <a:t>(RNCP</a:t>
            </a:r>
            <a:r>
              <a:rPr lang="fr-FR" sz="1100" dirty="0">
                <a:solidFill>
                  <a:srgbClr val="000000"/>
                </a:solidFill>
              </a:rPr>
              <a:t>36964</a:t>
            </a:r>
            <a:r>
              <a:rPr lang="fr-FR" sz="1100" dirty="0">
                <a:solidFill>
                  <a:srgbClr val="000000"/>
                </a:solidFill>
                <a:latin typeface="Calibri"/>
              </a:rPr>
              <a:t>BC02)</a:t>
            </a: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rPr>
              <a:t>→ BC3 </a:t>
            </a:r>
            <a:r>
              <a:rPr lang="fr-FR" sz="1100" dirty="0">
                <a:solidFill>
                  <a:srgbClr val="000000"/>
                </a:solidFill>
              </a:rPr>
              <a:t>: </a:t>
            </a:r>
            <a:r>
              <a:rPr lang="fr-FR" sz="1100" b="1" kern="0" dirty="0">
                <a:solidFill>
                  <a:srgbClr val="000000"/>
                </a:solidFill>
              </a:rPr>
              <a:t>Assurer les fonctions de support au développement commercial en français et en anglais </a:t>
            </a:r>
            <a:r>
              <a:rPr lang="fr-FR" sz="1100" dirty="0">
                <a:solidFill>
                  <a:srgbClr val="000000"/>
                </a:solidFill>
              </a:rPr>
              <a:t>(RNCP36964BC03)</a:t>
            </a: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p:txBody>
      </p:sp>
      <p:sp>
        <p:nvSpPr>
          <p:cNvPr id="19" name="ZoneTexte 6">
            <a:extLst>
              <a:ext uri="{FF2B5EF4-FFF2-40B4-BE49-F238E27FC236}">
                <a16:creationId xmlns:a16="http://schemas.microsoft.com/office/drawing/2014/main" id="{06A2AC54-1A06-36D4-7AEA-86FEC517AC54}"/>
              </a:ext>
            </a:extLst>
          </p:cNvPr>
          <p:cNvSpPr txBox="1"/>
          <p:nvPr/>
        </p:nvSpPr>
        <p:spPr>
          <a:xfrm>
            <a:off x="3758203" y="3170999"/>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7182965"/>
            <a:ext cx="3003917" cy="1585049"/>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600" b="1">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a:solidFill>
                  <a:srgbClr val="000000"/>
                </a:solidFill>
              </a:rPr>
              <a:t>Evaluations formatives tout au long du parcours (</a:t>
            </a:r>
            <a:r>
              <a:rPr lang="fr-FR" sz="1100" i="1">
                <a:solidFill>
                  <a:srgbClr val="000000"/>
                </a:solidFill>
              </a:rPr>
              <a:t>Mises en situation, Etude de Cas, auto-évaluation guidée, Analyse de pratiques professionnelles</a:t>
            </a:r>
            <a:r>
              <a:rPr lang="fr-FR" sz="1100">
                <a:solidFill>
                  <a:srgbClr val="000000"/>
                </a:solidFill>
              </a:rPr>
              <a:t>) et certificatives (</a:t>
            </a:r>
            <a:r>
              <a:rPr lang="fr-FR" sz="1100" i="1">
                <a:solidFill>
                  <a:srgbClr val="000000"/>
                </a:solidFill>
              </a:rPr>
              <a:t>EPCF « blanches » et EPCF officielles pour réalisation du DP</a:t>
            </a:r>
            <a:r>
              <a:rPr lang="fr-FR" sz="1100">
                <a:solidFill>
                  <a:srgbClr val="000000"/>
                </a:solidFill>
              </a:rPr>
              <a:t>) basées sur les critères d’évaluation du référentiel du Titre Professionnel.</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28693"/>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81294" y="8673314"/>
            <a:ext cx="1132680" cy="230832"/>
          </a:xfrm>
          <a:prstGeom prst="rect">
            <a:avLst/>
          </a:prstGeom>
          <a:noFill/>
        </p:spPr>
        <p:txBody>
          <a:bodyPr wrap="square" rtlCol="0">
            <a:spAutoFit/>
          </a:bodyPr>
          <a:lstStyle/>
          <a:p>
            <a:r>
              <a:rPr lang="fr-FR" sz="900" i="1"/>
              <a:t>MAJ 05/01/2026</a:t>
            </a:r>
          </a:p>
        </p:txBody>
      </p:sp>
      <p:sp>
        <p:nvSpPr>
          <p:cNvPr id="7" name="ZoneTexte 6">
            <a:extLst>
              <a:ext uri="{FF2B5EF4-FFF2-40B4-BE49-F238E27FC236}">
                <a16:creationId xmlns:a16="http://schemas.microsoft.com/office/drawing/2014/main" id="{8043092A-1872-467B-7073-9215E5450C6E}"/>
              </a:ext>
            </a:extLst>
          </p:cNvPr>
          <p:cNvSpPr txBox="1"/>
          <p:nvPr/>
        </p:nvSpPr>
        <p:spPr>
          <a:xfrm>
            <a:off x="95665" y="297741"/>
            <a:ext cx="3367717" cy="705321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endParaRPr lang="fr-FR" sz="11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 écrite</a:t>
            </a:r>
            <a:r>
              <a:rPr lang="fr-FR" sz="1100" b="1" i="0" u="none" strike="noStrike" dirty="0">
                <a:solidFill>
                  <a:srgbClr val="000000"/>
                </a:solidFill>
                <a:effectLst/>
                <a:latin typeface="Calibri" panose="020F0502020204030204" pitchFamily="34" charset="0"/>
              </a:rPr>
              <a:t> :</a:t>
            </a:r>
            <a:r>
              <a:rPr lang="fr-FR" sz="1100" b="0" i="0" u="none" strike="noStrike" dirty="0">
                <a:solidFill>
                  <a:srgbClr val="000000"/>
                </a:solidFill>
                <a:effectLst/>
                <a:latin typeface="Calibri" panose="020F0502020204030204" pitchFamily="34" charset="0"/>
              </a:rPr>
              <a:t> </a:t>
            </a:r>
            <a:r>
              <a:rPr lang="fr-FR" sz="1100" b="0" dirty="0">
                <a:solidFill>
                  <a:srgbClr val="000000"/>
                </a:solidFill>
                <a:latin typeface="Calibri" panose="020F0502020204030204" pitchFamily="34" charset="0"/>
              </a:rPr>
              <a:t>E</a:t>
            </a:r>
            <a:r>
              <a:rPr lang="fr-FR" sz="1100" b="0" i="0" u="none" strike="noStrike" dirty="0">
                <a:solidFill>
                  <a:srgbClr val="000000"/>
                </a:solidFill>
                <a:effectLst/>
                <a:latin typeface="Calibri" panose="020F0502020204030204" pitchFamily="34" charset="0"/>
              </a:rPr>
              <a:t>preuve écrite (Durée </a:t>
            </a:r>
            <a:r>
              <a:rPr lang="fr-FR" sz="1100" dirty="0">
                <a:solidFill>
                  <a:srgbClr val="000000"/>
                </a:solidFill>
                <a:latin typeface="Calibri" panose="020F0502020204030204" pitchFamily="34" charset="0"/>
              </a:rPr>
              <a:t>04h30</a:t>
            </a:r>
            <a:r>
              <a:rPr lang="fr-FR" sz="1100" b="0" i="0" u="none" strike="noStrike" dirty="0">
                <a:solidFill>
                  <a:srgbClr val="000000"/>
                </a:solidFill>
                <a:effectLst/>
                <a:latin typeface="Calibri" panose="020F0502020204030204" pitchFamily="34" charset="0"/>
              </a:rPr>
              <a:t>)</a:t>
            </a:r>
            <a:r>
              <a:rPr lang="en-US" sz="1100" b="0" i="0" dirty="0">
                <a:solidFill>
                  <a:srgbClr val="000000"/>
                </a:solidFill>
                <a:effectLst/>
                <a:latin typeface="Calibri" panose="020F0502020204030204" pitchFamily="34" charset="0"/>
              </a:rPr>
              <a:t>​ : </a:t>
            </a:r>
            <a:r>
              <a:rPr lang="fr-FR" sz="1100" dirty="0"/>
              <a:t>A partir d’informations et de consignes, le/la candidat(e) analyse des situations professionnelles relatives au métier d’assistant import-export, traite des dossiers et produit des documents, en français ou en anglais selon le contexte.</a:t>
            </a:r>
          </a:p>
          <a:p>
            <a:pPr fontAlgn="base"/>
            <a:endParaRPr lang="fr-FR" sz="1100" dirty="0"/>
          </a:p>
          <a:p>
            <a:pPr fontAlgn="base"/>
            <a:r>
              <a:rPr lang="fr-FR" sz="1100" b="1" dirty="0">
                <a:solidFill>
                  <a:srgbClr val="000000"/>
                </a:solidFill>
                <a:latin typeface="Calibri" panose="020F0502020204030204" pitchFamily="34" charset="0"/>
              </a:rPr>
              <a:t>→ Mise en situation professionnelle orale : </a:t>
            </a:r>
            <a:r>
              <a:rPr lang="fr-FR" sz="1100" dirty="0">
                <a:solidFill>
                  <a:srgbClr val="000000"/>
                </a:solidFill>
                <a:latin typeface="Calibri" panose="020F0502020204030204" pitchFamily="34" charset="0"/>
              </a:rPr>
              <a:t>Epreuve écrite (Durée 35 mn)</a:t>
            </a:r>
            <a:r>
              <a:rPr lang="en-US" sz="1100" dirty="0">
                <a:solidFill>
                  <a:srgbClr val="000000"/>
                </a:solidFill>
                <a:latin typeface="Calibri" panose="020F0502020204030204" pitchFamily="34" charset="0"/>
              </a:rPr>
              <a:t>​ : </a:t>
            </a:r>
            <a:r>
              <a:rPr lang="fr-FR" sz="1100" dirty="0"/>
              <a:t>A partir de scénarios préétablis, choisis par le jury, le candidat :</a:t>
            </a:r>
          </a:p>
          <a:p>
            <a:pPr fontAlgn="base"/>
            <a:r>
              <a:rPr lang="fr-FR" sz="1100" dirty="0"/>
              <a:t>- traite en anglais un appel entrant ou sortant, puis rédige un message en anglais à l’attention de la personne concernée ;</a:t>
            </a:r>
          </a:p>
          <a:p>
            <a:pPr fontAlgn="base"/>
            <a:r>
              <a:rPr lang="fr-FR" sz="1100" dirty="0"/>
              <a:t>- accueille un visiteur anglophone dans le contexte d’une manifestation commerciale, traite sa demande et complète une fiche contact,</a:t>
            </a:r>
          </a:p>
          <a:p>
            <a:pPr fontAlgn="base"/>
            <a:endParaRPr lang="fr-FR" sz="1100" b="1" dirty="0">
              <a:solidFill>
                <a:srgbClr val="000000"/>
              </a:solidFill>
              <a:latin typeface="Calibri"/>
            </a:endParaRPr>
          </a:p>
          <a:p>
            <a:pPr fontAlgn="base"/>
            <a:r>
              <a:rPr lang="fr-FR" sz="1100" b="1" dirty="0">
                <a:solidFill>
                  <a:srgbClr val="000000"/>
                </a:solidFill>
              </a:rPr>
              <a:t>→ Entretien technique </a:t>
            </a:r>
            <a:r>
              <a:rPr lang="fr-FR" sz="1100" dirty="0">
                <a:solidFill>
                  <a:srgbClr val="000000"/>
                </a:solidFill>
              </a:rPr>
              <a:t>(Durée 15 mn)</a:t>
            </a:r>
            <a:r>
              <a:rPr lang="fr-FR" sz="1100" b="1" dirty="0">
                <a:solidFill>
                  <a:srgbClr val="000000"/>
                </a:solidFill>
              </a:rPr>
              <a:t> </a:t>
            </a:r>
            <a:r>
              <a:rPr lang="fr-FR" sz="1100" dirty="0">
                <a:solidFill>
                  <a:srgbClr val="000000"/>
                </a:solidFill>
              </a:rPr>
              <a:t>: A partir d'un guide de questionnement, le jury interroge le candidat sur la compétence relative aux opérations de dédouanement,</a:t>
            </a:r>
          </a:p>
          <a:p>
            <a:pPr fontAlgn="base"/>
            <a:endParaRPr lang="fr-FR" sz="1100" b="1" dirty="0">
              <a:solidFill>
                <a:srgbClr val="000000"/>
              </a:solidFill>
              <a:latin typeface="Calibri"/>
            </a:endParaRPr>
          </a:p>
          <a:p>
            <a:pPr fontAlgn="base"/>
            <a:r>
              <a:rPr lang="fr-FR" sz="1100" b="1" dirty="0">
                <a:solidFill>
                  <a:srgbClr val="000000"/>
                </a:solidFill>
              </a:rPr>
              <a:t>→ Questionnement à partir de production(s) : </a:t>
            </a:r>
            <a:r>
              <a:rPr lang="fr-FR" sz="1100" dirty="0">
                <a:solidFill>
                  <a:srgbClr val="000000"/>
                </a:solidFill>
              </a:rPr>
              <a:t>(Durée 20 mn)</a:t>
            </a:r>
            <a:r>
              <a:rPr lang="fr-FR" sz="1100" b="1" dirty="0">
                <a:solidFill>
                  <a:srgbClr val="000000"/>
                </a:solidFill>
              </a:rPr>
              <a:t> </a:t>
            </a:r>
            <a:r>
              <a:rPr lang="fr-FR" sz="1100" dirty="0">
                <a:solidFill>
                  <a:srgbClr val="000000"/>
                </a:solidFill>
              </a:rPr>
              <a:t>: L’échange entre le candidat et le jury est basé sur un document réalisé en amont de la session. Le jury en prend connaissance avant le questionnement,</a:t>
            </a:r>
          </a:p>
          <a:p>
            <a:pPr fontAlgn="base"/>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15 mn) avec le jury, y compris le temps d’échange avec le candidat sur le dossier professionnel.</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315138"/>
            <a:ext cx="2964899" cy="169277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defTabSz="457200">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endParaRPr lang="fr-FR" sz="1100" b="1" i="0" u="none" strike="noStrike" kern="1200" cap="none" spc="0" baseline="0" dirty="0">
              <a:uFillTx/>
              <a:ea typeface="Times New Roman" pitchFamily="18"/>
              <a:cs typeface="Times New Roman" pitchFamily="18"/>
            </a:endParaRPr>
          </a:p>
          <a:p>
            <a:pPr lvl="0" defTabSz="457200">
              <a:defRPr sz="1800" b="0" i="0" u="none" strike="noStrike" kern="0" cap="none" spc="0" baseline="0">
                <a:solidFill>
                  <a:srgbClr val="000000"/>
                </a:solidFill>
                <a:uFillTx/>
              </a:defRPr>
            </a:pPr>
            <a:endParaRPr lang="fr-FR" sz="500" b="1" dirty="0">
              <a:hlinkClick r:id="rId4"/>
            </a:endParaRPr>
          </a:p>
          <a:p>
            <a:pPr lvl="0" defTabSz="457200">
              <a:defRPr sz="1800" b="0" i="0" u="none" strike="noStrike" kern="0" cap="none" spc="0" baseline="0">
                <a:solidFill>
                  <a:srgbClr val="000000"/>
                </a:solidFill>
                <a:uFillTx/>
              </a:defRPr>
            </a:pPr>
            <a:r>
              <a:rPr lang="fr-FR" sz="1100" b="1" dirty="0">
                <a:hlinkClick r:id="rId4"/>
              </a:rPr>
              <a:t>RNCP36964 - TP - Assistant import-export</a:t>
            </a:r>
            <a:endParaRPr lang="fr-FR" sz="1100" b="1" i="0" u="none" strike="noStrike" kern="1200" cap="none" spc="0" baseline="0" dirty="0">
              <a:solidFill>
                <a:schemeClr val="accent1">
                  <a:lumMod val="75000"/>
                </a:schemeClr>
              </a:solidFill>
              <a:uFillTx/>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5" y="2117783"/>
            <a:ext cx="2964900" cy="280076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aux Bachelors, Licences Professionnelles</a:t>
            </a:r>
            <a:r>
              <a:rPr lang="fr-FR" sz="1100" b="0" i="0" dirty="0">
                <a:solidFill>
                  <a:srgbClr val="000000"/>
                </a:solidFill>
                <a:effectLst/>
              </a:rPr>
              <a:t> ou </a:t>
            </a:r>
            <a:r>
              <a:rPr lang="fr-FR" sz="1100" dirty="0">
                <a:solidFill>
                  <a:srgbClr val="000000"/>
                </a:solidFill>
              </a:rPr>
              <a:t>à d’autres certifications de niveau 6</a:t>
            </a:r>
            <a:r>
              <a:rPr lang="fr-FR" sz="1100" b="0" i="0" dirty="0">
                <a:solidFill>
                  <a:srgbClr val="000000"/>
                </a:solidFill>
                <a:effectLst/>
              </a:rPr>
              <a:t> pour poursuivre leur parcours professionnel, dans le cadre de la formation tout au long de la vie,</a:t>
            </a:r>
          </a:p>
          <a:p>
            <a:pPr marL="171450" indent="-171450" fontAlgn="base">
              <a:buFont typeface="Wingdings" panose="05000000000000000000" pitchFamily="2" charset="2"/>
              <a:buChar char="è"/>
            </a:pPr>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Responsable d’affaires commerciales et du développement à l’international (RNCP41479), Responsable du développement commercial </a:t>
            </a:r>
            <a:r>
              <a:rPr lang="fr-FR" sz="1100">
                <a:solidFill>
                  <a:srgbClr val="000000"/>
                </a:solidFill>
              </a:rPr>
              <a:t>(RNCP38505), </a:t>
            </a:r>
            <a:r>
              <a:rPr lang="fr-FR" sz="1100" dirty="0">
                <a:solidFill>
                  <a:srgbClr val="000000"/>
                </a:solidFill>
              </a:rPr>
              <a:t>…</a:t>
            </a:r>
          </a:p>
          <a:p>
            <a:pPr marL="171450" indent="-171450" fontAlgn="base">
              <a:buFont typeface="Wingdings" panose="05000000000000000000" pitchFamily="2" charset="2"/>
              <a:buChar char="è"/>
            </a:pPr>
            <a:endParaRPr lang="fr-FR" sz="1100" u="none" strike="noStrike" kern="1200" cap="none" spc="0" baseline="0" dirty="0">
              <a:solidFill>
                <a:srgbClr val="000000"/>
              </a:solidFill>
              <a:uFillTx/>
              <a:cs typeface="Calibri" pitchFamily="34"/>
            </a:endParaRPr>
          </a:p>
          <a:p>
            <a:pPr fontAlgn="base"/>
            <a:endParaRPr lang="fr-FR" sz="500" u="none" strike="noStrike" kern="1200" cap="none" spc="0" baseline="0" dirty="0">
              <a:solidFill>
                <a:srgbClr val="000000"/>
              </a:solidFill>
              <a:uFillTx/>
              <a:cs typeface="Calibri" pitchFamily="34"/>
            </a:endParaRP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1FDE6A54-282E-4BD4-905B-FEC9BD03B472}">
  <ds:schemaRefs>
    <ds:schemaRef ds:uri="http://schemas.microsoft.com/office/2006/documentManagement/types"/>
    <ds:schemaRef ds:uri="http://www.w3.org/XML/1998/namespace"/>
    <ds:schemaRef ds:uri="http://schemas.microsoft.com/office/infopath/2007/PartnerControls"/>
    <ds:schemaRef ds:uri="1eb82e20-d73d-4108-9024-577f9cc015bd"/>
    <ds:schemaRef ds:uri="http://purl.org/dc/dcmitype/"/>
    <ds:schemaRef ds:uri="http://schemas.openxmlformats.org/package/2006/metadata/core-properties"/>
    <ds:schemaRef ds:uri="http://purl.org/dc/elements/1.1/"/>
    <ds:schemaRef ds:uri="af7d08ae-1745-42f7-abae-65835a4b4ac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AA15614-4C71-4F10-B48D-D7CCCDD23CA7}">
  <ds:schemaRefs>
    <ds:schemaRef ds:uri="1eb82e20-d73d-4108-9024-577f9cc015bd"/>
    <ds:schemaRef ds:uri="af7d08ae-1745-42f7-abae-65835a4b4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82</TotalTime>
  <Words>1465</Words>
  <Application>Microsoft Office PowerPoint</Application>
  <PresentationFormat>Affichage à l'écran (4:3)</PresentationFormat>
  <Paragraphs>135</Paragraphs>
  <Slides>3</Slides>
  <Notes>2</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Titre professionnel Assistant(e) Import / Export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Gestionnaire de Paie</dc:title>
  <dc:creator>Christelle Kalfalli</dc:creator>
  <cp:lastModifiedBy>Dominique Souyet</cp:lastModifiedBy>
  <cp:revision>2</cp:revision>
  <cp:lastPrinted>2023-11-14T14:52:35Z</cp:lastPrinted>
  <dcterms:created xsi:type="dcterms:W3CDTF">2022-05-23T13:51:26Z</dcterms:created>
  <dcterms:modified xsi:type="dcterms:W3CDTF">2026-01-08T11:31:48Z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