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49" r:id="rId6"/>
    <p:sldId id="450"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243"/>
    <a:srgbClr val="10ABBB"/>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56EE5-809C-4D9F-A80B-601C1CFC16DE}" v="46" dt="2026-01-05T10:16:16.808"/>
    <p1510:client id="{E9CFE1A6-C1F1-4C45-B7BE-00AB3AC6CF73}" v="148" dt="2026-01-05T09:13:20.663"/>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78" d="100"/>
          <a:sy n="178" d="100"/>
        </p:scale>
        <p:origin x="888" y="-2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undo custSel modSld">
      <pc:chgData name="Dominique Souyet" userId="9f8cbbab-b3ce-4990-b463-61d3047493bf" providerId="ADAL" clId="{33B74F06-95CF-46BA-B88D-F2349B00CCA6}" dt="2026-01-05T13:28:26.803" v="3218" actId="20577"/>
      <pc:docMkLst>
        <pc:docMk/>
      </pc:docMkLst>
      <pc:sldChg chg="addSp delSp modSp mod">
        <pc:chgData name="Dominique Souyet" userId="9f8cbbab-b3ce-4990-b463-61d3047493bf" providerId="ADAL" clId="{33B74F06-95CF-46BA-B88D-F2349B00CCA6}" dt="2026-01-05T13:28:26.803" v="3218" actId="20577"/>
        <pc:sldMkLst>
          <pc:docMk/>
          <pc:sldMk cId="3136819446" sldId="446"/>
        </pc:sldMkLst>
        <pc:spChg chg="mod">
          <ac:chgData name="Dominique Souyet" userId="9f8cbbab-b3ce-4990-b463-61d3047493bf" providerId="ADAL" clId="{33B74F06-95CF-46BA-B88D-F2349B00CCA6}" dt="2026-01-05T09:17:44.108" v="1863" actId="20577"/>
          <ac:spMkLst>
            <pc:docMk/>
            <pc:sldMk cId="3136819446" sldId="446"/>
            <ac:spMk id="3" creationId="{772AB1E3-070F-458E-A871-E5A693AF5C2E}"/>
          </ac:spMkLst>
        </pc:spChg>
        <pc:spChg chg="mod">
          <ac:chgData name="Dominique Souyet" userId="9f8cbbab-b3ce-4990-b463-61d3047493bf" providerId="ADAL" clId="{33B74F06-95CF-46BA-B88D-F2349B00CCA6}" dt="2026-01-05T13:28:26.803" v="3218" actId="20577"/>
          <ac:spMkLst>
            <pc:docMk/>
            <pc:sldMk cId="3136819446" sldId="446"/>
            <ac:spMk id="4" creationId="{36A83D8C-C6FB-4BFD-BE16-BEF4618DFCB3}"/>
          </ac:spMkLst>
        </pc:spChg>
        <pc:spChg chg="mod">
          <ac:chgData name="Dominique Souyet" userId="9f8cbbab-b3ce-4990-b463-61d3047493bf" providerId="ADAL" clId="{33B74F06-95CF-46BA-B88D-F2349B00CCA6}" dt="2026-01-05T08:30:25.371" v="1049" actId="5793"/>
          <ac:spMkLst>
            <pc:docMk/>
            <pc:sldMk cId="3136819446" sldId="446"/>
            <ac:spMk id="5" creationId="{53567638-15D0-8241-C2BB-2E4CAA07E949}"/>
          </ac:spMkLst>
        </pc:spChg>
        <pc:spChg chg="mod">
          <ac:chgData name="Dominique Souyet" userId="9f8cbbab-b3ce-4990-b463-61d3047493bf" providerId="ADAL" clId="{33B74F06-95CF-46BA-B88D-F2349B00CCA6}" dt="2026-01-05T09:18:30.756" v="1884" actId="20577"/>
          <ac:spMkLst>
            <pc:docMk/>
            <pc:sldMk cId="3136819446" sldId="446"/>
            <ac:spMk id="7" creationId="{45AAF6CD-3C01-4AF5-ADDA-5280287C20D2}"/>
          </ac:spMkLst>
        </pc:spChg>
        <pc:spChg chg="mod">
          <ac:chgData name="Dominique Souyet" userId="9f8cbbab-b3ce-4990-b463-61d3047493bf" providerId="ADAL" clId="{33B74F06-95CF-46BA-B88D-F2349B00CCA6}" dt="2026-01-05T08:30:41.437" v="1052" actId="1076"/>
          <ac:spMkLst>
            <pc:docMk/>
            <pc:sldMk cId="3136819446" sldId="446"/>
            <ac:spMk id="9" creationId="{809C0C72-04CC-223E-00CD-CD098BF643A9}"/>
          </ac:spMkLst>
        </pc:spChg>
        <pc:spChg chg="mod">
          <ac:chgData name="Dominique Souyet" userId="9f8cbbab-b3ce-4990-b463-61d3047493bf" providerId="ADAL" clId="{33B74F06-95CF-46BA-B88D-F2349B00CCA6}" dt="2026-01-05T13:13:36.072" v="3217" actId="20577"/>
          <ac:spMkLst>
            <pc:docMk/>
            <pc:sldMk cId="3136819446" sldId="446"/>
            <ac:spMk id="11" creationId="{8519F5AB-0095-484B-AEBA-FF4B82DDB990}"/>
          </ac:spMkLst>
        </pc:spChg>
        <pc:spChg chg="mod">
          <ac:chgData name="Dominique Souyet" userId="9f8cbbab-b3ce-4990-b463-61d3047493bf" providerId="ADAL" clId="{33B74F06-95CF-46BA-B88D-F2349B00CCA6}" dt="2026-01-05T08:30:36.295" v="1051" actId="1076"/>
          <ac:spMkLst>
            <pc:docMk/>
            <pc:sldMk cId="3136819446" sldId="446"/>
            <ac:spMk id="12" creationId="{BB850AB4-4175-1422-E2E2-79486A3048B5}"/>
          </ac:spMkLst>
        </pc:spChg>
        <pc:picChg chg="add del mod ord">
          <ac:chgData name="Dominique Souyet" userId="9f8cbbab-b3ce-4990-b463-61d3047493bf" providerId="ADAL" clId="{33B74F06-95CF-46BA-B88D-F2349B00CCA6}" dt="2026-01-05T09:16:51.520" v="1830" actId="478"/>
          <ac:picMkLst>
            <pc:docMk/>
            <pc:sldMk cId="3136819446" sldId="446"/>
            <ac:picMk id="8" creationId="{52CC044F-B48F-74F1-3DAB-13E5889DDB7F}"/>
          </ac:picMkLst>
        </pc:picChg>
        <pc:picChg chg="add mod ord">
          <ac:chgData name="Dominique Souyet" userId="9f8cbbab-b3ce-4990-b463-61d3047493bf" providerId="ADAL" clId="{33B74F06-95CF-46BA-B88D-F2349B00CCA6}" dt="2026-01-05T09:17:26.504" v="1835" actId="167"/>
          <ac:picMkLst>
            <pc:docMk/>
            <pc:sldMk cId="3136819446" sldId="446"/>
            <ac:picMk id="14" creationId="{FA101139-CD0E-2883-511B-75D860C58D4B}"/>
          </ac:picMkLst>
        </pc:picChg>
        <pc:picChg chg="del">
          <ac:chgData name="Dominique Souyet" userId="9f8cbbab-b3ce-4990-b463-61d3047493bf" providerId="ADAL" clId="{33B74F06-95CF-46BA-B88D-F2349B00CCA6}" dt="2026-01-05T08:17:42.376" v="76" actId="478"/>
          <ac:picMkLst>
            <pc:docMk/>
            <pc:sldMk cId="3136819446" sldId="446"/>
            <ac:picMk id="1028" creationId="{4D4C7D6A-A8E4-4D7D-96EC-DD55D6977562}"/>
          </ac:picMkLst>
        </pc:picChg>
      </pc:sldChg>
      <pc:sldChg chg="modSp mod">
        <pc:chgData name="Dominique Souyet" userId="9f8cbbab-b3ce-4990-b463-61d3047493bf" providerId="ADAL" clId="{33B74F06-95CF-46BA-B88D-F2349B00CCA6}" dt="2026-01-05T09:38:25.443" v="2801" actId="14100"/>
        <pc:sldMkLst>
          <pc:docMk/>
          <pc:sldMk cId="2031177517" sldId="449"/>
        </pc:sldMkLst>
        <pc:spChg chg="mod">
          <ac:chgData name="Dominique Souyet" userId="9f8cbbab-b3ce-4990-b463-61d3047493bf" providerId="ADAL" clId="{33B74F06-95CF-46BA-B88D-F2349B00CCA6}" dt="2026-01-05T09:38:25.443" v="2801" actId="14100"/>
          <ac:spMkLst>
            <pc:docMk/>
            <pc:sldMk cId="2031177517" sldId="449"/>
            <ac:spMk id="3" creationId="{5C98A43A-EBBE-2CFE-9BC9-1F0CAFA6E2CA}"/>
          </ac:spMkLst>
        </pc:spChg>
        <pc:spChg chg="mod">
          <ac:chgData name="Dominique Souyet" userId="9f8cbbab-b3ce-4990-b463-61d3047493bf" providerId="ADAL" clId="{33B74F06-95CF-46BA-B88D-F2349B00CCA6}" dt="2025-12-24T08:22:12.637" v="3" actId="1076"/>
          <ac:spMkLst>
            <pc:docMk/>
            <pc:sldMk cId="2031177517" sldId="449"/>
            <ac:spMk id="5" creationId="{3F7F8D37-7730-12EB-2AE2-72B4344FFC1C}"/>
          </ac:spMkLst>
        </pc:spChg>
        <pc:spChg chg="mod">
          <ac:chgData name="Dominique Souyet" userId="9f8cbbab-b3ce-4990-b463-61d3047493bf" providerId="ADAL" clId="{33B74F06-95CF-46BA-B88D-F2349B00CCA6}" dt="2026-01-05T09:37:59.337" v="2798"/>
          <ac:spMkLst>
            <pc:docMk/>
            <pc:sldMk cId="2031177517" sldId="449"/>
            <ac:spMk id="18" creationId="{656DA23C-F283-DC93-1E47-AB79F6E73319}"/>
          </ac:spMkLst>
        </pc:spChg>
        <pc:spChg chg="mod">
          <ac:chgData name="Dominique Souyet" userId="9f8cbbab-b3ce-4990-b463-61d3047493bf" providerId="ADAL" clId="{33B74F06-95CF-46BA-B88D-F2349B00CCA6}" dt="2026-01-05T09:38:06.105" v="2799" actId="1076"/>
          <ac:spMkLst>
            <pc:docMk/>
            <pc:sldMk cId="2031177517" sldId="449"/>
            <ac:spMk id="19" creationId="{06A2AC54-1A06-36D4-7AEA-86FEC517AC54}"/>
          </ac:spMkLst>
        </pc:spChg>
      </pc:sldChg>
      <pc:sldChg chg="modSp mod">
        <pc:chgData name="Dominique Souyet" userId="9f8cbbab-b3ce-4990-b463-61d3047493bf" providerId="ADAL" clId="{33B74F06-95CF-46BA-B88D-F2349B00CCA6}" dt="2026-01-05T10:17:54.846" v="3209" actId="20577"/>
        <pc:sldMkLst>
          <pc:docMk/>
          <pc:sldMk cId="1861216494" sldId="450"/>
        </pc:sldMkLst>
        <pc:spChg chg="mod">
          <ac:chgData name="Dominique Souyet" userId="9f8cbbab-b3ce-4990-b463-61d3047493bf" providerId="ADAL" clId="{33B74F06-95CF-46BA-B88D-F2349B00CCA6}" dt="2026-01-05T08:44:20.316" v="1290" actId="20577"/>
          <ac:spMkLst>
            <pc:docMk/>
            <pc:sldMk cId="1861216494" sldId="450"/>
            <ac:spMk id="3" creationId="{5C98A43A-EBBE-2CFE-9BC9-1F0CAFA6E2CA}"/>
          </ac:spMkLst>
        </pc:spChg>
        <pc:spChg chg="mod">
          <ac:chgData name="Dominique Souyet" userId="9f8cbbab-b3ce-4990-b463-61d3047493bf" providerId="ADAL" clId="{33B74F06-95CF-46BA-B88D-F2349B00CCA6}" dt="2026-01-05T10:08:44.474" v="2938" actId="20577"/>
          <ac:spMkLst>
            <pc:docMk/>
            <pc:sldMk cId="1861216494" sldId="450"/>
            <ac:spMk id="4" creationId="{1DF85FDB-E8A7-26DA-4B47-C3B88FC2D5B5}"/>
          </ac:spMkLst>
        </pc:spChg>
        <pc:spChg chg="mod">
          <ac:chgData name="Dominique Souyet" userId="9f8cbbab-b3ce-4990-b463-61d3047493bf" providerId="ADAL" clId="{33B74F06-95CF-46BA-B88D-F2349B00CCA6}" dt="2026-01-05T10:17:54.846" v="3209" actId="20577"/>
          <ac:spMkLst>
            <pc:docMk/>
            <pc:sldMk cId="1861216494" sldId="450"/>
            <ac:spMk id="7" creationId="{8043092A-1872-467B-7073-9215E5450C6E}"/>
          </ac:spMkLst>
        </pc:spChg>
        <pc:spChg chg="mod">
          <ac:chgData name="Dominique Souyet" userId="9f8cbbab-b3ce-4990-b463-61d3047493bf" providerId="ADAL" clId="{33B74F06-95CF-46BA-B88D-F2349B00CCA6}" dt="2026-01-05T09:39:12.236" v="2809" actId="113"/>
          <ac:spMkLst>
            <pc:docMk/>
            <pc:sldMk cId="1861216494" sldId="450"/>
            <ac:spMk id="11" creationId="{7E015B59-6F0C-0FDB-E9EB-8547B198AC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05/01/2026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05/01/2026</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931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7127983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hyperlink" Target="mailto:cfa@idev"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mailto:dg@idevformation.com"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francecompetences.fr/recherche/rncp/38667/"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FA101139-CD0E-2883-511B-75D860C58D4B}"/>
              </a:ext>
            </a:extLst>
          </p:cNvPr>
          <p:cNvPicPr>
            <a:picLocks noChangeAspect="1"/>
          </p:cNvPicPr>
          <p:nvPr/>
        </p:nvPicPr>
        <p:blipFill>
          <a:blip r:embed="rId2"/>
          <a:stretch>
            <a:fillRect/>
          </a:stretch>
        </p:blipFill>
        <p:spPr>
          <a:xfrm>
            <a:off x="-6132" y="-13398"/>
            <a:ext cx="5816088" cy="1932599"/>
          </a:xfrm>
          <a:prstGeom prst="rect">
            <a:avLst/>
          </a:prstGeom>
        </p:spPr>
      </p:pic>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3">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59540" y="2877290"/>
            <a:ext cx="3376628" cy="6163443"/>
          </a:xfrm>
        </p:spPr>
        <p:txBody>
          <a:bodyPr>
            <a:normAutofit fontScale="25000" lnSpcReduction="20000"/>
          </a:bodyPr>
          <a:lstStyle/>
          <a:p>
            <a:pPr marL="0" indent="0">
              <a:lnSpc>
                <a:spcPct val="120000"/>
              </a:lnSpc>
              <a:spcBef>
                <a:spcPts val="0"/>
              </a:spcBef>
              <a:buNone/>
            </a:pPr>
            <a:r>
              <a:rPr lang="fr-FR" sz="5600" b="1">
                <a:solidFill>
                  <a:srgbClr val="1D2545"/>
                </a:solidFill>
                <a:latin typeface="Calibri"/>
              </a:rPr>
              <a:t>Le métier- les </a:t>
            </a:r>
            <a:r>
              <a:rPr lang="fr-FR" sz="5600" b="1" dirty="0">
                <a:solidFill>
                  <a:srgbClr val="1D2545"/>
                </a:solidFill>
                <a:latin typeface="Calibri"/>
              </a:rPr>
              <a:t>missions</a:t>
            </a:r>
          </a:p>
          <a:p>
            <a:pPr marL="0" indent="0">
              <a:lnSpc>
                <a:spcPct val="120000"/>
              </a:lnSpc>
              <a:spcBef>
                <a:spcPts val="0"/>
              </a:spcBef>
              <a:buNone/>
            </a:pPr>
            <a:endParaRPr lang="fr-FR" sz="1600" b="1" dirty="0">
              <a:solidFill>
                <a:srgbClr val="1D2545"/>
              </a:solidFill>
              <a:latin typeface="Calibri"/>
            </a:endParaRPr>
          </a:p>
          <a:p>
            <a:pPr marL="0" indent="0">
              <a:lnSpc>
                <a:spcPct val="110000"/>
              </a:lnSpc>
              <a:spcBef>
                <a:spcPts val="0"/>
              </a:spcBef>
              <a:spcAft>
                <a:spcPts val="300"/>
              </a:spcAft>
              <a:buNone/>
            </a:pPr>
            <a:r>
              <a:rPr lang="fr-FR" sz="4000" kern="0" dirty="0">
                <a:solidFill>
                  <a:srgbClr val="000000"/>
                </a:solidFill>
                <a:latin typeface="Calibri"/>
              </a:rPr>
              <a:t>Les compétences de l'assistant(e) de direction sont caractérisées par un ensemble indissociable de composantes techniques, relationnelles et organisationnelles ; leur maintien nécessite le recours à la formation et l'auto-formation en continu. L'assistant(e) de direction optimise les journées des membres de l'équipe de direction en assumant la tenue des agendas. Il/elle organise des réunions et déplacements ; dans toutes ses activités relevant de l'accueil et de l'organisation, il/elle prend en compte d'éventuelles situations de handicap. Il/elle prépare et suit les dossiers et coordonne les activités, conçoit et actualise des outils de pilotage adaptés. Il/elle collecte et synthétise des informations chiffrées de gestion et contribue au reporting d'activités ou de résultats. Il/elle peut être force de proposition auprès de la direction afin d'améliorer les processus administratifs.</a:t>
            </a:r>
          </a:p>
          <a:p>
            <a:pPr marL="0" indent="0">
              <a:lnSpc>
                <a:spcPct val="110000"/>
              </a:lnSpc>
              <a:spcBef>
                <a:spcPts val="0"/>
              </a:spcBef>
              <a:spcAft>
                <a:spcPts val="300"/>
              </a:spcAft>
              <a:buNone/>
            </a:pPr>
            <a:r>
              <a:rPr lang="fr-FR" sz="4000" kern="0" dirty="0">
                <a:solidFill>
                  <a:srgbClr val="000000"/>
                </a:solidFill>
                <a:latin typeface="Calibri"/>
              </a:rPr>
              <a:t>L'assistant(e) de direction collabore avec le chef de projet et l'équipe projet dans le cadre de la gestion des projets de l'équipe de direction ; il/elle contribue à l'atteinte des objectifs des projets. Il/elle met en place des actions de veille informationnelle permettant à la structure de suivre l'actualité réglementaire, juridique, économique, fiscale et sociétale. Il/elle collecte et analyse les données recueillies, rédige et met en valeur les éléments clés puis diffuse les résultats de la veille au format adéquat. Il/elle participe à la définition du plan de projet, recense les contraintes et détermine les ressources nécessaires. Il/elle planifie et ordonnance les différentes opérations et communique sur le projet en interne et en externe. L'assistant(e) de direction prend en charge et optimise l'organisation d'un événement. Il/elle conçoit des supports de communication en fonction des cibles, assure leur diffusion via des prestataires adaptés et les médias sociaux.</a:t>
            </a:r>
            <a:endParaRPr lang="fr-FR" sz="3200" b="1" dirty="0">
              <a:solidFill>
                <a:srgbClr val="1D2545"/>
              </a:solidFill>
              <a:latin typeface="Calibri"/>
            </a:endParaRPr>
          </a:p>
          <a:p>
            <a:pPr marL="0" indent="0">
              <a:lnSpc>
                <a:spcPct val="110000"/>
              </a:lnSpc>
              <a:spcBef>
                <a:spcPts val="0"/>
              </a:spcBef>
              <a:spcAft>
                <a:spcPts val="300"/>
              </a:spcAft>
              <a:buNone/>
            </a:pPr>
            <a:endParaRPr lang="fr-FR" sz="5600" b="1" dirty="0">
              <a:solidFill>
                <a:srgbClr val="1D2545"/>
              </a:solidFill>
              <a:latin typeface="Calibri"/>
            </a:endParaRPr>
          </a:p>
          <a:p>
            <a:pPr marL="0" indent="0">
              <a:lnSpc>
                <a:spcPct val="110000"/>
              </a:lnSpc>
              <a:spcBef>
                <a:spcPts val="0"/>
              </a:spcBef>
              <a:spcAft>
                <a:spcPts val="300"/>
              </a:spcAft>
              <a:buNone/>
            </a:pPr>
            <a:r>
              <a:rPr lang="fr-FR" sz="5600" b="1" dirty="0">
                <a:solidFill>
                  <a:srgbClr val="1D2545"/>
                </a:solidFill>
                <a:latin typeface="Calibri"/>
              </a:rPr>
              <a:t>Les métiers accessibles</a:t>
            </a:r>
          </a:p>
          <a:p>
            <a:pPr marL="0" lvl="0" indent="0" defTabSz="914400">
              <a:lnSpc>
                <a:spcPct val="100000"/>
              </a:lnSpc>
              <a:spcBef>
                <a:spcPts val="0"/>
              </a:spcBef>
              <a:buSzTx/>
              <a:buNone/>
            </a:pPr>
            <a:endParaRPr lang="fr-FR" sz="2000" kern="0" dirty="0">
              <a:solidFill>
                <a:srgbClr val="000000"/>
              </a:solidFill>
              <a:latin typeface="+mn-lt"/>
              <a:ea typeface="+mn-ea"/>
              <a:cs typeface="+mn-cs"/>
            </a:endParaRPr>
          </a:p>
          <a:p>
            <a:pPr marL="0" lvl="0" indent="0" defTabSz="914400">
              <a:lnSpc>
                <a:spcPct val="100000"/>
              </a:lnSpc>
              <a:spcBef>
                <a:spcPts val="0"/>
              </a:spcBef>
              <a:buSzTx/>
              <a:buNone/>
            </a:pPr>
            <a:r>
              <a:rPr lang="fr-FR" sz="4000" kern="0" dirty="0">
                <a:solidFill>
                  <a:srgbClr val="000000"/>
                </a:solidFill>
                <a:latin typeface="+mn-lt"/>
                <a:ea typeface="+mn-ea"/>
                <a:cs typeface="+mn-cs"/>
              </a:rPr>
              <a:t>La dénomination les plus courantes des emplois accessibles sont les suivantes (</a:t>
            </a:r>
            <a:r>
              <a:rPr lang="fr-FR" sz="4000" i="1" kern="0" dirty="0">
                <a:solidFill>
                  <a:srgbClr val="000000"/>
                </a:solidFill>
                <a:latin typeface="+mn-lt"/>
                <a:ea typeface="+mn-ea"/>
                <a:cs typeface="+mn-cs"/>
              </a:rPr>
              <a:t>A titre d’exemple</a:t>
            </a:r>
            <a:r>
              <a:rPr lang="fr-FR" sz="4000" kern="0" dirty="0">
                <a:solidFill>
                  <a:srgbClr val="000000"/>
                </a:solidFill>
                <a:latin typeface="+mn-lt"/>
                <a:ea typeface="+mn-ea"/>
                <a:cs typeface="+mn-cs"/>
              </a:rPr>
              <a:t>) :</a:t>
            </a:r>
          </a:p>
          <a:p>
            <a:pPr marL="0" lvl="0" indent="0" defTabSz="914400">
              <a:lnSpc>
                <a:spcPct val="100000"/>
              </a:lnSpc>
              <a:spcBef>
                <a:spcPts val="0"/>
              </a:spcBef>
              <a:buSzTx/>
              <a:buNone/>
            </a:pPr>
            <a:endParaRPr lang="fr-FR" sz="4000" i="1" kern="0" dirty="0">
              <a:solidFill>
                <a:srgbClr val="000000"/>
              </a:solidFill>
              <a:latin typeface="+mn-lt"/>
              <a:ea typeface="+mn-ea"/>
              <a:cs typeface="+mn-cs"/>
            </a:endParaRP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Assistant(e) de Direction,</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Assistant(e) de Manager,</a:t>
            </a:r>
          </a:p>
          <a:p>
            <a:pPr marL="180975" lvl="0" indent="-180975" defTabSz="914400">
              <a:lnSpc>
                <a:spcPct val="100000"/>
              </a:lnSpc>
              <a:spcBef>
                <a:spcPts val="0"/>
              </a:spcBef>
              <a:buSzTx/>
              <a:buFont typeface="Wingdings" panose="05000000000000000000" pitchFamily="2" charset="2"/>
              <a:buChar char="Ø"/>
            </a:pPr>
            <a:r>
              <a:rPr lang="fr-FR" sz="4000" kern="0" dirty="0">
                <a:solidFill>
                  <a:srgbClr val="000000"/>
                </a:solidFill>
                <a:latin typeface="+mn-lt"/>
                <a:ea typeface="+mn-ea"/>
                <a:cs typeface="+mn-cs"/>
              </a:rPr>
              <a:t>Office Manager</a:t>
            </a:r>
            <a:endParaRPr lang="fr-FR" sz="2000" b="1" kern="0" dirty="0">
              <a:solidFill>
                <a:srgbClr val="41BAC1"/>
              </a:solidFill>
              <a:latin typeface="+mn-lt"/>
            </a:endParaRPr>
          </a:p>
          <a:p>
            <a:pPr marL="0" marR="0" lvl="0" indent="0" algn="l" defTabSz="914400" rtl="0" eaLnBrk="1" fontAlgn="auto" latinLnBrk="0" hangingPunct="1">
              <a:lnSpc>
                <a:spcPct val="120000"/>
              </a:lnSpc>
              <a:spcBef>
                <a:spcPts val="0"/>
              </a:spcBef>
              <a:spcAft>
                <a:spcPts val="0"/>
              </a:spcAft>
              <a:buClrTx/>
              <a:buSzPct val="100000"/>
              <a:buFontTx/>
              <a:buNone/>
              <a:tabLst/>
              <a:defRPr/>
            </a:pPr>
            <a:endParaRPr lang="fr-FR" sz="4000" dirty="0">
              <a:solidFill>
                <a:schemeClr val="tx1"/>
              </a:solidFill>
              <a:latin typeface="+mn-lt"/>
              <a:ea typeface="+mn-ea"/>
              <a:cs typeface="+mn-cs"/>
            </a:endParaRP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0" y="2316091"/>
            <a:ext cx="6857999" cy="542683"/>
          </a:xfrm>
          <a:prstGeom prst="rect">
            <a:avLst/>
          </a:prstGeom>
          <a:noFill/>
          <a:ln cap="flat">
            <a:noFill/>
          </a:ln>
        </p:spPr>
        <p:txBody>
          <a:bodyPr vert="horz" wrap="square" lIns="84408" tIns="42199" rIns="84408" bIns="42199" anchor="t" anchorCtr="0" compatLnSpc="1">
            <a:normAutofit fontScale="32500" lnSpcReduction="20000"/>
          </a:bodyPr>
          <a:lstStyle/>
          <a:p>
            <a:pPr marL="234468" lvl="1" indent="-234468" algn="ctr" defTabSz="685796">
              <a:lnSpc>
                <a:spcPct val="80000"/>
              </a:lnSpc>
              <a:spcBef>
                <a:spcPts val="375"/>
              </a:spcBef>
              <a:defRPr sz="1800" b="0" i="0" u="none" strike="noStrike" kern="0" cap="none" spc="0" baseline="0">
                <a:solidFill>
                  <a:srgbClr val="000000"/>
                </a:solidFill>
                <a:uFillTx/>
              </a:defRPr>
            </a:pPr>
            <a:r>
              <a:rPr lang="fr-FR" sz="6600" b="1">
                <a:solidFill>
                  <a:srgbClr val="10ABBB"/>
                </a:solidFill>
                <a:latin typeface="Calibri (Corps)"/>
              </a:rPr>
              <a:t>Alternance</a:t>
            </a:r>
            <a:r>
              <a:rPr lang="fr-FR" sz="6600" b="1" kern="0">
                <a:solidFill>
                  <a:srgbClr val="10ABBB"/>
                </a:solidFill>
                <a:latin typeface="+mn-lt"/>
              </a:rPr>
              <a:t> : 1 semaine en Centre / 3 </a:t>
            </a:r>
            <a:r>
              <a:rPr lang="fr-FR" sz="6600" b="1" kern="0">
                <a:solidFill>
                  <a:srgbClr val="10ABBB"/>
                </a:solidFill>
              </a:rPr>
              <a:t>semaine</a:t>
            </a:r>
            <a:r>
              <a:rPr lang="fr-FR" sz="6600" b="1" kern="0">
                <a:solidFill>
                  <a:srgbClr val="10ABBB"/>
                </a:solidFill>
                <a:latin typeface="+mn-lt"/>
              </a:rPr>
              <a:t>s en Entreprise</a:t>
            </a:r>
          </a:p>
          <a:p>
            <a:pPr marL="234468" lvl="1" indent="-234468" algn="ctr" defTabSz="685796">
              <a:lnSpc>
                <a:spcPct val="80000"/>
              </a:lnSpc>
              <a:spcBef>
                <a:spcPts val="375"/>
              </a:spcBef>
              <a:defRPr sz="1800" b="0" i="0" u="none" strike="noStrike" kern="0" cap="none" spc="0" baseline="0">
                <a:solidFill>
                  <a:srgbClr val="000000"/>
                </a:solidFill>
                <a:uFillTx/>
              </a:defRPr>
            </a:pPr>
            <a:r>
              <a:rPr lang="fr-FR" sz="4900" b="1" kern="0">
                <a:solidFill>
                  <a:srgbClr val="002060"/>
                </a:solidFill>
              </a:rPr>
              <a:t>Durée : 490 h en Centre – Contrat en alternance de 14 mois maximum</a:t>
            </a:r>
            <a:endParaRPr lang="fr-FR" sz="4900" b="1" kern="0">
              <a:solidFill>
                <a:srgbClr val="002060"/>
              </a:solidFill>
              <a:latin typeface="+mn-lt"/>
            </a:endParaRPr>
          </a:p>
          <a:p>
            <a:pPr marL="234468" lvl="1" indent="-234468" algn="ctr" defTabSz="685796">
              <a:lnSpc>
                <a:spcPct val="80000"/>
              </a:lnSpc>
              <a:spcBef>
                <a:spcPts val="375"/>
              </a:spcBef>
              <a:defRPr sz="1800" b="0" i="0" u="none" strike="noStrike" kern="0" cap="none" spc="0" baseline="0">
                <a:solidFill>
                  <a:srgbClr val="000000"/>
                </a:solidFill>
                <a:uFillTx/>
              </a:defRPr>
            </a:pPr>
            <a:endParaRPr lang="fr-FR" sz="400" b="1">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644153" y="2976104"/>
            <a:ext cx="3136574" cy="4040151"/>
          </a:xfrm>
          <a:prstGeom prst="rect">
            <a:avLst/>
          </a:prstGeom>
          <a:noFill/>
          <a:ln w="38100" cap="flat">
            <a:noFill/>
          </a:ln>
        </p:spPr>
        <p:txBody>
          <a:bodyPr vert="horz" wrap="square" lIns="84408" tIns="42199" rIns="84408" bIns="42199"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Objectifs</a:t>
            </a:r>
            <a:r>
              <a:rPr lang="fr-FR" sz="1400" b="1" dirty="0">
                <a:solidFill>
                  <a:srgbClr val="1D2545"/>
                </a:solidFill>
                <a:latin typeface="Calibri"/>
              </a:rPr>
              <a:t> </a:t>
            </a:r>
            <a:r>
              <a:rPr lang="fr-FR" sz="1000" b="1" dirty="0">
                <a:solidFill>
                  <a:srgbClr val="1D2545"/>
                </a:solidFill>
                <a:latin typeface="Calibri"/>
              </a:rPr>
              <a:t>: </a:t>
            </a:r>
            <a:r>
              <a:rPr lang="fr-FR" sz="1000" i="0" u="none" strike="noStrike" kern="0" cap="none" spc="0" baseline="0" dirty="0">
                <a:uFillTx/>
              </a:rPr>
              <a:t>A la fin de la formation, les </a:t>
            </a:r>
            <a:r>
              <a:rPr lang="fr-FR" sz="1000" kern="0" dirty="0"/>
              <a:t>A</a:t>
            </a:r>
            <a:r>
              <a:rPr lang="fr-FR" sz="1000" i="0" u="none" strike="noStrike" kern="0" cap="none" spc="0" baseline="0" dirty="0">
                <a:uFillTx/>
              </a:rPr>
              <a:t>lternant(e)s seront en capacité de (d’)  :</a:t>
            </a:r>
            <a:endParaRPr lang="fr-FR" sz="1000" b="1" kern="0" dirty="0">
              <a:solidFill>
                <a:srgbClr val="000000"/>
              </a:solidFill>
            </a:endParaRPr>
          </a:p>
          <a:p>
            <a:pPr defTabSz="457198">
              <a:defRPr sz="1800" b="0" i="0" u="none" strike="noStrike" kern="0" cap="none" spc="0" baseline="0">
                <a:solidFill>
                  <a:srgbClr val="000000"/>
                </a:solidFill>
                <a:uFillTx/>
              </a:defRPr>
            </a:pPr>
            <a:endParaRPr lang="fr-FR" sz="500" dirty="0">
              <a:solidFill>
                <a:srgbClr val="000000"/>
              </a:solidFill>
            </a:endParaRPr>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Assurer les fonctions de support administratif et organisationnel à l’équipe de direction : </a:t>
            </a:r>
            <a:r>
              <a:rPr lang="fr-FR" sz="900" b="0" i="0" dirty="0">
                <a:solidFill>
                  <a:srgbClr val="000000"/>
                </a:solidFill>
                <a:effectLst/>
              </a:rPr>
              <a:t>Organiser et suivre sur le plan opérationnel les activités de l’équipe de direction en français et en anglais, Concevoir des outils de pilotage et présenter des informations chiffrées de gestion, Organiser les processus administratifs, Assurer l'interface orale entre l'équipe de direction et les interlocuteurs internes et externes en français et en anglais,  …</a:t>
            </a:r>
            <a:endParaRPr lang="fr-FR" sz="500" kern="0" dirty="0">
              <a:solidFill>
                <a:srgbClr val="000000"/>
              </a:solidFill>
            </a:endParaRPr>
          </a:p>
          <a:p>
            <a:pPr>
              <a:defRPr sz="1800" b="0" i="0" u="none" strike="noStrike" kern="0" cap="none" spc="0" baseline="0">
                <a:solidFill>
                  <a:srgbClr val="000000"/>
                </a:solidFill>
                <a:uFillTx/>
              </a:defRPr>
            </a:pPr>
            <a:endParaRPr lang="fr-FR" sz="500" dirty="0"/>
          </a:p>
          <a:p>
            <a:pPr marL="179387" indent="-179387">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10ABBB"/>
                </a:solidFill>
              </a:rPr>
              <a:t>Organiser et suivre les projets et dossiers spécifiques de l’équipe de direction :</a:t>
            </a:r>
            <a:r>
              <a:rPr lang="fr-FR" sz="900" b="1" dirty="0">
                <a:solidFill>
                  <a:srgbClr val="10ABBB"/>
                </a:solidFill>
                <a:latin typeface="Calibri (Corps)"/>
              </a:rPr>
              <a:t> </a:t>
            </a:r>
            <a:r>
              <a:rPr lang="fr-FR" sz="900" dirty="0">
                <a:solidFill>
                  <a:srgbClr val="000000"/>
                </a:solidFill>
                <a:latin typeface="Calibri (Corps)"/>
              </a:rPr>
              <a:t>Conduire une veille informationnelle et en diffuser le contenu, Préparer, coordonner et suivre un projet, Organiser un évènement, Mettre en œuvre une action de communication en français et en anglais, …</a:t>
            </a:r>
            <a:endParaRPr lang="fr-FR" sz="500" kern="0" dirty="0">
              <a:solidFill>
                <a:srgbClr val="00000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lang="fr-FR" sz="500" kern="0" dirty="0">
              <a:solidFill>
                <a:srgbClr val="000000"/>
              </a:solidFill>
              <a:latin typeface="Calibri" panose="020F050202020403020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Conditions d’accès</a:t>
            </a:r>
            <a:endParaRPr lang="fr-FR" sz="1400" b="1" i="0" u="none" strike="noStrike" kern="1200" cap="none" spc="0" baseline="0" dirty="0">
              <a:solidFill>
                <a:srgbClr val="10ABBB"/>
              </a:solidFill>
              <a:uFillTx/>
              <a:latin typeface="Arial Narrow"/>
            </a:endParaRPr>
          </a:p>
          <a:p>
            <a:pPr>
              <a:defRPr sz="1800" b="0" i="0" u="none" strike="noStrike" kern="0" cap="none" spc="0" baseline="0">
                <a:solidFill>
                  <a:srgbClr val="000000"/>
                </a:solidFill>
                <a:uFillTx/>
              </a:defRPr>
            </a:pPr>
            <a:endParaRPr lang="fr-FR" sz="600" b="1" i="0" u="sng" strike="noStrike" kern="1200" cap="none" spc="0" baseline="0" dirty="0">
              <a:solidFill>
                <a:srgbClr val="10ABBB"/>
              </a:solidFill>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a:t>
            </a:r>
            <a:r>
              <a:rPr lang="fr-FR" sz="1000" b="1" i="0" strike="noStrike" kern="1200" cap="none" spc="0" baseline="0" dirty="0">
                <a:solidFill>
                  <a:srgbClr val="10ABBB"/>
                </a:solidFill>
                <a:uFillTx/>
                <a:latin typeface="Calibri"/>
              </a:rPr>
              <a:t>: </a:t>
            </a:r>
            <a:r>
              <a:rPr lang="fr-FR" sz="1000" b="1" i="0" strike="noStrike" kern="1200" cap="none" spc="0" baseline="0" dirty="0">
                <a:uFillTx/>
                <a:latin typeface="Calibri"/>
              </a:rPr>
              <a:t>Pas de pré requis réglementaires</a:t>
            </a: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sz="1800" b="0" i="0" u="none" strike="noStrike" kern="0" cap="none" spc="0" baseline="0">
                <a:solidFill>
                  <a:srgbClr val="000000"/>
                </a:solidFill>
                <a:uFillTx/>
              </a:defRPr>
            </a:pPr>
            <a:endParaRPr kumimoji="0" lang="fr-FR" sz="500" b="1" i="0" u="none" strike="noStrike" kern="0" cap="none" spc="0" normalizeH="0" baseline="0" noProof="0" dirty="0">
              <a:ln>
                <a:noFill/>
              </a:ln>
              <a:solidFill>
                <a:srgbClr val="000000"/>
              </a:solidFill>
              <a:effectLst/>
              <a:uLnTx/>
              <a:uFillTx/>
              <a:latin typeface="Calibri" panose="020F0502020204030204"/>
              <a:ea typeface="+mn-ea"/>
              <a:cs typeface="+mn-cs"/>
            </a:endParaRPr>
          </a:p>
          <a:p>
            <a:pPr lvl="0">
              <a:defRPr sz="1800" b="0" i="0" u="none" strike="noStrike" kern="0" cap="none" spc="0" baseline="0">
                <a:solidFill>
                  <a:srgbClr val="000000"/>
                </a:solidFill>
                <a:uFillTx/>
              </a:defRPr>
            </a:pPr>
            <a:r>
              <a:rPr lang="fr-FR" sz="1000" b="1" i="0" u="sng" strike="noStrike" kern="1200" cap="none" spc="0" baseline="0" dirty="0">
                <a:solidFill>
                  <a:srgbClr val="10ABBB"/>
                </a:solidFill>
                <a:uFillTx/>
                <a:latin typeface="Calibri"/>
              </a:rPr>
              <a:t>Prérequis préconisés </a:t>
            </a:r>
            <a:r>
              <a:rPr lang="fr-FR" sz="1000" b="1" i="0" strike="noStrike" kern="1200" cap="none" spc="0" baseline="0" dirty="0">
                <a:solidFill>
                  <a:srgbClr val="10ABBB"/>
                </a:solidFill>
                <a:uFillTx/>
                <a:latin typeface="Calibri"/>
              </a:rPr>
              <a:t>: </a:t>
            </a:r>
            <a:r>
              <a:rPr kumimoji="0" lang="fr-FR" sz="1000" b="1" i="0" u="none" strike="noStrike" kern="0" cap="none" spc="0" normalizeH="0" baseline="0" noProof="0" dirty="0">
                <a:ln>
                  <a:noFill/>
                </a:ln>
                <a:effectLst/>
                <a:uLnTx/>
                <a:uFillTx/>
                <a:latin typeface="Calibri" panose="020F0502020204030204"/>
                <a:ea typeface="+mn-ea"/>
                <a:cs typeface="+mn-cs"/>
              </a:rPr>
              <a:t>Maîtrise du français oral/écrit </a:t>
            </a:r>
            <a:r>
              <a:rPr kumimoji="0" lang="fr-FR" sz="1000" i="0" u="none" strike="noStrike" kern="0" cap="none" spc="0" normalizeH="0" baseline="0" noProof="0" dirty="0">
                <a:ln>
                  <a:noFill/>
                </a:ln>
                <a:effectLst/>
                <a:uLnTx/>
                <a:uFillTx/>
                <a:latin typeface="Calibri" panose="020F0502020204030204"/>
                <a:ea typeface="+mn-ea"/>
                <a:cs typeface="+mn-cs"/>
              </a:rPr>
              <a:t>(</a:t>
            </a:r>
            <a:r>
              <a:rPr kumimoji="0" lang="fr-FR" sz="1000" i="0" u="none" strike="noStrike" kern="0" cap="none" spc="0" normalizeH="0" baseline="0" noProof="0">
                <a:ln>
                  <a:noFill/>
                </a:ln>
                <a:effectLst/>
                <a:uLnTx/>
                <a:uFillTx/>
                <a:latin typeface="Calibri" panose="020F0502020204030204"/>
                <a:ea typeface="+mn-ea"/>
                <a:cs typeface="+mn-cs"/>
              </a:rPr>
              <a:t>Niveau B2 </a:t>
            </a:r>
            <a:r>
              <a:rPr kumimoji="0" lang="fr-FR" sz="1000" i="0" u="none" strike="noStrike" kern="0" cap="none" spc="0" normalizeH="0" baseline="0" noProof="0" dirty="0">
                <a:ln>
                  <a:noFill/>
                </a:ln>
                <a:effectLst/>
                <a:uLnTx/>
                <a:uFillTx/>
                <a:latin typeface="Calibri" panose="020F0502020204030204"/>
                <a:ea typeface="+mn-ea"/>
                <a:cs typeface="+mn-cs"/>
              </a:rPr>
              <a:t>du CECRL), </a:t>
            </a:r>
            <a:r>
              <a:rPr lang="fr-FR" sz="1000" b="1" kern="0" dirty="0">
                <a:latin typeface="Calibri" panose="020F0502020204030204"/>
              </a:rPr>
              <a:t>C</a:t>
            </a:r>
            <a:r>
              <a:rPr kumimoji="0" lang="fr-FR" sz="1000" b="1" i="0" u="none" strike="noStrike" kern="0" cap="none" spc="0" normalizeH="0" baseline="0" noProof="0" dirty="0" err="1">
                <a:ln>
                  <a:noFill/>
                </a:ln>
                <a:effectLst/>
                <a:uLnTx/>
                <a:uFillTx/>
                <a:latin typeface="Calibri" panose="020F0502020204030204"/>
                <a:ea typeface="+mn-ea"/>
                <a:cs typeface="+mn-cs"/>
              </a:rPr>
              <a:t>onnaissances</a:t>
            </a:r>
            <a:r>
              <a:rPr kumimoji="0" lang="fr-FR" sz="1000" b="1" i="0" u="none" strike="noStrike" kern="0" cap="none" spc="0" normalizeH="0" baseline="0" noProof="0" dirty="0">
                <a:ln>
                  <a:noFill/>
                </a:ln>
                <a:effectLst/>
                <a:uLnTx/>
                <a:uFillTx/>
                <a:latin typeface="Calibri" panose="020F0502020204030204"/>
                <a:ea typeface="+mn-ea"/>
                <a:cs typeface="+mn-cs"/>
              </a:rPr>
              <a:t> de base en bureautique</a:t>
            </a:r>
            <a:r>
              <a:rPr lang="fr-FR" sz="1000" b="1" kern="0" dirty="0"/>
              <a:t>, Maîtrise </a:t>
            </a:r>
            <a:r>
              <a:rPr kumimoji="0" lang="fr-FR" sz="1000" b="1" i="0" u="none" strike="noStrike" kern="0" cap="none" spc="0" normalizeH="0" baseline="0" noProof="0" dirty="0">
                <a:ln>
                  <a:noFill/>
                </a:ln>
                <a:effectLst/>
                <a:uLnTx/>
                <a:uFillTx/>
                <a:latin typeface="Calibri" panose="020F0502020204030204"/>
                <a:ea typeface="+mn-ea"/>
                <a:cs typeface="+mn-cs"/>
              </a:rPr>
              <a:t>de l’anglais oral/écrit </a:t>
            </a:r>
            <a:r>
              <a:rPr lang="fr-FR" sz="1000" kern="0" dirty="0"/>
              <a:t>(Niveau B2 du CECRL)</a:t>
            </a:r>
            <a:endParaRPr kumimoji="0" lang="fr-FR" sz="1000" i="0" u="none" strike="noStrike" kern="0" cap="none" spc="0" normalizeH="0" baseline="0" noProof="0" dirty="0">
              <a:ln>
                <a:noFill/>
              </a:ln>
              <a:effectLst/>
              <a:uLnTx/>
              <a:uFillTx/>
              <a:latin typeface="Calibri" panose="020F0502020204030204"/>
              <a:ea typeface="+mn-ea"/>
              <a:cs typeface="+mn-cs"/>
            </a:endParaRPr>
          </a:p>
        </p:txBody>
      </p:sp>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3960457" y="-19550"/>
            <a:ext cx="2897545"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1" y="1882408"/>
            <a:ext cx="6858000" cy="402479"/>
          </a:xfrm>
        </p:spPr>
        <p:txBody>
          <a:bodyPr anchor="t">
            <a:normAutofit/>
          </a:bodyPr>
          <a:lstStyle/>
          <a:p>
            <a:pPr lvl="0" algn="ctr"/>
            <a:r>
              <a:rPr lang="fr-FR" sz="2000" b="1" dirty="0">
                <a:solidFill>
                  <a:srgbClr val="1D2243"/>
                </a:solidFill>
                <a:latin typeface="Calibri"/>
              </a:rPr>
              <a:t>Titre professionnel Assistant(e) de Direction </a:t>
            </a:r>
            <a:r>
              <a:rPr lang="fr-FR" sz="1600" dirty="0">
                <a:solidFill>
                  <a:srgbClr val="1D2243"/>
                </a:solidFill>
                <a:latin typeface="Calibri"/>
              </a:rPr>
              <a:t>(Niveau 5)</a:t>
            </a:r>
          </a:p>
        </p:txBody>
      </p:sp>
      <p:sp>
        <p:nvSpPr>
          <p:cNvPr id="7" name="ZoneTexte 15">
            <a:extLst>
              <a:ext uri="{FF2B5EF4-FFF2-40B4-BE49-F238E27FC236}">
                <a16:creationId xmlns:a16="http://schemas.microsoft.com/office/drawing/2014/main" id="{45AAF6CD-3C01-4AF5-ADDA-5280287C20D2}"/>
              </a:ext>
            </a:extLst>
          </p:cNvPr>
          <p:cNvSpPr txBox="1"/>
          <p:nvPr/>
        </p:nvSpPr>
        <p:spPr>
          <a:xfrm>
            <a:off x="4761914" y="157256"/>
            <a:ext cx="2096085" cy="859659"/>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38667</a:t>
            </a:r>
          </a:p>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Formacodes : 35047 ; 35018</a:t>
            </a:r>
            <a:endParaRPr lang="fr-FR" sz="1662" b="1" dirty="0">
              <a:solidFill>
                <a:srgbClr val="10ABBB"/>
              </a:solidFill>
              <a:latin typeface="Calibri"/>
              <a:cs typeface="Calibri"/>
            </a:endParaRP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453901" y="2932305"/>
            <a:ext cx="249765" cy="6094365"/>
          </a:xfrm>
          <a:prstGeom prst="rect">
            <a:avLst/>
          </a:prstGeom>
          <a:noFill/>
          <a:ln cap="flat">
            <a:noFill/>
          </a:ln>
        </p:spPr>
      </p:pic>
      <p:sp>
        <p:nvSpPr>
          <p:cNvPr id="5" name="Rectangle 12">
            <a:extLst>
              <a:ext uri="{FF2B5EF4-FFF2-40B4-BE49-F238E27FC236}">
                <a16:creationId xmlns:a16="http://schemas.microsoft.com/office/drawing/2014/main" id="{53567638-15D0-8241-C2BB-2E4CAA07E949}"/>
              </a:ext>
            </a:extLst>
          </p:cNvPr>
          <p:cNvSpPr/>
          <p:nvPr/>
        </p:nvSpPr>
        <p:spPr>
          <a:xfrm>
            <a:off x="3668199" y="7073997"/>
            <a:ext cx="3032532" cy="1277273"/>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Lieu de formation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i="0" u="none" strike="noStrike" kern="1200" cap="none" spc="0" baseline="0">
              <a:solidFill>
                <a:srgbClr val="1D2243"/>
              </a:solidFill>
              <a:uFillTx/>
              <a:latin typeface="Calibri"/>
            </a:endParaRPr>
          </a:p>
          <a:p>
            <a:pPr lvl="0" algn="just" defTabSz="457200">
              <a:defRPr sz="1800" b="0" i="0" u="none" strike="noStrike" kern="0" cap="none" spc="0" baseline="0">
                <a:solidFill>
                  <a:srgbClr val="000000"/>
                </a:solidFill>
                <a:uFillTx/>
              </a:defRPr>
            </a:pPr>
            <a:r>
              <a:rPr lang="fr-FR" sz="1000">
                <a:solidFill>
                  <a:srgbClr val="1D2243"/>
                </a:solidFill>
              </a:rPr>
              <a:t>IDEV Marignane </a:t>
            </a:r>
            <a:r>
              <a:rPr lang="fr-FR" sz="1000">
                <a:solidFill>
                  <a:srgbClr val="000000"/>
                </a:solidFill>
                <a:sym typeface="Wingdings" panose="05000000000000000000" pitchFamily="2" charset="2"/>
              </a:rPr>
              <a:t>: </a:t>
            </a:r>
            <a:r>
              <a:rPr lang="fr-FR" sz="1000">
                <a:solidFill>
                  <a:srgbClr val="000000"/>
                </a:solidFill>
                <a:hlinkClick r:id="rId6"/>
              </a:rPr>
              <a:t>dg@idevformation.com</a:t>
            </a:r>
            <a:endParaRPr lang="fr-FR" sz="100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a:solidFill>
                  <a:srgbClr val="000000"/>
                </a:solidFill>
              </a:rPr>
              <a:t>: 04.13.25.92.13</a:t>
            </a:r>
          </a:p>
          <a:p>
            <a:pPr lvl="0" algn="just" defTabSz="457200">
              <a:defRPr sz="1800" b="0" i="0" u="none" strike="noStrike" kern="0" cap="none" spc="0" baseline="0">
                <a:solidFill>
                  <a:srgbClr val="000000"/>
                </a:solidFill>
                <a:uFillTx/>
              </a:defRPr>
            </a:pPr>
            <a:endParaRPr lang="fr-FR" sz="1000">
              <a:solidFill>
                <a:srgbClr val="000000"/>
              </a:solidFill>
            </a:endParaRPr>
          </a:p>
          <a:p>
            <a:pPr lvl="0" algn="just" defTabSz="457200">
              <a:defRPr sz="1800" b="0" i="0" u="none" strike="noStrike" kern="0" cap="none" spc="0" baseline="0">
                <a:solidFill>
                  <a:srgbClr val="000000"/>
                </a:solidFill>
                <a:uFillTx/>
              </a:defRPr>
            </a:pPr>
            <a:r>
              <a:rPr lang="fr-FR" sz="1000">
                <a:solidFill>
                  <a:srgbClr val="1D2243"/>
                </a:solidFill>
              </a:rPr>
              <a:t>IDEV Marseille </a:t>
            </a:r>
            <a:r>
              <a:rPr lang="fr-FR" sz="1000">
                <a:solidFill>
                  <a:srgbClr val="000000"/>
                </a:solidFill>
                <a:sym typeface="Wingdings" panose="05000000000000000000" pitchFamily="2" charset="2"/>
              </a:rPr>
              <a:t>: </a:t>
            </a:r>
            <a:r>
              <a:rPr lang="fr-FR" sz="1000">
                <a:solidFill>
                  <a:srgbClr val="000000"/>
                </a:solidFill>
                <a:hlinkClick r:id="rId6"/>
              </a:rPr>
              <a:t>dg@idevformation.com</a:t>
            </a:r>
            <a:endParaRPr lang="fr-FR" sz="1000">
              <a:solidFill>
                <a:srgbClr val="000000"/>
              </a:solidFill>
            </a:endParaRPr>
          </a:p>
          <a:p>
            <a:pPr lvl="0" algn="just" defTabSz="457200">
              <a:defRPr sz="1800" b="0" i="0" u="none" strike="noStrike" kern="0" cap="none" spc="0" baseline="0">
                <a:solidFill>
                  <a:srgbClr val="000000"/>
                </a:solidFill>
                <a:uFillTx/>
              </a:defRPr>
            </a:pPr>
            <a:r>
              <a:rPr lang="fr-FR" sz="1000">
                <a:solidFill>
                  <a:srgbClr val="000000"/>
                </a:solidFill>
                <a:sym typeface="Wingdings" panose="05000000000000000000" pitchFamily="2" charset="2"/>
              </a:rPr>
              <a:t> </a:t>
            </a:r>
            <a:r>
              <a:rPr lang="fr-FR" sz="1000">
                <a:solidFill>
                  <a:srgbClr val="000000"/>
                </a:solidFill>
              </a:rPr>
              <a:t>: 04.13.25.92.13</a:t>
            </a:r>
          </a:p>
          <a:p>
            <a:pPr lvl="0" algn="just" defTabSz="457200">
              <a:defRPr sz="1800" b="0" i="0" u="none" strike="noStrike" kern="0" cap="none" spc="0" baseline="0">
                <a:solidFill>
                  <a:srgbClr val="000000"/>
                </a:solidFill>
                <a:uFillTx/>
              </a:defRPr>
            </a:pPr>
            <a:endParaRPr lang="fr-FR" sz="1000">
              <a:solidFill>
                <a:srgbClr val="000000"/>
              </a:solidFill>
            </a:endParaRPr>
          </a:p>
        </p:txBody>
      </p:sp>
      <p:sp>
        <p:nvSpPr>
          <p:cNvPr id="9" name="ZoneTexte 13">
            <a:extLst>
              <a:ext uri="{FF2B5EF4-FFF2-40B4-BE49-F238E27FC236}">
                <a16:creationId xmlns:a16="http://schemas.microsoft.com/office/drawing/2014/main" id="{809C0C72-04CC-223E-00CD-CD098BF643A9}"/>
              </a:ext>
            </a:extLst>
          </p:cNvPr>
          <p:cNvSpPr txBox="1"/>
          <p:nvPr/>
        </p:nvSpPr>
        <p:spPr>
          <a:xfrm>
            <a:off x="3703666" y="8218160"/>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rPr>
              <a:t>Prochaine(s) session(s)</a:t>
            </a:r>
            <a:endParaRPr lang="fr-FR" sz="1400" b="1" i="0" u="none" strike="noStrike" kern="1200" cap="none" spc="0" baseline="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a:solidFill>
                  <a:srgbClr val="000000"/>
                </a:solidFill>
                <a:uFillTx/>
              </a:rPr>
              <a:t>Nous contacter pour obtenir les dates précises à l’adresse suivante: </a:t>
            </a:r>
            <a:r>
              <a:rPr lang="fr-FR" sz="1000" b="1" i="0" u="sng" strike="noStrike" kern="1200" cap="none" spc="0" baseline="0">
                <a:solidFill>
                  <a:srgbClr val="10ABBB"/>
                </a:solidFill>
                <a:uFillTx/>
              </a:rPr>
              <a:t>dg</a:t>
            </a:r>
            <a:r>
              <a:rPr lang="fr-FR" sz="1000" b="1" i="0" u="sng" strike="noStrike" kern="1200" cap="none" spc="0" baseline="0">
                <a:solidFill>
                  <a:srgbClr val="10ABBB"/>
                </a:solidFill>
                <a:uFillTx/>
                <a:hlinkClick r:id="rId7">
                  <a:extLst>
                    <a:ext uri="{A12FA001-AC4F-418D-AE19-62706E023703}">
                      <ahyp:hlinkClr xmlns:ahyp="http://schemas.microsoft.com/office/drawing/2018/hyperlinkcolor" val="tx"/>
                    </a:ext>
                  </a:extLst>
                </a:hlinkClick>
              </a:rPr>
              <a:t>@idev</a:t>
            </a:r>
            <a:r>
              <a:rPr lang="fr-FR" sz="1000" b="1" i="0" u="sng" strike="noStrike" kern="1200" cap="none" spc="0" baseline="0">
                <a:solidFill>
                  <a:srgbClr val="10ABBB"/>
                </a:solidFill>
                <a:uFillTx/>
              </a:rPr>
              <a:t>formation.com</a:t>
            </a:r>
          </a:p>
        </p:txBody>
      </p:sp>
      <p:sp>
        <p:nvSpPr>
          <p:cNvPr id="12" name="ZoneTexte 11">
            <a:extLst>
              <a:ext uri="{FF2B5EF4-FFF2-40B4-BE49-F238E27FC236}">
                <a16:creationId xmlns:a16="http://schemas.microsoft.com/office/drawing/2014/main" id="{BB850AB4-4175-1422-E2E2-79486A3048B5}"/>
              </a:ext>
            </a:extLst>
          </p:cNvPr>
          <p:cNvSpPr txBox="1"/>
          <p:nvPr/>
        </p:nvSpPr>
        <p:spPr>
          <a:xfrm>
            <a:off x="5708133" y="8833713"/>
            <a:ext cx="992598" cy="230832"/>
          </a:xfrm>
          <a:prstGeom prst="rect">
            <a:avLst/>
          </a:prstGeom>
          <a:noFill/>
        </p:spPr>
        <p:txBody>
          <a:bodyPr wrap="square" rtlCol="0">
            <a:spAutoFit/>
          </a:bodyPr>
          <a:lstStyle/>
          <a:p>
            <a:r>
              <a:rPr lang="fr-FR" sz="900" i="1"/>
              <a:t>MAJ 05/01/2026</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5F26F4B5-6265-4AB2-9909-EC211E104E3B}"/>
              </a:ext>
            </a:extLst>
          </p:cNvPr>
          <p:cNvSpPr/>
          <p:nvPr/>
        </p:nvSpPr>
        <p:spPr>
          <a:xfrm>
            <a:off x="3762768" y="3950040"/>
            <a:ext cx="2888622" cy="318548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a:solidFill>
                  <a:srgbClr val="1D2243"/>
                </a:solidFill>
                <a:latin typeface="Calibri"/>
              </a:rPr>
              <a:t>M</a:t>
            </a:r>
            <a:r>
              <a:rPr lang="fr-FR" sz="1400" b="1">
                <a:solidFill>
                  <a:srgbClr val="1D2243"/>
                </a:solidFill>
                <a:latin typeface="Calibri"/>
              </a:rPr>
              <a:t>éthodes mobilisées </a:t>
            </a:r>
            <a:endParaRPr lang="fr-FR" sz="300" b="1">
              <a:solidFill>
                <a:srgbClr val="1D2243"/>
              </a:solidFill>
              <a:latin typeface="Calibri"/>
            </a:endParaRPr>
          </a:p>
          <a:p>
            <a:pPr algn="just" defTabSz="457198">
              <a:defRPr sz="1800" b="0" i="0" u="none" strike="noStrike" kern="0" cap="none" spc="0" baseline="0">
                <a:solidFill>
                  <a:srgbClr val="000000"/>
                </a:solidFill>
                <a:uFillTx/>
              </a:defRPr>
            </a:pPr>
            <a:endParaRPr lang="fr-FR" sz="1100" b="1" u="sng">
              <a:solidFill>
                <a:srgbClr val="10ABBB"/>
              </a:solidFill>
              <a:latin typeface="Calibri"/>
            </a:endParaRPr>
          </a:p>
          <a:p>
            <a:pPr defTabSz="457198">
              <a:defRPr sz="1800" b="0" i="0" u="none" strike="noStrike" kern="0" cap="none" spc="0" baseline="0">
                <a:solidFill>
                  <a:srgbClr val="000000"/>
                </a:solidFill>
                <a:uFillTx/>
              </a:defRPr>
            </a:pPr>
            <a:r>
              <a:rPr lang="fr-FR" sz="1100" kern="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a:solidFill>
                  <a:srgbClr val="111111"/>
                </a:solidFill>
              </a:rPr>
              <a:t>La pédagogie de l’alternance </a:t>
            </a:r>
            <a:r>
              <a:rPr lang="fr-FR" sz="1100" kern="0">
                <a:solidFill>
                  <a:srgbClr val="111111"/>
                </a:solidFill>
              </a:rPr>
              <a:t>: Approche par compétences, Analyse des situations de travail (</a:t>
            </a:r>
            <a:r>
              <a:rPr lang="fr-FR" sz="1100" i="1" kern="0">
                <a:solidFill>
                  <a:srgbClr val="111111"/>
                </a:solidFill>
              </a:rPr>
              <a:t>Séances de retours réflexifs et d’entraînements à l’analyse de situations vécues en entrep</a:t>
            </a:r>
            <a:r>
              <a:rPr lang="fr-FR" sz="1100" kern="0">
                <a:solidFill>
                  <a:srgbClr val="111111"/>
                </a:solidFill>
              </a:rPr>
              <a:t>rise), Etudes de cas</a:t>
            </a:r>
          </a:p>
          <a:p>
            <a:pPr defTabSz="457198">
              <a:defRPr sz="1800" b="0" i="0" u="none" strike="noStrike" kern="0" cap="none" spc="0" baseline="0">
                <a:solidFill>
                  <a:srgbClr val="000000"/>
                </a:solidFill>
                <a:uFillTx/>
              </a:defRPr>
            </a:pPr>
            <a:endParaRPr lang="fr-FR" sz="1100" kern="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a:solidFill>
                  <a:srgbClr val="111111"/>
                </a:solidFill>
              </a:rPr>
              <a:t>Des outils dédiés</a:t>
            </a:r>
            <a:r>
              <a:rPr lang="fr-FR" sz="1100" kern="0">
                <a:solidFill>
                  <a:srgbClr val="111111"/>
                </a:solidFill>
              </a:rPr>
              <a:t> : Livret d’Alternance, Travaux en sous-groupes, Fiches navette (</a:t>
            </a:r>
            <a:r>
              <a:rPr lang="fr-FR" sz="1100" i="1" kern="0">
                <a:solidFill>
                  <a:srgbClr val="111111"/>
                </a:solidFill>
              </a:rPr>
              <a:t>missions à réaliser en entreprise</a:t>
            </a:r>
            <a:r>
              <a:rPr lang="fr-FR" sz="1100" kern="0">
                <a:solidFill>
                  <a:srgbClr val="111111"/>
                </a:solidFill>
              </a:rPr>
              <a:t>), Plate-forme LMS</a:t>
            </a:r>
          </a:p>
          <a:p>
            <a:pPr algn="just" defTabSz="457198">
              <a:defRPr sz="1800" b="0" i="0" u="none" strike="noStrike" kern="0" cap="none" spc="0" baseline="0">
                <a:solidFill>
                  <a:srgbClr val="000000"/>
                </a:solidFill>
                <a:uFillTx/>
              </a:defRPr>
            </a:pPr>
            <a:endParaRPr lang="fr-FR" sz="300" b="1">
              <a:solidFill>
                <a:srgbClr val="D8267B"/>
              </a:solidFill>
              <a:latin typeface="Calibri"/>
            </a:endParaRPr>
          </a:p>
        </p:txBody>
      </p:sp>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48543"/>
          </a:xfrm>
          <a:prstGeom prst="rect">
            <a:avLst/>
          </a:prstGeom>
          <a:noFill/>
          <a:ln cap="flat">
            <a:noFill/>
          </a:ln>
        </p:spPr>
      </p:pic>
      <p:sp>
        <p:nvSpPr>
          <p:cNvPr id="16" name="ZoneTexte 1">
            <a:extLst>
              <a:ext uri="{FF2B5EF4-FFF2-40B4-BE49-F238E27FC236}">
                <a16:creationId xmlns:a16="http://schemas.microsoft.com/office/drawing/2014/main" id="{4052ED46-DBC8-0268-CFF1-D01FA5F7DDA6}"/>
              </a:ext>
            </a:extLst>
          </p:cNvPr>
          <p:cNvSpPr txBox="1"/>
          <p:nvPr/>
        </p:nvSpPr>
        <p:spPr>
          <a:xfrm>
            <a:off x="138348" y="5351132"/>
            <a:ext cx="3295217" cy="646331"/>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a:solidFill>
                  <a:srgbClr val="1D2243"/>
                </a:solidFill>
                <a:latin typeface="Calibri"/>
              </a:rPr>
              <a:t>Coût de la formation </a:t>
            </a:r>
            <a:endParaRPr lang="fr-FR" sz="500" b="1">
              <a:solidFill>
                <a:srgbClr val="002060"/>
              </a:solidFill>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a:solidFill>
                  <a:srgbClr val="000000"/>
                </a:solidFill>
                <a:cs typeface="Arial" pitchFamily="34"/>
              </a:rPr>
              <a:t>100% prise en charge par l’OPCO si contrat d’apprentissage ou contrat de professionnalisation </a:t>
            </a:r>
          </a:p>
        </p:txBody>
      </p:sp>
      <p:sp>
        <p:nvSpPr>
          <p:cNvPr id="17" name="Rectangle 11">
            <a:extLst>
              <a:ext uri="{FF2B5EF4-FFF2-40B4-BE49-F238E27FC236}">
                <a16:creationId xmlns:a16="http://schemas.microsoft.com/office/drawing/2014/main" id="{62FF02C8-5549-11E6-A41F-37D3D672004E}"/>
              </a:ext>
            </a:extLst>
          </p:cNvPr>
          <p:cNvSpPr/>
          <p:nvPr/>
        </p:nvSpPr>
        <p:spPr>
          <a:xfrm>
            <a:off x="124926" y="6321800"/>
            <a:ext cx="3304074" cy="253915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a:solidFill>
                  <a:srgbClr val="1D2243"/>
                </a:solidFill>
                <a:latin typeface="Calibri"/>
              </a:rPr>
              <a:t>Accessibilité</a:t>
            </a:r>
            <a:endParaRPr lang="fr-FR" sz="300" b="1" u="sng">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a:solidFill>
                  <a:srgbClr val="000000"/>
                </a:solidFill>
                <a:uFillTx/>
                <a:latin typeface="Calibri"/>
              </a:rPr>
              <a:t>Adaptation</a:t>
            </a:r>
            <a:r>
              <a:rPr lang="fr-FR" sz="1100" b="0" i="0" u="none" strike="noStrike" kern="1200" cap="none" spc="0" baseline="0">
                <a:solidFill>
                  <a:srgbClr val="000000"/>
                </a:solidFill>
                <a:uFillTx/>
                <a:latin typeface="Calibri"/>
              </a:rPr>
              <a:t> du dispositif d’accueil pour les personnes en situation </a:t>
            </a:r>
            <a:r>
              <a:rPr lang="fr-FR" sz="1100">
                <a:solidFill>
                  <a:srgbClr val="000000"/>
                </a:solidFill>
                <a:latin typeface="Calibri"/>
              </a:rPr>
              <a:t>de handicap </a:t>
            </a:r>
            <a:r>
              <a:rPr lang="fr-FR" sz="1100" b="0" i="0" u="none" strike="noStrike" kern="1200" cap="none" spc="0" baseline="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a:solidFill>
                  <a:srgbClr val="000000"/>
                </a:solidFill>
                <a:latin typeface="Calibri"/>
              </a:rPr>
              <a:t>Personnalisation</a:t>
            </a:r>
            <a:r>
              <a:rPr lang="fr-FR" sz="1100">
                <a:solidFill>
                  <a:srgbClr val="000000"/>
                </a:solidFill>
                <a:latin typeface="Calibri"/>
              </a:rPr>
              <a:t> du parcours </a:t>
            </a:r>
            <a:r>
              <a:rPr lang="fr-FR" sz="1100" kern="0">
                <a:solidFill>
                  <a:srgbClr val="000000"/>
                </a:solidFill>
                <a:latin typeface="Calibri"/>
              </a:rPr>
              <a:t>et </a:t>
            </a:r>
            <a:r>
              <a:rPr lang="fr-FR" sz="1100">
                <a:solidFill>
                  <a:srgbClr val="000000"/>
                </a:solidFill>
                <a:latin typeface="Calibri"/>
              </a:rPr>
              <a:t>déploiement de moyens de compensation en centre comme en entreprise </a:t>
            </a:r>
            <a:endParaRPr lang="fr-FR" sz="1100" kern="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a:p>
          <a:p>
            <a:pPr defTabSz="457198">
              <a:defRPr sz="1800" b="0" i="0" u="none" strike="noStrike" kern="0" cap="none" spc="0" baseline="0">
                <a:solidFill>
                  <a:srgbClr val="000000"/>
                </a:solidFill>
                <a:uFillTx/>
              </a:defRPr>
            </a:pPr>
            <a:r>
              <a:rPr lang="fr-FR" sz="1000" b="1">
                <a:solidFill>
                  <a:srgbClr val="C00000"/>
                </a:solidFill>
              </a:rPr>
              <a:t>Locaux accessibles aux personnes en situation de handicap dont PMR</a:t>
            </a:r>
            <a:endParaRPr lang="fr-FR" sz="1000" b="1">
              <a:solidFill>
                <a:srgbClr val="C00000"/>
              </a:solidFill>
              <a:latin typeface="Calibri"/>
            </a:endParaRPr>
          </a:p>
        </p:txBody>
      </p:sp>
      <p:sp>
        <p:nvSpPr>
          <p:cNvPr id="3" name="ZoneTexte 2">
            <a:extLst>
              <a:ext uri="{FF2B5EF4-FFF2-40B4-BE49-F238E27FC236}">
                <a16:creationId xmlns:a16="http://schemas.microsoft.com/office/drawing/2014/main" id="{5C98A43A-EBBE-2CFE-9BC9-1F0CAFA6E2CA}"/>
              </a:ext>
            </a:extLst>
          </p:cNvPr>
          <p:cNvSpPr txBox="1"/>
          <p:nvPr/>
        </p:nvSpPr>
        <p:spPr>
          <a:xfrm>
            <a:off x="5582979" y="8818734"/>
            <a:ext cx="1143303" cy="230832"/>
          </a:xfrm>
          <a:prstGeom prst="rect">
            <a:avLst/>
          </a:prstGeom>
          <a:noFill/>
        </p:spPr>
        <p:txBody>
          <a:bodyPr wrap="square" rtlCol="0">
            <a:spAutoFit/>
          </a:bodyPr>
          <a:lstStyle/>
          <a:p>
            <a:r>
              <a:rPr lang="fr-FR" sz="900" i="1"/>
              <a:t>MAJ 05/01/2026</a:t>
            </a:r>
          </a:p>
        </p:txBody>
      </p:sp>
      <p:sp>
        <p:nvSpPr>
          <p:cNvPr id="8" name="ZoneTexte 5">
            <a:extLst>
              <a:ext uri="{FF2B5EF4-FFF2-40B4-BE49-F238E27FC236}">
                <a16:creationId xmlns:a16="http://schemas.microsoft.com/office/drawing/2014/main" id="{F0E6ADE2-ADD3-A94F-EC6E-70991F655058}"/>
              </a:ext>
            </a:extLst>
          </p:cNvPr>
          <p:cNvSpPr txBox="1"/>
          <p:nvPr/>
        </p:nvSpPr>
        <p:spPr>
          <a:xfrm>
            <a:off x="131718" y="395245"/>
            <a:ext cx="3169134" cy="2446824"/>
          </a:xfrm>
          <a:prstGeom prst="rect">
            <a:avLst/>
          </a:prstGeom>
          <a:solidFill>
            <a:srgbClr val="10ABBB"/>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chemeClr val="bg1"/>
                </a:solidFill>
                <a:uFillTx/>
              </a:rPr>
              <a:t>Publics Concernés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0" i="0" u="none" strike="noStrike" kern="1200" cap="none" spc="0" baseline="0">
              <a:solidFill>
                <a:srgbClr val="FFFFFF"/>
              </a:solidFill>
              <a:uFillTx/>
              <a:latin typeface="Arial Narrow"/>
            </a:endParaRPr>
          </a:p>
          <a:p>
            <a:r>
              <a:rPr lang="fr-FR" sz="1100" b="1" u="sng">
                <a:solidFill>
                  <a:schemeClr val="bg1"/>
                </a:solidFill>
                <a:effectLst/>
                <a:latin typeface="Calibri" panose="020F0502020204030204" pitchFamily="34" charset="0"/>
                <a:ea typeface="Calibri" panose="020F0502020204030204" pitchFamily="34" charset="0"/>
              </a:rPr>
              <a:t>Contrat d’Apprentissage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Pas d'âge limite : personne avec une RQTH, créateur/repreneur d’entreprise, sportif de haut niveau.</a:t>
            </a:r>
          </a:p>
          <a:p>
            <a:pPr marL="342900" lvl="0" indent="-342900">
              <a:buFont typeface="Calibri" panose="020F0502020204030204" pitchFamily="34" charset="0"/>
              <a:buChar char="-"/>
            </a:pPr>
            <a:endParaRPr lang="fr-FR" sz="200">
              <a:solidFill>
                <a:schemeClr val="bg1"/>
              </a:solidFill>
              <a:effectLst/>
              <a:latin typeface="Calibri" panose="020F0502020204030204" pitchFamily="34" charset="0"/>
              <a:ea typeface="Calibri" panose="020F0502020204030204" pitchFamily="34" charset="0"/>
            </a:endParaRPr>
          </a:p>
          <a:p>
            <a:r>
              <a:rPr lang="fr-FR" sz="1100" b="1" u="sng">
                <a:solidFill>
                  <a:schemeClr val="bg1"/>
                </a:solidFill>
                <a:effectLst/>
                <a:latin typeface="Calibri" panose="020F0502020204030204" pitchFamily="34" charset="0"/>
                <a:ea typeface="Calibri" panose="020F0502020204030204" pitchFamily="34" charset="0"/>
              </a:rPr>
              <a:t>Contrat de professionnalisation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Jeunes de 16 à 25 ans révolus pour compléter leur formation initiale,</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Bénéficiaires du RSA ou ASS ou AAH ou les personnes sortant d’un contrat CUI,</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Demandeurs</a:t>
            </a:r>
            <a:r>
              <a:rPr lang="fr-FR" sz="1100">
                <a:solidFill>
                  <a:schemeClr val="bg1"/>
                </a:solidFill>
                <a:latin typeface="Calibri" panose="020F0502020204030204" pitchFamily="34" charset="0"/>
                <a:ea typeface="Times New Roman" panose="02020603050405020304" pitchFamily="18" charset="0"/>
              </a:rPr>
              <a:t> d’emploi</a:t>
            </a:r>
            <a:r>
              <a:rPr lang="fr-FR" sz="1100">
                <a:solidFill>
                  <a:schemeClr val="bg1"/>
                </a:solidFill>
                <a:effectLst/>
                <a:latin typeface="Calibri" panose="020F0502020204030204" pitchFamily="34" charset="0"/>
                <a:ea typeface="Times New Roman" panose="02020603050405020304" pitchFamily="18" charset="0"/>
              </a:rPr>
              <a:t> d’au moins 26 ans.</a:t>
            </a:r>
            <a:endParaRPr lang="fr-FR" sz="1100">
              <a:solidFill>
                <a:schemeClr val="bg1"/>
              </a:solidFill>
              <a:effectLst/>
              <a:latin typeface="Calibri" panose="020F0502020204030204" pitchFamily="34" charset="0"/>
              <a:ea typeface="Calibri" panose="020F0502020204030204" pitchFamily="34" charset="0"/>
            </a:endParaRPr>
          </a:p>
        </p:txBody>
      </p:sp>
      <p:sp>
        <p:nvSpPr>
          <p:cNvPr id="13" name="Rectangle 15">
            <a:extLst>
              <a:ext uri="{FF2B5EF4-FFF2-40B4-BE49-F238E27FC236}">
                <a16:creationId xmlns:a16="http://schemas.microsoft.com/office/drawing/2014/main" id="{E0C0FB6B-3DBE-3CB3-6048-6A4E5E694D45}"/>
              </a:ext>
            </a:extLst>
          </p:cNvPr>
          <p:cNvSpPr/>
          <p:nvPr/>
        </p:nvSpPr>
        <p:spPr>
          <a:xfrm>
            <a:off x="138348" y="3027077"/>
            <a:ext cx="3162504" cy="2139047"/>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a:uFillTx/>
                <a:latin typeface="Calibri"/>
              </a:rPr>
              <a:t>Suite demande/candidature : le  demandeur sera contacté dans les </a:t>
            </a:r>
            <a:r>
              <a:rPr lang="fr-FR" sz="1100" b="1">
                <a:latin typeface="Calibri"/>
              </a:rPr>
              <a:t>48 heures</a:t>
            </a:r>
            <a:r>
              <a:rPr lang="fr-FR" sz="1100" b="1" i="0" u="none" strike="noStrike" kern="1200" cap="none" spc="0" baseline="0">
                <a:uFillTx/>
                <a:latin typeface="Calibri"/>
              </a:rPr>
              <a:t> par IDEV</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600" b="1" i="0" u="none" strike="noStrike" kern="1200" cap="none" spc="0" baseline="0">
              <a:uFillTx/>
              <a:latin typeface="Calibri"/>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a:solidFill>
                <a:srgbClr val="000000"/>
              </a:solidFill>
              <a:uFillTx/>
              <a:latin typeface="Calibri"/>
            </a:endParaRP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1200" cap="none" spc="0" normalizeH="0" baseline="0" noProof="0">
                <a:ln>
                  <a:noFill/>
                </a:ln>
                <a:solidFill>
                  <a:srgbClr val="000000"/>
                </a:solidFill>
                <a:effectLst/>
                <a:uLnTx/>
                <a:uFillTx/>
                <a:latin typeface="Calibri"/>
                <a:ea typeface="+mn-ea"/>
                <a:cs typeface="+mn-cs"/>
              </a:rPr>
              <a:t>Entretien collectif et/ou individuel</a:t>
            </a:r>
          </a:p>
          <a:p>
            <a:pPr marL="171450" marR="0" lvl="0" indent="-171450" algn="l" defTabSz="457200" rtl="0" eaLnBrk="1" fontAlgn="auto" latinLnBrk="0" hangingPunct="1">
              <a:lnSpc>
                <a:spcPct val="100000"/>
              </a:lnSpc>
              <a:spcBef>
                <a:spcPts val="0"/>
              </a:spcBef>
              <a:spcAft>
                <a:spcPts val="0"/>
              </a:spcAft>
              <a:buClrTx/>
              <a:buSzPct val="100000"/>
              <a:buFont typeface="Wingdings" panose="05000000000000000000" pitchFamily="2" charset="2"/>
              <a:buChar char="è"/>
              <a:tabLst/>
              <a:defRPr sz="1800" b="0" i="0" u="none" strike="noStrike" kern="0" cap="none" spc="0" baseline="0">
                <a:solidFill>
                  <a:srgbClr val="000000"/>
                </a:solidFill>
                <a:uFillTx/>
              </a:defRPr>
            </a:pPr>
            <a:r>
              <a:rPr kumimoji="0" lang="fr-FR" sz="1100" b="0" i="0" u="none" strike="noStrike" kern="0" cap="none" spc="0" normalizeH="0" baseline="0" noProof="0">
                <a:ln>
                  <a:noFill/>
                </a:ln>
                <a:solidFill>
                  <a:srgbClr val="000000"/>
                </a:solidFill>
                <a:effectLst/>
                <a:uLnTx/>
                <a:uFillTx/>
                <a:latin typeface="Calibri"/>
                <a:ea typeface="+mn-ea"/>
                <a:cs typeface="+mn-cs"/>
              </a:rPr>
              <a:t>Analyse du CV et mise en relation avec les entreprises partenaires</a:t>
            </a:r>
            <a:endParaRPr kumimoji="0" lang="fr-FR" sz="1100" b="0" i="0" u="none" strike="noStrike" kern="1200" cap="none" spc="0" normalizeH="0" baseline="0" noProof="0">
              <a:ln>
                <a:noFill/>
              </a:ln>
              <a:solidFill>
                <a:srgbClr val="000000"/>
              </a:solidFill>
              <a:effectLst/>
              <a:uLnTx/>
              <a:uFillTx/>
              <a:latin typeface="Calibri"/>
              <a:ea typeface="+mn-ea"/>
              <a:cs typeface="+mn-cs"/>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a:solidFill>
                  <a:srgbClr val="1D2243"/>
                </a:solidFill>
                <a:uFillTx/>
                <a:latin typeface="Calibri"/>
              </a:rPr>
              <a:t>Délais d’accès : </a:t>
            </a:r>
            <a:r>
              <a:rPr lang="fr-FR" sz="1400" b="1" i="0" u="none" strike="noStrike" kern="1200" cap="none" spc="0" baseline="0">
                <a:solidFill>
                  <a:srgbClr val="1D2243"/>
                </a:solidFill>
                <a:uFillTx/>
                <a:latin typeface="Calibri"/>
              </a:rPr>
              <a:t> </a:t>
            </a:r>
            <a:r>
              <a:rPr lang="fr-FR" sz="1100" i="0" u="none" strike="noStrike" kern="1200" cap="none" spc="0" baseline="0">
                <a:solidFill>
                  <a:srgbClr val="000000"/>
                </a:solidFill>
                <a:uFillTx/>
                <a:latin typeface="Calibri"/>
              </a:rPr>
              <a:t>entre 7 et 1 mois</a:t>
            </a: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b="0" i="0" u="none" strike="noStrike" kern="1200" cap="none" spc="0" baseline="0">
              <a:solidFill>
                <a:srgbClr val="000000"/>
              </a:solidFill>
              <a:uFillTx/>
              <a:latin typeface="Calibri"/>
            </a:endParaRPr>
          </a:p>
        </p:txBody>
      </p:sp>
      <p:sp>
        <p:nvSpPr>
          <p:cNvPr id="18" name="ZoneTexte 10">
            <a:extLst>
              <a:ext uri="{FF2B5EF4-FFF2-40B4-BE49-F238E27FC236}">
                <a16:creationId xmlns:a16="http://schemas.microsoft.com/office/drawing/2014/main" id="{656DA23C-F283-DC93-1E47-AB79F6E73319}"/>
              </a:ext>
            </a:extLst>
          </p:cNvPr>
          <p:cNvSpPr txBox="1"/>
          <p:nvPr/>
        </p:nvSpPr>
        <p:spPr>
          <a:xfrm>
            <a:off x="3722365" y="710716"/>
            <a:ext cx="3141525" cy="210570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Programme de la formation</a:t>
            </a:r>
          </a:p>
          <a:p>
            <a:pPr defTabSz="457198">
              <a:spcAft>
                <a:spcPts val="185"/>
              </a:spcAft>
              <a:defRPr sz="1800" b="0" i="0" u="none" strike="noStrike" kern="0" cap="none" spc="0" baseline="0">
                <a:solidFill>
                  <a:srgbClr val="000000"/>
                </a:solidFill>
                <a:uFillTx/>
              </a:defRPr>
            </a:pPr>
            <a:endParaRPr lang="fr-FR" sz="300" b="1" i="0" u="sng"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1200" cap="none" spc="0" baseline="0" dirty="0">
                <a:solidFill>
                  <a:srgbClr val="10ABBB"/>
                </a:solidFill>
                <a:uFillTx/>
                <a:latin typeface="Calibri"/>
                <a:cs typeface="Times New Roman" pitchFamily="18"/>
              </a:rPr>
              <a:t>Modules professionnels</a:t>
            </a:r>
            <a:r>
              <a:rPr lang="fr-FR" sz="1100" b="1" i="0" u="none" strike="noStrike" kern="1200" cap="none" spc="0" baseline="0" dirty="0">
                <a:solidFill>
                  <a:srgbClr val="10ABBB"/>
                </a:solidFill>
                <a:uFillTx/>
                <a:latin typeface="Calibri"/>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 b="1" i="0" u="none" strike="noStrike" kern="1200" cap="none" spc="0" baseline="0" dirty="0">
              <a:uFillTx/>
              <a:latin typeface="Calibri"/>
              <a:cs typeface="Times New Roman" pitchFamily="18"/>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a:t>
            </a:r>
            <a:r>
              <a:rPr lang="fr-FR" sz="800" b="1" dirty="0">
                <a:solidFill>
                  <a:srgbClr val="000000"/>
                </a:solidFill>
                <a:latin typeface="Calibri"/>
              </a:rPr>
              <a:t> </a:t>
            </a:r>
            <a:r>
              <a:rPr lang="fr-FR" sz="1100" b="1" dirty="0">
                <a:solidFill>
                  <a:srgbClr val="000000"/>
                </a:solidFill>
                <a:latin typeface="Calibri"/>
              </a:rPr>
              <a:t>BC1 : </a:t>
            </a:r>
            <a:r>
              <a:rPr lang="fr-FR" sz="1100" b="1" kern="0" dirty="0">
                <a:solidFill>
                  <a:srgbClr val="000000"/>
                </a:solidFill>
                <a:latin typeface="Calibri"/>
              </a:rPr>
              <a:t>Assurer les fonctions de support administratif et organisationnel à l'équipe de direction </a:t>
            </a:r>
            <a:r>
              <a:rPr lang="fr-FR" sz="1100" dirty="0">
                <a:solidFill>
                  <a:srgbClr val="000000"/>
                </a:solidFill>
                <a:latin typeface="Calibri"/>
              </a:rPr>
              <a:t>(RNCP38667BC01)</a:t>
            </a:r>
          </a:p>
          <a:p>
            <a:pPr defTabSz="457198">
              <a:spcAft>
                <a:spcPts val="185"/>
              </a:spcAft>
              <a:defRPr sz="1800" b="0" i="0" u="none" strike="noStrike" kern="0" cap="none" spc="0" baseline="0">
                <a:solidFill>
                  <a:srgbClr val="000000"/>
                </a:solidFill>
                <a:uFillTx/>
              </a:defRPr>
            </a:pPr>
            <a:endParaRPr lang="fr-FR" sz="1100" b="1" kern="0" dirty="0">
              <a:solidFill>
                <a:srgbClr val="000000"/>
              </a:solidFill>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BC2 </a:t>
            </a:r>
            <a:r>
              <a:rPr lang="fr-FR" sz="1100" dirty="0">
                <a:solidFill>
                  <a:srgbClr val="000000"/>
                </a:solidFill>
                <a:latin typeface="Calibri"/>
              </a:rPr>
              <a:t>: </a:t>
            </a:r>
            <a:r>
              <a:rPr lang="fr-FR" sz="1100" b="1" kern="0" dirty="0">
                <a:solidFill>
                  <a:srgbClr val="000000"/>
                </a:solidFill>
                <a:latin typeface="Calibri"/>
              </a:rPr>
              <a:t>Organiser et suivre les projets et dossiers spécifiques de l'équipe de direction </a:t>
            </a:r>
            <a:r>
              <a:rPr lang="fr-FR" sz="1100" dirty="0">
                <a:solidFill>
                  <a:srgbClr val="000000"/>
                </a:solidFill>
                <a:latin typeface="Calibri"/>
              </a:rPr>
              <a:t>(RNCP38667BC02)</a:t>
            </a:r>
          </a:p>
          <a:p>
            <a:pPr defTabSz="457198">
              <a:spcAft>
                <a:spcPts val="185"/>
              </a:spcAft>
              <a:defRPr sz="1800" b="0" i="0" u="none" strike="noStrike" kern="0" cap="none" spc="0" baseline="0">
                <a:solidFill>
                  <a:srgbClr val="000000"/>
                </a:solidFill>
                <a:uFillTx/>
              </a:defRPr>
            </a:pPr>
            <a:endParaRPr lang="fr-FR" sz="1100" dirty="0">
              <a:solidFill>
                <a:srgbClr val="000000"/>
              </a:solidFill>
              <a:latin typeface="Calibri"/>
            </a:endParaRPr>
          </a:p>
        </p:txBody>
      </p:sp>
      <p:sp>
        <p:nvSpPr>
          <p:cNvPr id="19" name="ZoneTexte 6">
            <a:extLst>
              <a:ext uri="{FF2B5EF4-FFF2-40B4-BE49-F238E27FC236}">
                <a16:creationId xmlns:a16="http://schemas.microsoft.com/office/drawing/2014/main" id="{06A2AC54-1A06-36D4-7AEA-86FEC517AC54}"/>
              </a:ext>
            </a:extLst>
          </p:cNvPr>
          <p:cNvSpPr txBox="1"/>
          <p:nvPr/>
        </p:nvSpPr>
        <p:spPr>
          <a:xfrm>
            <a:off x="3722365" y="3121620"/>
            <a:ext cx="307523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a:t>H</a:t>
            </a:r>
            <a:r>
              <a:rPr lang="fr-FR" sz="1100" b="1" i="0" u="sng" strike="noStrike" kern="0" cap="none" spc="0" baseline="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a:latin typeface="Calibri" pitchFamily="34"/>
                <a:ea typeface="Calibri" pitchFamily="34"/>
                <a:cs typeface="Arial" pitchFamily="34"/>
              </a:rPr>
              <a:t>D</a:t>
            </a:r>
            <a:r>
              <a:rPr lang="fr-FR" sz="1100" b="0" i="0" u="none" strike="noStrike" kern="0" cap="none" spc="0" baseline="0">
                <a:uFillTx/>
                <a:latin typeface="Calibri" pitchFamily="34"/>
                <a:ea typeface="Calibri" pitchFamily="34"/>
                <a:cs typeface="Arial" pitchFamily="34"/>
              </a:rPr>
              <a:t>e 8h30 à 12h30 et de 13h30 h à 16h30</a:t>
            </a:r>
            <a:endParaRPr lang="fr-FR" sz="1100" b="1" i="0" u="none" strike="noStrike" kern="0" cap="none" spc="0" baseline="0">
              <a:uFillTx/>
              <a:latin typeface="Arial Narrow"/>
            </a:endParaRPr>
          </a:p>
        </p:txBody>
      </p:sp>
      <p:sp>
        <p:nvSpPr>
          <p:cNvPr id="5" name="Rectangle 23">
            <a:extLst>
              <a:ext uri="{FF2B5EF4-FFF2-40B4-BE49-F238E27FC236}">
                <a16:creationId xmlns:a16="http://schemas.microsoft.com/office/drawing/2014/main" id="{3F7F8D37-7730-12EB-2AE2-72B4344FFC1C}"/>
              </a:ext>
            </a:extLst>
          </p:cNvPr>
          <p:cNvSpPr/>
          <p:nvPr/>
        </p:nvSpPr>
        <p:spPr>
          <a:xfrm>
            <a:off x="3722365" y="7182965"/>
            <a:ext cx="3003917" cy="1585049"/>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a:solidFill>
                  <a:srgbClr val="1D2243"/>
                </a:solidFill>
                <a:latin typeface="Calibri"/>
              </a:rPr>
              <a:t>M</a:t>
            </a:r>
            <a:r>
              <a:rPr lang="fr-FR" sz="1400" b="1">
                <a:solidFill>
                  <a:srgbClr val="1D2243"/>
                </a:solidFill>
                <a:latin typeface="Calibri"/>
              </a:rPr>
              <a:t>odalités d’évaluation</a:t>
            </a:r>
          </a:p>
          <a:p>
            <a:pPr defTabSz="457198">
              <a:defRPr sz="1800" b="0" i="0" u="none" strike="noStrike" kern="0" cap="none" spc="0" baseline="0">
                <a:solidFill>
                  <a:srgbClr val="000000"/>
                </a:solidFill>
                <a:uFillTx/>
              </a:defRPr>
            </a:pPr>
            <a:endParaRPr lang="fr-FR" sz="600" b="1">
              <a:solidFill>
                <a:srgbClr val="1D2243"/>
              </a:solidFill>
              <a:latin typeface="Calibri"/>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a:solidFill>
                  <a:srgbClr val="000000"/>
                </a:solidFill>
              </a:rPr>
              <a:t>Evaluations formatives tout au long du parcours (</a:t>
            </a:r>
            <a:r>
              <a:rPr lang="fr-FR" sz="1100" i="1">
                <a:solidFill>
                  <a:srgbClr val="000000"/>
                </a:solidFill>
              </a:rPr>
              <a:t>Mises en situation, Etude de Cas, auto-évaluation guidée, Analyse de pratiques professionnelles</a:t>
            </a:r>
            <a:r>
              <a:rPr lang="fr-FR" sz="1100">
                <a:solidFill>
                  <a:srgbClr val="000000"/>
                </a:solidFill>
              </a:rPr>
              <a:t>) et certificatives (</a:t>
            </a:r>
            <a:r>
              <a:rPr lang="fr-FR" sz="1100" i="1">
                <a:solidFill>
                  <a:srgbClr val="000000"/>
                </a:solidFill>
              </a:rPr>
              <a:t>EPCF « blanches » et EPCF officielles pour réalisation du DP</a:t>
            </a:r>
            <a:r>
              <a:rPr lang="fr-FR" sz="1100">
                <a:solidFill>
                  <a:srgbClr val="000000"/>
                </a:solidFill>
              </a:rPr>
              <a:t>) basées sur les critères d’évaluation du référentiel du Titre Professionnel.</a:t>
            </a:r>
          </a:p>
        </p:txBody>
      </p:sp>
    </p:spTree>
    <p:extLst>
      <p:ext uri="{BB962C8B-B14F-4D97-AF65-F5344CB8AC3E}">
        <p14:creationId xmlns:p14="http://schemas.microsoft.com/office/powerpoint/2010/main" val="203117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69403" y="297740"/>
            <a:ext cx="252962" cy="8728693"/>
          </a:xfrm>
          <a:prstGeom prst="rect">
            <a:avLst/>
          </a:prstGeom>
          <a:noFill/>
          <a:ln cap="flat">
            <a:noFill/>
          </a:ln>
        </p:spPr>
      </p:pic>
      <p:sp>
        <p:nvSpPr>
          <p:cNvPr id="3" name="ZoneTexte 2">
            <a:extLst>
              <a:ext uri="{FF2B5EF4-FFF2-40B4-BE49-F238E27FC236}">
                <a16:creationId xmlns:a16="http://schemas.microsoft.com/office/drawing/2014/main" id="{5C98A43A-EBBE-2CFE-9BC9-1F0CAFA6E2CA}"/>
              </a:ext>
            </a:extLst>
          </p:cNvPr>
          <p:cNvSpPr txBox="1"/>
          <p:nvPr/>
        </p:nvSpPr>
        <p:spPr>
          <a:xfrm>
            <a:off x="5481294" y="8673314"/>
            <a:ext cx="1132680" cy="230832"/>
          </a:xfrm>
          <a:prstGeom prst="rect">
            <a:avLst/>
          </a:prstGeom>
          <a:noFill/>
        </p:spPr>
        <p:txBody>
          <a:bodyPr wrap="square" rtlCol="0">
            <a:spAutoFit/>
          </a:bodyPr>
          <a:lstStyle/>
          <a:p>
            <a:r>
              <a:rPr lang="fr-FR" sz="900" i="1"/>
              <a:t>MAJ 05/01/2026</a:t>
            </a:r>
          </a:p>
        </p:txBody>
      </p:sp>
      <p:sp>
        <p:nvSpPr>
          <p:cNvPr id="7" name="ZoneTexte 6">
            <a:extLst>
              <a:ext uri="{FF2B5EF4-FFF2-40B4-BE49-F238E27FC236}">
                <a16:creationId xmlns:a16="http://schemas.microsoft.com/office/drawing/2014/main" id="{8043092A-1872-467B-7073-9215E5450C6E}"/>
              </a:ext>
            </a:extLst>
          </p:cNvPr>
          <p:cNvSpPr txBox="1"/>
          <p:nvPr/>
        </p:nvSpPr>
        <p:spPr>
          <a:xfrm>
            <a:off x="95665" y="297741"/>
            <a:ext cx="3367717" cy="756104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
              </a:rPr>
              <a:t>Modalités</a:t>
            </a:r>
            <a:r>
              <a:rPr lang="fr-FR" sz="1400" b="0" i="0" u="none" strike="noStrike" kern="1200" cap="none" spc="0" baseline="0" dirty="0">
                <a:solidFill>
                  <a:srgbClr val="1D2243"/>
                </a:solidFill>
                <a:uFillTx/>
                <a:latin typeface="Calibri "/>
              </a:rPr>
              <a:t> </a:t>
            </a:r>
            <a:r>
              <a:rPr lang="fr-FR" sz="1400" b="1" i="0" u="none" strike="noStrike" kern="1200" cap="none" spc="0" baseline="0" dirty="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pitchFamily="34"/>
                <a:ea typeface="Calibri" pitchFamily="34"/>
              </a:rPr>
              <a:t>Inscription et présentation à une session d’examen organisée par IDEV Formation en fin de parcours pour le compte du certificateur (</a:t>
            </a:r>
            <a:r>
              <a:rPr lang="fr-FR" sz="1100" b="0" i="1" u="none" strike="noStrike" kern="1200" cap="none" spc="0" baseline="0" dirty="0">
                <a:solidFill>
                  <a:srgbClr val="000000"/>
                </a:solidFill>
                <a:uFillTx/>
                <a:latin typeface="Calibri" pitchFamily="34"/>
                <a:ea typeface="Calibri" pitchFamily="34"/>
              </a:rPr>
              <a:t>Ministère du Travail, du plein Emploi et de l’insertion</a:t>
            </a:r>
            <a:r>
              <a:rPr lang="fr-FR" sz="1100" b="0" i="0" u="none" strike="noStrike" kern="1200" cap="none" spc="0" baseline="0" dirty="0">
                <a:solidFill>
                  <a:srgbClr val="000000"/>
                </a:solidFill>
                <a:uFillTx/>
                <a:latin typeface="Calibri" pitchFamily="34"/>
                <a:ea typeface="Calibri" pitchFamily="34"/>
              </a:rPr>
              <a:t>)</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0" cap="none" spc="0" baseline="0" dirty="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dirty="0">
              <a:solidFill>
                <a:srgbClr val="000000"/>
              </a:solidFill>
              <a:uFillTx/>
              <a:latin typeface="Calibri" pitchFamily="34"/>
              <a:ea typeface="Calibri" pitchFamily="34"/>
            </a:endParaRPr>
          </a:p>
          <a:p>
            <a:pPr algn="ctr" defTabSz="457198">
              <a:spcAft>
                <a:spcPts val="185"/>
              </a:spcAft>
              <a:defRPr sz="1800" b="0" i="0" u="none" strike="noStrike" kern="0" cap="none" spc="0" baseline="0">
                <a:solidFill>
                  <a:srgbClr val="000000"/>
                </a:solidFill>
                <a:uFillTx/>
              </a:defRPr>
            </a:pPr>
            <a:r>
              <a:rPr lang="fr-FR" sz="1100" b="0" i="0" u="sng" dirty="0">
                <a:solidFill>
                  <a:srgbClr val="000000"/>
                </a:solidFill>
                <a:latin typeface="Calibri" panose="020F0502020204030204" pitchFamily="34" charset="0"/>
              </a:rPr>
              <a:t>Conformément au règlement d’examen</a:t>
            </a:r>
            <a:r>
              <a:rPr lang="fr-FR" sz="1050" i="0" strike="noStrike" dirty="0">
                <a:solidFill>
                  <a:srgbClr val="000000"/>
                </a:solidFill>
                <a:latin typeface="Calibri" panose="020F0502020204030204" pitchFamily="34" charset="0"/>
              </a:rPr>
              <a:t> </a:t>
            </a:r>
            <a:r>
              <a:rPr lang="fr-FR" sz="1100" b="1" i="0" u="none" strike="noStrike" dirty="0">
                <a:solidFill>
                  <a:srgbClr val="000000"/>
                </a:solidFill>
                <a:effectLst/>
                <a:latin typeface="Calibri" panose="020F0502020204030204" pitchFamily="34" charset="0"/>
              </a:rPr>
              <a:t>:</a:t>
            </a:r>
          </a:p>
          <a:p>
            <a:pPr defTabSz="457198">
              <a:spcAft>
                <a:spcPts val="185"/>
              </a:spcAft>
              <a:defRPr sz="1800" b="0" i="0" u="none" strike="noStrike" kern="0" cap="none" spc="0" baseline="0">
                <a:solidFill>
                  <a:srgbClr val="000000"/>
                </a:solidFill>
                <a:uFillTx/>
              </a:defRPr>
            </a:pPr>
            <a:endParaRPr lang="fr-FR" sz="400" b="1" i="0" u="none" strike="noStrike" dirty="0">
              <a:solidFill>
                <a:srgbClr val="000000"/>
              </a:solidFill>
              <a:effectLst/>
              <a:latin typeface="Calibri" panose="020F0502020204030204" pitchFamily="34" charset="0"/>
            </a:endParaRPr>
          </a:p>
          <a:p>
            <a:pPr fontAlgn="base"/>
            <a:endParaRPr lang="fr-FR" sz="1100" b="1" i="0" u="none" strike="noStrike" dirty="0">
              <a:solidFill>
                <a:srgbClr val="000000"/>
              </a:solidFill>
              <a:effectLst/>
              <a:latin typeface="Calibri" panose="020F0502020204030204" pitchFamily="34" charset="0"/>
            </a:endParaRPr>
          </a:p>
          <a:p>
            <a:pPr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Mise en situation professionnelle</a:t>
            </a:r>
            <a:r>
              <a:rPr lang="fr-FR" sz="1100" b="1" i="0" u="none" strike="noStrike" dirty="0">
                <a:solidFill>
                  <a:srgbClr val="000000"/>
                </a:solidFill>
                <a:effectLst/>
                <a:latin typeface="Calibri" panose="020F0502020204030204" pitchFamily="34" charset="0"/>
              </a:rPr>
              <a:t> :</a:t>
            </a:r>
            <a:r>
              <a:rPr lang="fr-FR" sz="1100" b="0" i="0" u="none" strike="noStrike" dirty="0">
                <a:solidFill>
                  <a:srgbClr val="000000"/>
                </a:solidFill>
                <a:effectLst/>
                <a:latin typeface="Calibri" panose="020F0502020204030204" pitchFamily="34" charset="0"/>
              </a:rPr>
              <a:t> </a:t>
            </a:r>
            <a:r>
              <a:rPr lang="fr-FR" sz="1100" b="0" dirty="0">
                <a:solidFill>
                  <a:srgbClr val="000000"/>
                </a:solidFill>
                <a:latin typeface="Calibri" panose="020F0502020204030204" pitchFamily="34" charset="0"/>
              </a:rPr>
              <a:t>E</a:t>
            </a:r>
            <a:r>
              <a:rPr lang="fr-FR" sz="1100" b="0" i="0" u="none" strike="noStrike" dirty="0">
                <a:solidFill>
                  <a:srgbClr val="000000"/>
                </a:solidFill>
                <a:effectLst/>
                <a:latin typeface="Calibri" panose="020F0502020204030204" pitchFamily="34" charset="0"/>
              </a:rPr>
              <a:t>preuve écrite et orale  (Durée </a:t>
            </a:r>
            <a:r>
              <a:rPr lang="fr-FR" sz="1100" dirty="0">
                <a:solidFill>
                  <a:srgbClr val="000000"/>
                </a:solidFill>
                <a:latin typeface="Calibri" panose="020F0502020204030204" pitchFamily="34" charset="0"/>
              </a:rPr>
              <a:t>05h00</a:t>
            </a:r>
            <a:r>
              <a:rPr lang="fr-FR" sz="1100" b="0" i="0" u="none" strike="noStrike" dirty="0">
                <a:solidFill>
                  <a:srgbClr val="000000"/>
                </a:solidFill>
                <a:effectLst/>
                <a:latin typeface="Calibri" panose="020F0502020204030204" pitchFamily="34" charset="0"/>
              </a:rPr>
              <a:t>)</a:t>
            </a:r>
            <a:r>
              <a:rPr lang="en-US" sz="1100" b="0" i="0" dirty="0">
                <a:solidFill>
                  <a:srgbClr val="000000"/>
                </a:solidFill>
                <a:effectLst/>
                <a:latin typeface="Calibri" panose="020F0502020204030204" pitchFamily="34" charset="0"/>
              </a:rPr>
              <a:t>​ : </a:t>
            </a:r>
            <a:r>
              <a:rPr lang="fr-FR" sz="1100" dirty="0"/>
              <a:t>La mise en situation se présente sous forme d’étude de cas. Le candidat effectue différents travaux représentatifs de l’emploi d’assistant de direction dans le contexte d’une entreprise fictive.</a:t>
            </a:r>
          </a:p>
          <a:p>
            <a:pPr fontAlgn="base"/>
            <a:endParaRPr lang="fr-FR" sz="1100"/>
          </a:p>
          <a:p>
            <a:pPr fontAlgn="base"/>
            <a:r>
              <a:rPr lang="fr-FR" sz="1100"/>
              <a:t>La </a:t>
            </a:r>
            <a:r>
              <a:rPr lang="fr-FR" sz="1100" dirty="0"/>
              <a:t>mise en situation se déroule en deux parties :</a:t>
            </a:r>
          </a:p>
          <a:p>
            <a:pPr marL="171450" indent="-171450" fontAlgn="base">
              <a:buFontTx/>
              <a:buChar char="-"/>
            </a:pPr>
            <a:r>
              <a:rPr lang="fr-FR" sz="1100" b="1" dirty="0"/>
              <a:t>Partie écrite </a:t>
            </a:r>
            <a:r>
              <a:rPr lang="fr-FR" sz="1100" dirty="0"/>
              <a:t>(Durée : 4 h 30) : A partir d'informations et de consignes, le/la candidat(e) analyse des situations professionnelles relatives au métier d’assistant de direction, traite différents dossiers</a:t>
            </a:r>
          </a:p>
          <a:p>
            <a:pPr marL="171450" indent="-171450" fontAlgn="base">
              <a:buFontTx/>
              <a:buChar char="-"/>
            </a:pPr>
            <a:r>
              <a:rPr lang="fr-FR" sz="1100" b="1" dirty="0"/>
              <a:t>Partie orale </a:t>
            </a:r>
            <a:r>
              <a:rPr lang="fr-FR" sz="1100" dirty="0"/>
              <a:t>(Durée 30 min) : Cette partie se déroule obligatoirement après la partie écrite. A partir d’informations fournies, le candidat échange au téléphone avec un interlocuteur francophone et avec un interlocuteur anglophone.</a:t>
            </a:r>
            <a:endParaRPr lang="fr-FR" sz="1100" dirty="0">
              <a:solidFill>
                <a:srgbClr val="000000"/>
              </a:solidFill>
            </a:endParaRPr>
          </a:p>
          <a:p>
            <a:pPr fontAlgn="base"/>
            <a:endParaRPr lang="fr-FR" sz="1100" b="1" dirty="0">
              <a:solidFill>
                <a:srgbClr val="000000"/>
              </a:solidFill>
              <a:latin typeface="Calibri"/>
            </a:endParaRPr>
          </a:p>
          <a:p>
            <a:pPr fontAlgn="base"/>
            <a:r>
              <a:rPr lang="fr-FR" sz="1100" b="1" dirty="0">
                <a:solidFill>
                  <a:srgbClr val="000000"/>
                </a:solidFill>
              </a:rPr>
              <a:t>→ Entretien technique </a:t>
            </a:r>
            <a:r>
              <a:rPr lang="fr-FR" sz="1100" dirty="0">
                <a:solidFill>
                  <a:srgbClr val="000000"/>
                </a:solidFill>
              </a:rPr>
              <a:t>(Durée 10 mn)</a:t>
            </a:r>
            <a:r>
              <a:rPr lang="fr-FR" sz="1100" b="1" dirty="0">
                <a:solidFill>
                  <a:srgbClr val="000000"/>
                </a:solidFill>
              </a:rPr>
              <a:t> </a:t>
            </a:r>
            <a:r>
              <a:rPr lang="fr-FR" sz="1100" dirty="0">
                <a:solidFill>
                  <a:srgbClr val="000000"/>
                </a:solidFill>
              </a:rPr>
              <a:t>: Le jury interroge le candidat sur sa pratique et ses connaissances relatives à l’optimisation des processus administratifs et aux actions de communication</a:t>
            </a:r>
          </a:p>
          <a:p>
            <a:pPr fontAlgn="base"/>
            <a:endParaRPr lang="fr-FR" sz="1100" b="1" dirty="0">
              <a:solidFill>
                <a:srgbClr val="000000"/>
              </a:solidFill>
              <a:latin typeface="Calibri"/>
            </a:endParaRPr>
          </a:p>
          <a:p>
            <a:pPr fontAlgn="base"/>
            <a:r>
              <a:rPr lang="fr-FR" sz="1100" b="1" dirty="0">
                <a:solidFill>
                  <a:srgbClr val="000000"/>
                </a:solidFill>
              </a:rPr>
              <a:t>→ Questionnement à partir de production(s) : </a:t>
            </a:r>
            <a:r>
              <a:rPr lang="fr-FR" sz="1100" dirty="0">
                <a:solidFill>
                  <a:srgbClr val="000000"/>
                </a:solidFill>
              </a:rPr>
              <a:t>(Durée 20 mn)</a:t>
            </a:r>
            <a:r>
              <a:rPr lang="fr-FR" sz="1100" b="1" dirty="0">
                <a:solidFill>
                  <a:srgbClr val="000000"/>
                </a:solidFill>
              </a:rPr>
              <a:t> </a:t>
            </a:r>
            <a:r>
              <a:rPr lang="fr-FR" sz="1100" dirty="0">
                <a:solidFill>
                  <a:srgbClr val="000000"/>
                </a:solidFill>
              </a:rPr>
              <a:t>: il s’appuie sur une production écrite réalisée en amont de la session et se déroule en deux parties :</a:t>
            </a:r>
          </a:p>
          <a:p>
            <a:pPr marL="171450" indent="-171450" fontAlgn="base">
              <a:buFontTx/>
              <a:buChar char="-"/>
            </a:pPr>
            <a:r>
              <a:rPr lang="fr-FR" sz="1100" dirty="0">
                <a:solidFill>
                  <a:srgbClr val="000000"/>
                </a:solidFill>
                <a:latin typeface="Calibri"/>
              </a:rPr>
              <a:t>Présentation de la production (Durée 10 mn);</a:t>
            </a:r>
          </a:p>
          <a:p>
            <a:pPr marL="171450" indent="-171450" fontAlgn="base">
              <a:buFontTx/>
              <a:buChar char="-"/>
            </a:pPr>
            <a:r>
              <a:rPr lang="fr-FR" sz="1100" dirty="0">
                <a:solidFill>
                  <a:srgbClr val="000000"/>
                </a:solidFill>
                <a:latin typeface="Calibri"/>
              </a:rPr>
              <a:t>Interrogation par le jury sur la production (Durée 10mn).</a:t>
            </a:r>
          </a:p>
          <a:p>
            <a:pPr marL="171450" indent="-171450" fontAlgn="base">
              <a:buFontTx/>
              <a:buChar char="-"/>
            </a:pPr>
            <a:endParaRPr lang="fr-FR" sz="1100"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Entretien final </a:t>
            </a:r>
            <a:r>
              <a:rPr lang="fr-FR" sz="1100" dirty="0">
                <a:solidFill>
                  <a:srgbClr val="000000"/>
                </a:solidFill>
                <a:latin typeface="Calibri"/>
              </a:rPr>
              <a:t>: Epreuve orale (Durée 15 mn) avec le jury, y compris le temps d’échange avec le candidat sur le dossier professionnel.</a:t>
            </a:r>
          </a:p>
        </p:txBody>
      </p:sp>
      <p:sp>
        <p:nvSpPr>
          <p:cNvPr id="11" name="ZoneTexte 22">
            <a:extLst>
              <a:ext uri="{FF2B5EF4-FFF2-40B4-BE49-F238E27FC236}">
                <a16:creationId xmlns:a16="http://schemas.microsoft.com/office/drawing/2014/main" id="{7E015B59-6F0C-0FDB-E9EB-8547B198AC2E}"/>
              </a:ext>
            </a:extLst>
          </p:cNvPr>
          <p:cNvSpPr txBox="1"/>
          <p:nvPr/>
        </p:nvSpPr>
        <p:spPr>
          <a:xfrm>
            <a:off x="3791415" y="315138"/>
            <a:ext cx="2964899" cy="161582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defTabSz="457200">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mais seulement avec l’ancienne version de la certification professionnelle reconnues en correspondance partielle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 </a:t>
            </a:r>
            <a:endParaRPr lang="fr-FR" sz="1100" b="1" i="0" u="none" strike="noStrike" kern="1200" cap="none" spc="0" baseline="0" dirty="0">
              <a:uFillTx/>
              <a:ea typeface="Times New Roman" pitchFamily="18"/>
              <a:cs typeface="Times New Roman" pitchFamily="18"/>
            </a:endParaRPr>
          </a:p>
          <a:p>
            <a:pPr lvl="0" defTabSz="457200">
              <a:defRPr sz="1800" b="0" i="0" u="none" strike="noStrike" kern="0" cap="none" spc="0" baseline="0">
                <a:solidFill>
                  <a:srgbClr val="000000"/>
                </a:solidFill>
                <a:uFillTx/>
              </a:defRPr>
            </a:pPr>
            <a:r>
              <a:rPr lang="fr-FR" sz="1100" b="1" dirty="0">
                <a:hlinkClick r:id="rId4"/>
              </a:rPr>
              <a:t>RNCP38667 - TP - Assistant de direction</a:t>
            </a:r>
            <a:endParaRPr lang="fr-FR" sz="1100" b="1" i="0" u="none" strike="noStrike" kern="1200" cap="none" spc="0" baseline="0" dirty="0">
              <a:solidFill>
                <a:schemeClr val="accent1">
                  <a:lumMod val="75000"/>
                </a:schemeClr>
              </a:solidFill>
              <a:uFillTx/>
              <a:ea typeface="Calibri" pitchFamily="34"/>
              <a:cs typeface="Times New Roman" pitchFamily="18"/>
            </a:endParaRPr>
          </a:p>
        </p:txBody>
      </p:sp>
      <p:sp>
        <p:nvSpPr>
          <p:cNvPr id="4" name="ZoneTexte 15">
            <a:extLst>
              <a:ext uri="{FF2B5EF4-FFF2-40B4-BE49-F238E27FC236}">
                <a16:creationId xmlns:a16="http://schemas.microsoft.com/office/drawing/2014/main" id="{1DF85FDB-E8A7-26DA-4B47-C3B88FC2D5B5}"/>
              </a:ext>
            </a:extLst>
          </p:cNvPr>
          <p:cNvSpPr txBox="1"/>
          <p:nvPr/>
        </p:nvSpPr>
        <p:spPr>
          <a:xfrm>
            <a:off x="3722365" y="2117783"/>
            <a:ext cx="2964900" cy="3139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i="0" u="none" strike="noStrike" kern="0" cap="none" spc="0" baseline="0" dirty="0">
              <a:solidFill>
                <a:srgbClr val="1D2243"/>
              </a:solidFill>
              <a:uFillTx/>
              <a:latin typeface="Calibri"/>
            </a:endParaRPr>
          </a:p>
          <a:p>
            <a:pPr marL="171450" indent="-171450" fontAlgn="base">
              <a:buFont typeface="Wingdings" panose="05000000000000000000" pitchFamily="2" charset="2"/>
              <a:buChar char="è"/>
            </a:pPr>
            <a:r>
              <a:rPr lang="fr-FR" sz="1100" dirty="0">
                <a:solidFill>
                  <a:srgbClr val="000000"/>
                </a:solidFill>
              </a:rPr>
              <a:t>Les titulaires de ce Titre Professionnel peuvent avoir accès aux Bachelors, Licences Professionnelles</a:t>
            </a:r>
            <a:r>
              <a:rPr lang="fr-FR" sz="1100" b="0" i="0" dirty="0">
                <a:solidFill>
                  <a:srgbClr val="000000"/>
                </a:solidFill>
                <a:effectLst/>
              </a:rPr>
              <a:t> ou </a:t>
            </a:r>
            <a:r>
              <a:rPr lang="fr-FR" sz="1100" dirty="0">
                <a:solidFill>
                  <a:srgbClr val="000000"/>
                </a:solidFill>
              </a:rPr>
              <a:t>à d’autres certifications de niveau 6</a:t>
            </a:r>
            <a:r>
              <a:rPr lang="fr-FR" sz="1100" b="0" i="0" dirty="0">
                <a:solidFill>
                  <a:srgbClr val="000000"/>
                </a:solidFill>
                <a:effectLst/>
              </a:rPr>
              <a:t> pour poursuivre leur parcours professionnel, dans le cadre de la formation tout au long de la vie,</a:t>
            </a:r>
          </a:p>
          <a:p>
            <a:pPr marL="171450" indent="-171450" fontAlgn="base">
              <a:buFont typeface="Wingdings" panose="05000000000000000000" pitchFamily="2" charset="2"/>
              <a:buChar char="è"/>
            </a:pPr>
            <a:endParaRPr lang="fr-FR" sz="1100" b="0" i="0" dirty="0">
              <a:solidFill>
                <a:srgbClr val="000000"/>
              </a:solidFill>
              <a:effectLst/>
            </a:endParaRPr>
          </a:p>
          <a:p>
            <a:pPr marL="171450" indent="-171450" fontAlgn="base">
              <a:buFont typeface="Wingdings" panose="05000000000000000000" pitchFamily="2" charset="2"/>
              <a:buChar char="è"/>
            </a:pPr>
            <a:r>
              <a:rPr lang="fr-FR" sz="1100" dirty="0">
                <a:solidFill>
                  <a:srgbClr val="000000"/>
                </a:solidFill>
              </a:rPr>
              <a:t>Exemples : Licence professionnelle – Management et gestion des organisations (RNCP40290), BUT Gestion des entreprises et des administrations : gestion et pilotage des ressources humaines (RNCP35376), remplacé par RNCP 41365 à compter du 01/09/2026, …</a:t>
            </a:r>
          </a:p>
          <a:p>
            <a:pPr marL="171450" indent="-171450" fontAlgn="base">
              <a:buFont typeface="Wingdings" panose="05000000000000000000" pitchFamily="2" charset="2"/>
              <a:buChar char="è"/>
            </a:pPr>
            <a:endParaRPr lang="fr-FR" sz="1100" u="none" strike="noStrike" kern="1200" cap="none" spc="0" baseline="0" dirty="0">
              <a:solidFill>
                <a:srgbClr val="000000"/>
              </a:solidFill>
              <a:uFillTx/>
              <a:cs typeface="Calibri" pitchFamily="34"/>
            </a:endParaRPr>
          </a:p>
          <a:p>
            <a:pPr fontAlgn="base"/>
            <a:endParaRPr lang="fr-FR" sz="500" u="none" strike="noStrike" kern="1200" cap="none" spc="0" baseline="0" dirty="0">
              <a:solidFill>
                <a:srgbClr val="000000"/>
              </a:solidFill>
              <a:uFillTx/>
              <a:cs typeface="Calibri" pitchFamily="34"/>
            </a:endParaRPr>
          </a:p>
        </p:txBody>
      </p:sp>
    </p:spTree>
    <p:extLst>
      <p:ext uri="{BB962C8B-B14F-4D97-AF65-F5344CB8AC3E}">
        <p14:creationId xmlns:p14="http://schemas.microsoft.com/office/powerpoint/2010/main" val="18612164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f7d08ae-1745-42f7-abae-65835a4b4ac0" xsi:nil="true"/>
    <lcf76f155ced4ddcb4097134ff3c332f xmlns="1eb82e20-d73d-4108-9024-577f9cc015b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A15614-4C71-4F10-B48D-D7CCCDD23CA7}">
  <ds:schemaRefs>
    <ds:schemaRef ds:uri="1eb82e20-d73d-4108-9024-577f9cc015bd"/>
    <ds:schemaRef ds:uri="af7d08ae-1745-42f7-abae-65835a4b4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DE6A54-282E-4BD4-905B-FEC9BD03B472}">
  <ds:schemaRefs>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http://purl.org/dc/terms/"/>
    <ds:schemaRef ds:uri="1eb82e20-d73d-4108-9024-577f9cc015bd"/>
    <ds:schemaRef ds:uri="http://schemas.openxmlformats.org/package/2006/metadata/core-properties"/>
    <ds:schemaRef ds:uri="http://schemas.microsoft.com/office/infopath/2007/PartnerControls"/>
    <ds:schemaRef ds:uri="af7d08ae-1745-42f7-abae-65835a4b4ac0"/>
  </ds:schemaRefs>
</ds:datastoreItem>
</file>

<file path=customXml/itemProps3.xml><?xml version="1.0" encoding="utf-8"?>
<ds:datastoreItem xmlns:ds="http://schemas.openxmlformats.org/officeDocument/2006/customXml" ds:itemID="{2C2F057F-5A7B-4478-8949-538B1F84A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1522</Words>
  <Application>Microsoft Office PowerPoint</Application>
  <PresentationFormat>Affichage à l'écran (4:3)</PresentationFormat>
  <Paragraphs>128</Paragraphs>
  <Slides>3</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vt:i4>
      </vt:variant>
    </vt:vector>
  </HeadingPairs>
  <TitlesOfParts>
    <vt:vector size="12" baseType="lpstr">
      <vt:lpstr>Arial</vt:lpstr>
      <vt:lpstr>Arial Narrow</vt:lpstr>
      <vt:lpstr>Bookman Old Style</vt:lpstr>
      <vt:lpstr>Calibri</vt:lpstr>
      <vt:lpstr>Calibri </vt:lpstr>
      <vt:lpstr>Calibri (Corps)</vt:lpstr>
      <vt:lpstr>Times New Roman</vt:lpstr>
      <vt:lpstr>Wingdings</vt:lpstr>
      <vt:lpstr>Thème Office</vt:lpstr>
      <vt:lpstr>Titre professionnel Assistant(e) de Direction (Niveau 5)</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Professionnel Gestionnaire de Paie</dc:title>
  <dc:creator>Christelle Kalfalli</dc:creator>
  <cp:lastModifiedBy>Dominique Souyet</cp:lastModifiedBy>
  <cp:revision>1</cp:revision>
  <cp:lastPrinted>2023-11-14T14:52:35Z</cp:lastPrinted>
  <dcterms:created xsi:type="dcterms:W3CDTF">2022-05-23T13:51:26Z</dcterms:created>
  <dcterms:modified xsi:type="dcterms:W3CDTF">2026-01-05T13:28:29Z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