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446" r:id="rId5"/>
    <p:sldId id="422" r:id="rId6"/>
    <p:sldId id="447" r:id="rId7"/>
  </p:sldIdLst>
  <p:sldSz cx="6858000" cy="9144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BB"/>
    <a:srgbClr val="1D2243"/>
    <a:srgbClr val="FF99FF"/>
    <a:srgbClr val="D82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61321-87F9-4028-AC52-FA50726FB1E7}" v="84" dt="2026-01-05T14:02:49.095"/>
    <p1510:client id="{F6BEBB77-A3E8-404A-8E47-BCE444C22217}" v="14" dt="2026-01-05T12:43:10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69012ECD-51FC-41F1-AA8D-1B2483CD663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78" autoAdjust="0"/>
  </p:normalViewPr>
  <p:slideViewPr>
    <p:cSldViewPr snapToGrid="0">
      <p:cViewPr>
        <p:scale>
          <a:sx n="166" d="100"/>
          <a:sy n="166" d="100"/>
        </p:scale>
        <p:origin x="1134" y="-30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que Souyet" userId="9f8cbbab-b3ce-4990-b463-61d3047493bf" providerId="ADAL" clId="{33B74F06-95CF-46BA-B88D-F2349B00CCA6}"/>
    <pc:docChg chg="undo redo custSel modSld">
      <pc:chgData name="Dominique Souyet" userId="9f8cbbab-b3ce-4990-b463-61d3047493bf" providerId="ADAL" clId="{33B74F06-95CF-46BA-B88D-F2349B00CCA6}" dt="2026-01-05T14:02:58.035" v="2867" actId="20577"/>
      <pc:docMkLst>
        <pc:docMk/>
      </pc:docMkLst>
      <pc:sldChg chg="addSp delSp modSp mod">
        <pc:chgData name="Dominique Souyet" userId="9f8cbbab-b3ce-4990-b463-61d3047493bf" providerId="ADAL" clId="{33B74F06-95CF-46BA-B88D-F2349B00CCA6}" dt="2026-01-05T13:48:04.585" v="2555" actId="1076"/>
        <pc:sldMkLst>
          <pc:docMk/>
          <pc:sldMk cId="0" sldId="422"/>
        </pc:sldMkLst>
        <pc:spChg chg="mod">
          <ac:chgData name="Dominique Souyet" userId="9f8cbbab-b3ce-4990-b463-61d3047493bf" providerId="ADAL" clId="{33B74F06-95CF-46BA-B88D-F2349B00CCA6}" dt="2026-01-05T13:30:47.442" v="2499" actId="1076"/>
          <ac:spMkLst>
            <pc:docMk/>
            <pc:sldMk cId="0" sldId="422"/>
            <ac:spMk id="7" creationId="{129444DD-6072-79E2-42F4-15D6F066B2B1}"/>
          </ac:spMkLst>
        </pc:spChg>
        <pc:spChg chg="mod">
          <ac:chgData name="Dominique Souyet" userId="9f8cbbab-b3ce-4990-b463-61d3047493bf" providerId="ADAL" clId="{33B74F06-95CF-46BA-B88D-F2349B00CCA6}" dt="2026-01-05T13:34:26.688" v="2546" actId="20577"/>
          <ac:spMkLst>
            <pc:docMk/>
            <pc:sldMk cId="0" sldId="422"/>
            <ac:spMk id="13" creationId="{41FA694F-83B4-C350-9BC5-CC07536244E4}"/>
          </ac:spMkLst>
        </pc:spChg>
        <pc:spChg chg="mod">
          <ac:chgData name="Dominique Souyet" userId="9f8cbbab-b3ce-4990-b463-61d3047493bf" providerId="ADAL" clId="{33B74F06-95CF-46BA-B88D-F2349B00CCA6}" dt="2026-01-05T13:48:04.585" v="2555" actId="1076"/>
          <ac:spMkLst>
            <pc:docMk/>
            <pc:sldMk cId="0" sldId="422"/>
            <ac:spMk id="14" creationId="{DD506A93-8CA1-8E34-04EC-CFA35E60D37A}"/>
          </ac:spMkLst>
        </pc:spChg>
        <pc:spChg chg="mod">
          <ac:chgData name="Dominique Souyet" userId="9f8cbbab-b3ce-4990-b463-61d3047493bf" providerId="ADAL" clId="{33B74F06-95CF-46BA-B88D-F2349B00CCA6}" dt="2026-01-05T13:34:11.942" v="2537" actId="1076"/>
          <ac:spMkLst>
            <pc:docMk/>
            <pc:sldMk cId="0" sldId="422"/>
            <ac:spMk id="15" creationId="{D5426177-6440-74D0-BDD2-878D8A294AD4}"/>
          </ac:spMkLst>
        </pc:spChg>
        <pc:spChg chg="add mod">
          <ac:chgData name="Dominique Souyet" userId="9f8cbbab-b3ce-4990-b463-61d3047493bf" providerId="ADAL" clId="{33B74F06-95CF-46BA-B88D-F2349B00CCA6}" dt="2025-12-24T08:25:43.422" v="1091" actId="1076"/>
          <ac:spMkLst>
            <pc:docMk/>
            <pc:sldMk cId="0" sldId="422"/>
            <ac:spMk id="16" creationId="{0104F93B-EB74-9CD3-FA73-E2E96AC37EC2}"/>
          </ac:spMkLst>
        </pc:spChg>
      </pc:sldChg>
      <pc:sldChg chg="addSp delSp modSp mod">
        <pc:chgData name="Dominique Souyet" userId="9f8cbbab-b3ce-4990-b463-61d3047493bf" providerId="ADAL" clId="{33B74F06-95CF-46BA-B88D-F2349B00CCA6}" dt="2026-01-05T13:30:14.233" v="2497" actId="20577"/>
        <pc:sldMkLst>
          <pc:docMk/>
          <pc:sldMk cId="3136819446" sldId="446"/>
        </pc:sldMkLst>
        <pc:spChg chg="mod">
          <ac:chgData name="Dominique Souyet" userId="9f8cbbab-b3ce-4990-b463-61d3047493bf" providerId="ADAL" clId="{33B74F06-95CF-46BA-B88D-F2349B00CCA6}" dt="2026-01-05T12:55:52.785" v="1259" actId="14100"/>
          <ac:spMkLst>
            <pc:docMk/>
            <pc:sldMk cId="3136819446" sldId="446"/>
            <ac:spMk id="3" creationId="{772AB1E3-070F-458E-A871-E5A693AF5C2E}"/>
          </ac:spMkLst>
        </pc:spChg>
        <pc:spChg chg="mod">
          <ac:chgData name="Dominique Souyet" userId="9f8cbbab-b3ce-4990-b463-61d3047493bf" providerId="ADAL" clId="{33B74F06-95CF-46BA-B88D-F2349B00CCA6}" dt="2026-01-05T13:30:14.233" v="2497" actId="20577"/>
          <ac:spMkLst>
            <pc:docMk/>
            <pc:sldMk cId="3136819446" sldId="446"/>
            <ac:spMk id="4" creationId="{36A83D8C-C6FB-4BFD-BE16-BEF4618DFCB3}"/>
          </ac:spMkLst>
        </pc:spChg>
        <pc:spChg chg="mod">
          <ac:chgData name="Dominique Souyet" userId="9f8cbbab-b3ce-4990-b463-61d3047493bf" providerId="ADAL" clId="{33B74F06-95CF-46BA-B88D-F2349B00CCA6}" dt="2026-01-05T13:29:31.766" v="2493" actId="1076"/>
          <ac:spMkLst>
            <pc:docMk/>
            <pc:sldMk cId="3136819446" sldId="446"/>
            <ac:spMk id="5" creationId="{328A8077-908B-344B-A171-563E086EC305}"/>
          </ac:spMkLst>
        </pc:spChg>
        <pc:spChg chg="mod">
          <ac:chgData name="Dominique Souyet" userId="9f8cbbab-b3ce-4990-b463-61d3047493bf" providerId="ADAL" clId="{33B74F06-95CF-46BA-B88D-F2349B00CCA6}" dt="2026-01-05T12:53:58.986" v="1252" actId="1076"/>
          <ac:spMkLst>
            <pc:docMk/>
            <pc:sldMk cId="3136819446" sldId="446"/>
            <ac:spMk id="7" creationId="{45AAF6CD-3C01-4AF5-ADDA-5280287C20D2}"/>
          </ac:spMkLst>
        </pc:spChg>
        <pc:spChg chg="mod">
          <ac:chgData name="Dominique Souyet" userId="9f8cbbab-b3ce-4990-b463-61d3047493bf" providerId="ADAL" clId="{33B74F06-95CF-46BA-B88D-F2349B00CCA6}" dt="2026-01-05T13:15:04.757" v="2058" actId="1076"/>
          <ac:spMkLst>
            <pc:docMk/>
            <pc:sldMk cId="3136819446" sldId="446"/>
            <ac:spMk id="9" creationId="{6F21C359-2FEE-2E11-3C86-5BC9F34D3BE0}"/>
          </ac:spMkLst>
        </pc:spChg>
        <pc:spChg chg="mod">
          <ac:chgData name="Dominique Souyet" userId="9f8cbbab-b3ce-4990-b463-61d3047493bf" providerId="ADAL" clId="{33B74F06-95CF-46BA-B88D-F2349B00CCA6}" dt="2026-01-05T12:55:25.599" v="1256" actId="1076"/>
          <ac:spMkLst>
            <pc:docMk/>
            <pc:sldMk cId="3136819446" sldId="446"/>
            <ac:spMk id="10" creationId="{12743827-CFA6-463A-8906-45998CE25241}"/>
          </ac:spMkLst>
        </pc:spChg>
        <pc:spChg chg="mod">
          <ac:chgData name="Dominique Souyet" userId="9f8cbbab-b3ce-4990-b463-61d3047493bf" providerId="ADAL" clId="{33B74F06-95CF-46BA-B88D-F2349B00CCA6}" dt="2026-01-05T13:14:59.536" v="2057" actId="255"/>
          <ac:spMkLst>
            <pc:docMk/>
            <pc:sldMk cId="3136819446" sldId="446"/>
            <ac:spMk id="11" creationId="{8519F5AB-0095-484B-AEBA-FF4B82DDB990}"/>
          </ac:spMkLst>
        </pc:spChg>
        <pc:spChg chg="mod">
          <ac:chgData name="Dominique Souyet" userId="9f8cbbab-b3ce-4990-b463-61d3047493bf" providerId="ADAL" clId="{33B74F06-95CF-46BA-B88D-F2349B00CCA6}" dt="2026-01-05T13:15:15.933" v="2066" actId="20577"/>
          <ac:spMkLst>
            <pc:docMk/>
            <pc:sldMk cId="3136819446" sldId="446"/>
            <ac:spMk id="12" creationId="{C75E27D6-28AC-5087-A0D9-3AA895D37AC6}"/>
          </ac:spMkLst>
        </pc:spChg>
        <pc:picChg chg="add mod ord">
          <ac:chgData name="Dominique Souyet" userId="9f8cbbab-b3ce-4990-b463-61d3047493bf" providerId="ADAL" clId="{33B74F06-95CF-46BA-B88D-F2349B00CCA6}" dt="2026-01-05T12:39:05.735" v="1107" actId="14100"/>
          <ac:picMkLst>
            <pc:docMk/>
            <pc:sldMk cId="3136819446" sldId="446"/>
            <ac:picMk id="8" creationId="{71062B52-F9A1-1590-8F7F-06B45C12126F}"/>
          </ac:picMkLst>
        </pc:picChg>
        <pc:picChg chg="del">
          <ac:chgData name="Dominique Souyet" userId="9f8cbbab-b3ce-4990-b463-61d3047493bf" providerId="ADAL" clId="{33B74F06-95CF-46BA-B88D-F2349B00CCA6}" dt="2026-01-05T12:37:00.141" v="1098" actId="478"/>
          <ac:picMkLst>
            <pc:docMk/>
            <pc:sldMk cId="3136819446" sldId="446"/>
            <ac:picMk id="1028" creationId="{4D4C7D6A-A8E4-4D7D-96EC-DD55D6977562}"/>
          </ac:picMkLst>
        </pc:picChg>
      </pc:sldChg>
      <pc:sldChg chg="modSp mod">
        <pc:chgData name="Dominique Souyet" userId="9f8cbbab-b3ce-4990-b463-61d3047493bf" providerId="ADAL" clId="{33B74F06-95CF-46BA-B88D-F2349B00CCA6}" dt="2026-01-05T14:02:58.035" v="2867" actId="20577"/>
        <pc:sldMkLst>
          <pc:docMk/>
          <pc:sldMk cId="2042270506" sldId="447"/>
        </pc:sldMkLst>
        <pc:spChg chg="mod">
          <ac:chgData name="Dominique Souyet" userId="9f8cbbab-b3ce-4990-b463-61d3047493bf" providerId="ADAL" clId="{33B74F06-95CF-46BA-B88D-F2349B00CCA6}" dt="2026-01-05T13:30:54.653" v="2500"/>
          <ac:spMkLst>
            <pc:docMk/>
            <pc:sldMk cId="2042270506" sldId="447"/>
            <ac:spMk id="3" creationId="{A5523933-A258-476B-DCA5-D96403211CF6}"/>
          </ac:spMkLst>
        </pc:spChg>
        <pc:spChg chg="mod">
          <ac:chgData name="Dominique Souyet" userId="9f8cbbab-b3ce-4990-b463-61d3047493bf" providerId="ADAL" clId="{33B74F06-95CF-46BA-B88D-F2349B00CCA6}" dt="2026-01-05T13:55:30.106" v="2750" actId="20577"/>
          <ac:spMkLst>
            <pc:docMk/>
            <pc:sldMk cId="2042270506" sldId="447"/>
            <ac:spMk id="5" creationId="{16595102-EA40-1FA3-7B3A-8DF3BAA8CE66}"/>
          </ac:spMkLst>
        </pc:spChg>
        <pc:spChg chg="mod">
          <ac:chgData name="Dominique Souyet" userId="9f8cbbab-b3ce-4990-b463-61d3047493bf" providerId="ADAL" clId="{33B74F06-95CF-46BA-B88D-F2349B00CCA6}" dt="2026-01-05T13:49:04.864" v="2568" actId="113"/>
          <ac:spMkLst>
            <pc:docMk/>
            <pc:sldMk cId="2042270506" sldId="447"/>
            <ac:spMk id="6" creationId="{6C29DD93-90A8-4E68-070C-3F873D7655CD}"/>
          </ac:spMkLst>
        </pc:spChg>
        <pc:spChg chg="mod">
          <ac:chgData name="Dominique Souyet" userId="9f8cbbab-b3ce-4990-b463-61d3047493bf" providerId="ADAL" clId="{33B74F06-95CF-46BA-B88D-F2349B00CCA6}" dt="2026-01-05T14:02:58.035" v="2867" actId="20577"/>
          <ac:spMkLst>
            <pc:docMk/>
            <pc:sldMk cId="2042270506" sldId="447"/>
            <ac:spMk id="9" creationId="{CF54CB36-F484-A9C7-E1C6-F3C82F78BB5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D50C9F20-F5AC-4AA7-8B09-40F52D70626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979722-E6DC-4482-A85E-57066EECB48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51333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27D528-F551-45B2-B92C-0FA004F6D87E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05/01/2026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54365C-F581-455D-8290-AFEE520AB4B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256690-E7FD-4F17-A337-CF84617794D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63975D-9895-49A6-8CDC-0652C37A5191}" type="slidenum">
              <a:t>‹N°›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230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155114D7-2363-4904-B195-3926E39F4B4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7F320E-208E-4243-9D8C-7ADBB35A125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1333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192AB87-BBD9-4419-A041-6346D8CA4D7D}" type="datetime1">
              <a:rPr lang="fr-FR"/>
              <a:pPr lvl="0"/>
              <a:t>05/01/2026</a:t>
            </a:fld>
            <a:endParaRPr lang="fr-FR"/>
          </a:p>
        </p:txBody>
      </p:sp>
      <p:sp>
        <p:nvSpPr>
          <p:cNvPr id="4" name="Espace réservé de l’image des diapositives 3">
            <a:extLst>
              <a:ext uri="{FF2B5EF4-FFF2-40B4-BE49-F238E27FC236}">
                <a16:creationId xmlns:a16="http://schemas.microsoft.com/office/drawing/2014/main" id="{EDF3C758-B422-404A-824E-01EAAA7225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3013" cy="3351213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7435DEEF-ACF4-440C-A323-C625C823965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929" y="4778718"/>
            <a:ext cx="5439408" cy="3909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097E4C-1832-44C3-8E64-12E67199D7B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81C818-6B6F-4A44-9507-8169B46DFA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7D4DBBF-C02B-42A2-A041-5692A219A67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66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32118C8-1D74-49D3-9120-6E736246A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25" y="1241425"/>
            <a:ext cx="2513013" cy="3351213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26C4C18-1285-410D-9409-8B0DEB2278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FBB9AF-4692-40DD-ADF0-36A170E5FDA0}"/>
              </a:ext>
            </a:extLst>
          </p:cNvPr>
          <p:cNvSpPr txBox="1"/>
          <p:nvPr/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+33 4 13 25 92 13 - www.aecd.fr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24F3A2-F8F6-4AA7-B49E-F6661E8EFE46}"/>
              </a:ext>
            </a:extLst>
          </p:cNvPr>
          <p:cNvSpPr txBox="1"/>
          <p:nvPr/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212DD6-ED39-4315-AA3E-242BA0880CF6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32118C8-1D74-49D3-9120-6E736246A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25" y="1241425"/>
            <a:ext cx="2513013" cy="3351213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26C4C18-1285-410D-9409-8B0DEB2278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FBB9AF-4692-40DD-ADF0-36A170E5FDA0}"/>
              </a:ext>
            </a:extLst>
          </p:cNvPr>
          <p:cNvSpPr txBox="1"/>
          <p:nvPr/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+33 4 13 25 92 13 - www.aecd.fr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24F3A2-F8F6-4AA7-B49E-F6661E8EFE46}"/>
              </a:ext>
            </a:extLst>
          </p:cNvPr>
          <p:cNvSpPr txBox="1"/>
          <p:nvPr/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212DD6-ED39-4315-AA3E-242BA0880CF6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97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sme 65">
            <a:extLst>
              <a:ext uri="{FF2B5EF4-FFF2-40B4-BE49-F238E27FC236}">
                <a16:creationId xmlns:a16="http://schemas.microsoft.com/office/drawing/2014/main" id="{759BCD9B-7088-460F-92D3-1B1FAA0D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799991" flipH="1">
            <a:off x="5123337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phisme 66">
            <a:extLst>
              <a:ext uri="{FF2B5EF4-FFF2-40B4-BE49-F238E27FC236}">
                <a16:creationId xmlns:a16="http://schemas.microsoft.com/office/drawing/2014/main" id="{6C3AC76B-DA8B-4473-9C4C-34DD0E628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799991" flipH="1">
            <a:off x="3495248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raphisme 67">
            <a:extLst>
              <a:ext uri="{FF2B5EF4-FFF2-40B4-BE49-F238E27FC236}">
                <a16:creationId xmlns:a16="http://schemas.microsoft.com/office/drawing/2014/main" id="{0E01EB00-132E-468C-905D-1516DC5CC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799991" flipH="1">
            <a:off x="1867149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sme 68">
            <a:extLst>
              <a:ext uri="{FF2B5EF4-FFF2-40B4-BE49-F238E27FC236}">
                <a16:creationId xmlns:a16="http://schemas.microsoft.com/office/drawing/2014/main" id="{6FE958C3-FF2B-455C-99BA-1C53A045A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799991" flipH="1">
            <a:off x="239051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raphisme 59">
            <a:extLst>
              <a:ext uri="{FF2B5EF4-FFF2-40B4-BE49-F238E27FC236}">
                <a16:creationId xmlns:a16="http://schemas.microsoft.com/office/drawing/2014/main" id="{0E43D59B-74C9-4549-B38F-A9F46B9B0A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26318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raphisme 57">
            <a:extLst>
              <a:ext uri="{FF2B5EF4-FFF2-40B4-BE49-F238E27FC236}">
                <a16:creationId xmlns:a16="http://schemas.microsoft.com/office/drawing/2014/main" id="{87C65F8C-A10A-4141-B07A-E0C4CACD9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98229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raphisme 54">
            <a:extLst>
              <a:ext uri="{FF2B5EF4-FFF2-40B4-BE49-F238E27FC236}">
                <a16:creationId xmlns:a16="http://schemas.microsoft.com/office/drawing/2014/main" id="{13DB4685-30E6-4032-A2CA-E0E6696164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70130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aphisme 52">
            <a:extLst>
              <a:ext uri="{FF2B5EF4-FFF2-40B4-BE49-F238E27FC236}">
                <a16:creationId xmlns:a16="http://schemas.microsoft.com/office/drawing/2014/main" id="{EC961A3F-FB8C-4E40-B018-9CF4AE2DF1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2032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Graphisme 81">
            <a:extLst>
              <a:ext uri="{FF2B5EF4-FFF2-40B4-BE49-F238E27FC236}">
                <a16:creationId xmlns:a16="http://schemas.microsoft.com/office/drawing/2014/main" id="{11B95881-2F4D-436E-B943-014E923937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8660" y="3321109"/>
            <a:ext cx="5658709" cy="36667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Graphisme 12">
            <a:extLst>
              <a:ext uri="{FF2B5EF4-FFF2-40B4-BE49-F238E27FC236}">
                <a16:creationId xmlns:a16="http://schemas.microsoft.com/office/drawing/2014/main" id="{ACD35D8C-0691-4405-A2A9-2361528A8F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84832" y="3763926"/>
            <a:ext cx="2688336" cy="26883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Graphisme 55">
            <a:extLst>
              <a:ext uri="{FF2B5EF4-FFF2-40B4-BE49-F238E27FC236}">
                <a16:creationId xmlns:a16="http://schemas.microsoft.com/office/drawing/2014/main" id="{43C8401B-86AD-45DC-A0D6-7804B8A24BF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221200" y="3907608"/>
            <a:ext cx="2415597" cy="24155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Graphisme 2">
            <a:extLst>
              <a:ext uri="{FF2B5EF4-FFF2-40B4-BE49-F238E27FC236}">
                <a16:creationId xmlns:a16="http://schemas.microsoft.com/office/drawing/2014/main" id="{E249D35E-2789-41CA-8D0A-C4D9F38162A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48483" y="251679"/>
            <a:ext cx="6361041" cy="8778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Graphisme 4">
            <a:extLst>
              <a:ext uri="{FF2B5EF4-FFF2-40B4-BE49-F238E27FC236}">
                <a16:creationId xmlns:a16="http://schemas.microsoft.com/office/drawing/2014/main" id="{78E44455-588D-49E8-A6C7-C287459246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5611" y="251679"/>
            <a:ext cx="38011" cy="8869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Graphisme 69">
            <a:extLst>
              <a:ext uri="{FF2B5EF4-FFF2-40B4-BE49-F238E27FC236}">
                <a16:creationId xmlns:a16="http://schemas.microsoft.com/office/drawing/2014/main" id="{DE90F2FC-D0F5-469A-8AE3-84A23EFEB15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53051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Graphisme 71">
            <a:extLst>
              <a:ext uri="{FF2B5EF4-FFF2-40B4-BE49-F238E27FC236}">
                <a16:creationId xmlns:a16="http://schemas.microsoft.com/office/drawing/2014/main" id="{B7A3B927-CC7B-4A7B-AE7C-A5A61F76F00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883206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Graphisme 72">
            <a:extLst>
              <a:ext uri="{FF2B5EF4-FFF2-40B4-BE49-F238E27FC236}">
                <a16:creationId xmlns:a16="http://schemas.microsoft.com/office/drawing/2014/main" id="{64E7D369-48CC-4F31-BB85-1DB3C07F568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08799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Graphisme 73">
            <a:extLst>
              <a:ext uri="{FF2B5EF4-FFF2-40B4-BE49-F238E27FC236}">
                <a16:creationId xmlns:a16="http://schemas.microsoft.com/office/drawing/2014/main" id="{222107F7-0DEF-4F46-A7F5-8842BA1532A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134392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Graphisme 75">
            <a:extLst>
              <a:ext uri="{FF2B5EF4-FFF2-40B4-BE49-F238E27FC236}">
                <a16:creationId xmlns:a16="http://schemas.microsoft.com/office/drawing/2014/main" id="{23F214D1-64EF-4DAE-AE6A-893E2AA90BC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59488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Graphisme 76">
            <a:extLst>
              <a:ext uri="{FF2B5EF4-FFF2-40B4-BE49-F238E27FC236}">
                <a16:creationId xmlns:a16="http://schemas.microsoft.com/office/drawing/2014/main" id="{3323E2BA-D487-4302-98CC-D9B163F6E9B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884459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Graphisme 77">
            <a:extLst>
              <a:ext uri="{FF2B5EF4-FFF2-40B4-BE49-F238E27FC236}">
                <a16:creationId xmlns:a16="http://schemas.microsoft.com/office/drawing/2014/main" id="{65E5B1F0-5FF0-4E36-95C6-B377D31E39A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09421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Graphisme 78">
            <a:extLst>
              <a:ext uri="{FF2B5EF4-FFF2-40B4-BE49-F238E27FC236}">
                <a16:creationId xmlns:a16="http://schemas.microsoft.com/office/drawing/2014/main" id="{41A9DA8C-5C41-4A65-8BFC-D995C1A9C47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134392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Titre 82">
            <a:extLst>
              <a:ext uri="{FF2B5EF4-FFF2-40B4-BE49-F238E27FC236}">
                <a16:creationId xmlns:a16="http://schemas.microsoft.com/office/drawing/2014/main" id="{65F39A2C-C23E-4620-8DD9-B22BB8CFAE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6914" y="278288"/>
            <a:ext cx="5191771" cy="889455"/>
          </a:xfrm>
        </p:spPr>
        <p:txBody>
          <a:bodyPr lIns="0" tIns="0" rIns="0" bIns="0">
            <a:noAutofit/>
          </a:bodyPr>
          <a:lstStyle>
            <a:lvl1pPr>
              <a:defRPr sz="2600" b="1">
                <a:solidFill>
                  <a:srgbClr val="105A46"/>
                </a:solidFill>
              </a:defRPr>
            </a:lvl1pPr>
          </a:lstStyle>
          <a:p>
            <a:pPr lvl="0"/>
            <a:r>
              <a:rPr lang="fr-FR"/>
              <a:t>RÉALISER DES ÉCONOMIES</a:t>
            </a:r>
          </a:p>
        </p:txBody>
      </p:sp>
      <p:sp>
        <p:nvSpPr>
          <p:cNvPr id="24" name="Espace réservé du texte 85">
            <a:extLst>
              <a:ext uri="{FF2B5EF4-FFF2-40B4-BE49-F238E27FC236}">
                <a16:creationId xmlns:a16="http://schemas.microsoft.com/office/drawing/2014/main" id="{EC59CF00-0B2C-4D3C-872C-C1C7BD72B9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8207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Espace réservé du texte 85">
            <a:extLst>
              <a:ext uri="{FF2B5EF4-FFF2-40B4-BE49-F238E27FC236}">
                <a16:creationId xmlns:a16="http://schemas.microsoft.com/office/drawing/2014/main" id="{91CE18E0-1136-44D0-A108-0F328841E3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89551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Espace réservé du texte 85">
            <a:extLst>
              <a:ext uri="{FF2B5EF4-FFF2-40B4-BE49-F238E27FC236}">
                <a16:creationId xmlns:a16="http://schemas.microsoft.com/office/drawing/2014/main" id="{83F3B9A3-BCF9-4F43-BA53-6505D99880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35330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85">
            <a:extLst>
              <a:ext uri="{FF2B5EF4-FFF2-40B4-BE49-F238E27FC236}">
                <a16:creationId xmlns:a16="http://schemas.microsoft.com/office/drawing/2014/main" id="{C43E9C8C-A95F-49A7-9D27-B66EABE419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62441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8" name="Espace réservé du texte 85">
            <a:extLst>
              <a:ext uri="{FF2B5EF4-FFF2-40B4-BE49-F238E27FC236}">
                <a16:creationId xmlns:a16="http://schemas.microsoft.com/office/drawing/2014/main" id="{B02C0437-6D3C-48CC-BB9A-00D738F418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8207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Espace réservé du texte 85">
            <a:extLst>
              <a:ext uri="{FF2B5EF4-FFF2-40B4-BE49-F238E27FC236}">
                <a16:creationId xmlns:a16="http://schemas.microsoft.com/office/drawing/2014/main" id="{6D3B1BA9-9035-4337-AC30-C1C69CCA95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89551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Espace réservé du texte 85">
            <a:extLst>
              <a:ext uri="{FF2B5EF4-FFF2-40B4-BE49-F238E27FC236}">
                <a16:creationId xmlns:a16="http://schemas.microsoft.com/office/drawing/2014/main" id="{9F3B34C7-33C5-4D95-9DAB-6231292354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35330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Espace réservé du texte 85">
            <a:extLst>
              <a:ext uri="{FF2B5EF4-FFF2-40B4-BE49-F238E27FC236}">
                <a16:creationId xmlns:a16="http://schemas.microsoft.com/office/drawing/2014/main" id="{94AF63A6-70C2-4B0D-B130-DA4BA72635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62441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2" name="Espace réservé du texte 85">
            <a:extLst>
              <a:ext uri="{FF2B5EF4-FFF2-40B4-BE49-F238E27FC236}">
                <a16:creationId xmlns:a16="http://schemas.microsoft.com/office/drawing/2014/main" id="{106CD0EE-A351-4CCE-9BAC-88AB6FBA4C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8469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76559A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ALIMENTATION</a:t>
            </a:r>
          </a:p>
        </p:txBody>
      </p:sp>
      <p:sp>
        <p:nvSpPr>
          <p:cNvPr id="33" name="Espace réservé du texte 85">
            <a:extLst>
              <a:ext uri="{FF2B5EF4-FFF2-40B4-BE49-F238E27FC236}">
                <a16:creationId xmlns:a16="http://schemas.microsoft.com/office/drawing/2014/main" id="{B55F55F0-118A-43BC-B752-1025BED0A6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29811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007591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SANTÉ</a:t>
            </a:r>
          </a:p>
        </p:txBody>
      </p:sp>
      <p:sp>
        <p:nvSpPr>
          <p:cNvPr id="34" name="Espace réservé du texte 85">
            <a:extLst>
              <a:ext uri="{FF2B5EF4-FFF2-40B4-BE49-F238E27FC236}">
                <a16:creationId xmlns:a16="http://schemas.microsoft.com/office/drawing/2014/main" id="{2BFEF706-6D45-42BA-BBE7-487F03EDF8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75589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4045A5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VOITURE</a:t>
            </a:r>
          </a:p>
        </p:txBody>
      </p:sp>
      <p:sp>
        <p:nvSpPr>
          <p:cNvPr id="35" name="Espace réservé du texte 85">
            <a:extLst>
              <a:ext uri="{FF2B5EF4-FFF2-40B4-BE49-F238E27FC236}">
                <a16:creationId xmlns:a16="http://schemas.microsoft.com/office/drawing/2014/main" id="{6D74FFA1-2294-4281-BEF5-CCE6084FFC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02700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356194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MAISON</a:t>
            </a:r>
          </a:p>
        </p:txBody>
      </p:sp>
      <p:sp>
        <p:nvSpPr>
          <p:cNvPr id="36" name="Espace réservé du texte 85">
            <a:extLst>
              <a:ext uri="{FF2B5EF4-FFF2-40B4-BE49-F238E27FC236}">
                <a16:creationId xmlns:a16="http://schemas.microsoft.com/office/drawing/2014/main" id="{217DADD4-5136-4C29-B7D5-C2946A58C8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8472" y="7731930"/>
            <a:ext cx="1477441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749100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TÉLÉPHONE</a:t>
            </a:r>
          </a:p>
        </p:txBody>
      </p:sp>
      <p:sp>
        <p:nvSpPr>
          <p:cNvPr id="37" name="Espace réservé du texte 85">
            <a:extLst>
              <a:ext uri="{FF2B5EF4-FFF2-40B4-BE49-F238E27FC236}">
                <a16:creationId xmlns:a16="http://schemas.microsoft.com/office/drawing/2014/main" id="{E2A94C0E-B533-4E22-B5F9-A1B306F8D6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29811" y="7731930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CC2129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ACHATS</a:t>
            </a:r>
          </a:p>
        </p:txBody>
      </p:sp>
      <p:sp>
        <p:nvSpPr>
          <p:cNvPr id="38" name="Espace réservé du texte 85">
            <a:extLst>
              <a:ext uri="{FF2B5EF4-FFF2-40B4-BE49-F238E27FC236}">
                <a16:creationId xmlns:a16="http://schemas.microsoft.com/office/drawing/2014/main" id="{4B43BBB3-BE52-467E-9473-C9B6811626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9609" y="7731930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A99200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CRÉDITS</a:t>
            </a:r>
          </a:p>
        </p:txBody>
      </p:sp>
      <p:sp>
        <p:nvSpPr>
          <p:cNvPr id="39" name="Espace réservé du texte 85">
            <a:extLst>
              <a:ext uri="{FF2B5EF4-FFF2-40B4-BE49-F238E27FC236}">
                <a16:creationId xmlns:a16="http://schemas.microsoft.com/office/drawing/2014/main" id="{ED100DAA-6B09-476E-8C47-0D282E894D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96491" y="7731930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C66809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IMPÔTS</a:t>
            </a:r>
          </a:p>
        </p:txBody>
      </p:sp>
      <p:sp>
        <p:nvSpPr>
          <p:cNvPr id="40" name="Espace réservé du texte 85">
            <a:extLst>
              <a:ext uri="{FF2B5EF4-FFF2-40B4-BE49-F238E27FC236}">
                <a16:creationId xmlns:a16="http://schemas.microsoft.com/office/drawing/2014/main" id="{9206CCA6-520A-47CF-A1D7-8689DCB4BA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5684" y="5262500"/>
            <a:ext cx="1586639" cy="633596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1" name="Espace réservé du texte 85">
            <a:extLst>
              <a:ext uri="{FF2B5EF4-FFF2-40B4-BE49-F238E27FC236}">
                <a16:creationId xmlns:a16="http://schemas.microsoft.com/office/drawing/2014/main" id="{F3F2A8CC-9D8C-44B1-96E9-D602AA6B9E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6456" y="4963730"/>
            <a:ext cx="1845085" cy="299063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105A46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VOTRE ÉPARGNE</a:t>
            </a:r>
          </a:p>
        </p:txBody>
      </p:sp>
      <p:sp>
        <p:nvSpPr>
          <p:cNvPr id="42" name="Espace réservé d’image 109">
            <a:extLst>
              <a:ext uri="{FF2B5EF4-FFF2-40B4-BE49-F238E27FC236}">
                <a16:creationId xmlns:a16="http://schemas.microsoft.com/office/drawing/2014/main" id="{CFDAAC9A-AC88-45BD-B5D9-1F37535762A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9220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3" name="Espace réservé d’image 109">
            <a:extLst>
              <a:ext uri="{FF2B5EF4-FFF2-40B4-BE49-F238E27FC236}">
                <a16:creationId xmlns:a16="http://schemas.microsoft.com/office/drawing/2014/main" id="{D38F9069-507B-4234-9552-3CF542042C1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257333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4" name="Espace réservé d’image 109">
            <a:extLst>
              <a:ext uri="{FF2B5EF4-FFF2-40B4-BE49-F238E27FC236}">
                <a16:creationId xmlns:a16="http://schemas.microsoft.com/office/drawing/2014/main" id="{BF646AA5-FEC8-405B-9075-1BF4B767EF6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875437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5" name="Espace réservé d’image 109">
            <a:extLst>
              <a:ext uri="{FF2B5EF4-FFF2-40B4-BE49-F238E27FC236}">
                <a16:creationId xmlns:a16="http://schemas.microsoft.com/office/drawing/2014/main" id="{3322F6F9-C387-4AB6-B935-85F5839B1C3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493541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6" name="Espace réservé d’image 109">
            <a:extLst>
              <a:ext uri="{FF2B5EF4-FFF2-40B4-BE49-F238E27FC236}">
                <a16:creationId xmlns:a16="http://schemas.microsoft.com/office/drawing/2014/main" id="{5A6C5632-7D79-4A88-9D01-8D126FF5FA4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9220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7" name="Espace réservé d’image 109">
            <a:extLst>
              <a:ext uri="{FF2B5EF4-FFF2-40B4-BE49-F238E27FC236}">
                <a16:creationId xmlns:a16="http://schemas.microsoft.com/office/drawing/2014/main" id="{1C985D92-5334-4E95-B98A-EFCB0FE133B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257333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8" name="Espace réservé d’image 109">
            <a:extLst>
              <a:ext uri="{FF2B5EF4-FFF2-40B4-BE49-F238E27FC236}">
                <a16:creationId xmlns:a16="http://schemas.microsoft.com/office/drawing/2014/main" id="{CCD1FCB7-C173-4687-A80D-C501C29D398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875437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9" name="Espace réservé d’image 109">
            <a:extLst>
              <a:ext uri="{FF2B5EF4-FFF2-40B4-BE49-F238E27FC236}">
                <a16:creationId xmlns:a16="http://schemas.microsoft.com/office/drawing/2014/main" id="{6F4798AC-142A-4BD6-880E-CFB38DAA995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493541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50" name="Espace réservé du texte 85">
            <a:extLst>
              <a:ext uri="{FF2B5EF4-FFF2-40B4-BE49-F238E27FC236}">
                <a16:creationId xmlns:a16="http://schemas.microsoft.com/office/drawing/2014/main" id="{B881A9D4-62D6-4405-979B-943F5AA465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16200004">
            <a:off x="343572" y="317249"/>
            <a:ext cx="813980" cy="746689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COMMENT FAIRE</a:t>
            </a:r>
            <a:br>
              <a:rPr lang="fr-FR"/>
            </a:br>
            <a:r>
              <a:rPr lang="fr-FR"/>
              <a:t>POUR</a:t>
            </a:r>
          </a:p>
        </p:txBody>
      </p:sp>
      <p:sp>
        <p:nvSpPr>
          <p:cNvPr id="51" name="Espace réservé d’image 109">
            <a:extLst>
              <a:ext uri="{FF2B5EF4-FFF2-40B4-BE49-F238E27FC236}">
                <a16:creationId xmlns:a16="http://schemas.microsoft.com/office/drawing/2014/main" id="{1BC43CB0-8AE8-4901-944C-CD1F2CD95C0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045619" y="4138055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3483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4C56-7CD6-4140-AEF5-CCD7EA6F74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383" y="609603"/>
            <a:ext cx="4113903" cy="2133596"/>
          </a:xfrm>
        </p:spPr>
        <p:txBody>
          <a:bodyPr anchor="b"/>
          <a:lstStyle>
            <a:lvl1pPr>
              <a:defRPr sz="2215">
                <a:solidFill>
                  <a:srgbClr val="1D2545"/>
                </a:solidFill>
                <a:latin typeface="Arial Narrow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E7476-E968-4E73-B872-3F7E9EE2FB0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915550" y="1316573"/>
            <a:ext cx="3471867" cy="6498165"/>
          </a:xfrm>
        </p:spPr>
        <p:txBody>
          <a:bodyPr/>
          <a:lstStyle>
            <a:lvl1pPr marL="0" indent="0">
              <a:buNone/>
              <a:defRPr sz="2215"/>
            </a:lvl1pPr>
            <a:lvl2pPr marL="316526" indent="0">
              <a:buNone/>
              <a:defRPr sz="1939"/>
            </a:lvl2pPr>
            <a:lvl3pPr marL="633062" indent="0">
              <a:buNone/>
              <a:defRPr sz="1662"/>
            </a:lvl3pPr>
            <a:lvl4pPr marL="949589" indent="0">
              <a:buNone/>
              <a:defRPr sz="1385"/>
            </a:lvl4pPr>
            <a:lvl5pPr marL="1266116" indent="0">
              <a:buNone/>
              <a:defRPr sz="138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A833A-BE44-4B56-B00A-79428D5435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2383" y="2743200"/>
            <a:ext cx="2211887" cy="5082116"/>
          </a:xfrm>
        </p:spPr>
        <p:txBody>
          <a:bodyPr/>
          <a:lstStyle>
            <a:lvl1pPr marL="0" indent="0">
              <a:buNone/>
              <a:defRPr sz="1108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ABC34-EF5A-4B34-8A76-D9B240E72E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A4F80-3714-47CA-9703-93A84B2B0F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+33 4 13 25 92 13 - www.aecd.fr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F9F3B-F2A2-4749-BD36-2DBAA6401C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24B7FC5D-E007-49B7-BA57-0D427600E3B4}" type="slidenum">
              <a:t>‹N°›</a:t>
            </a:fld>
            <a:endParaRPr lang="en-US"/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B59FA90B-439C-46F6-A907-453A628CC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975" y="2772817"/>
            <a:ext cx="296869" cy="637118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95135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B6123-CEF6-45B5-8319-E98CAE8B7F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669D1-4033-4624-92A8-6626CD861E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+33 4 13 25 92 13 - www.aecd.fr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0FAE3-B627-4DC6-A0CB-3C384AB20E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F7CC5E28-7215-489F-8116-980DC69FE88A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490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E4F369-F360-4EE2-BF76-2AACC1AC7A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96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5D9330-975F-40BC-BB09-917465A0C3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1496" y="2434171"/>
            <a:ext cx="5915025" cy="58017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477D75-66D4-4D36-B269-4C987010A88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71492" y="8475136"/>
            <a:ext cx="154305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19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8B18C"/>
                </a:solidFill>
                <a:uFillTx/>
                <a:latin typeface="Arial Narrow"/>
              </a:defRPr>
            </a:lvl1pPr>
          </a:lstStyle>
          <a:p>
            <a:pPr lvl="0"/>
            <a:r>
              <a:rPr lang="fr-FR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521D2-998F-444E-B6A0-F0334EB7D9B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271717" y="8475136"/>
            <a:ext cx="2314574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19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8B18C"/>
                </a:solidFill>
                <a:uFillTx/>
                <a:latin typeface="Arial Narrow"/>
              </a:defRPr>
            </a:lvl1pPr>
          </a:lstStyle>
          <a:p>
            <a:pPr lvl="0"/>
            <a:r>
              <a:rPr lang="fr-FR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2B2AC4-ECC0-4018-B4CF-AA3D8365988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4843467" y="8475136"/>
            <a:ext cx="154305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19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8B18C"/>
                </a:solidFill>
                <a:uFillTx/>
                <a:latin typeface="Arial Narrow"/>
              </a:defRPr>
            </a:lvl1pPr>
          </a:lstStyle>
          <a:p>
            <a:pPr lvl="0"/>
            <a:fld id="{EFD9E736-3A89-40C1-8D65-2DC221222A1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marL="0" marR="0" lvl="0" indent="0" algn="l" defTabSz="685796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3300" b="0" i="0" u="none" strike="noStrike" kern="1200" cap="none" spc="0" baseline="0">
          <a:solidFill>
            <a:srgbClr val="F58A1F"/>
          </a:solidFill>
          <a:uFillTx/>
          <a:latin typeface="Bookman Old Style"/>
        </a:defRPr>
      </a:lvl1pPr>
    </p:titleStyle>
    <p:bodyStyle>
      <a:lvl1pPr marL="171449" marR="0" lvl="0" indent="-171449" algn="l" defTabSz="685796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fr-FR" sz="2100" b="0" i="0" u="none" strike="noStrike" kern="1200" cap="none" spc="0" baseline="0">
          <a:solidFill>
            <a:srgbClr val="F58A1F"/>
          </a:solidFill>
          <a:uFillTx/>
          <a:latin typeface="Arial Narrow"/>
        </a:defRPr>
      </a:lvl1pPr>
      <a:lvl2pPr marL="514347" marR="0" lvl="1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F58A1F"/>
          </a:solidFill>
          <a:uFillTx/>
          <a:latin typeface="Arial Narrow"/>
        </a:defRPr>
      </a:lvl2pPr>
      <a:lvl3pPr marL="857245" marR="0" lvl="2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500" b="0" i="0" u="none" strike="noStrike" kern="1200" cap="none" spc="0" baseline="0">
          <a:solidFill>
            <a:srgbClr val="F58A1F"/>
          </a:solidFill>
          <a:uFillTx/>
          <a:latin typeface="Arial Narrow"/>
        </a:defRPr>
      </a:lvl3pPr>
      <a:lvl4pPr marL="1200143" marR="0" lvl="3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350" b="0" i="0" u="none" strike="noStrike" kern="1200" cap="none" spc="0" baseline="0">
          <a:solidFill>
            <a:srgbClr val="F58A1F"/>
          </a:solidFill>
          <a:uFillTx/>
          <a:latin typeface="Arial Narrow"/>
        </a:defRPr>
      </a:lvl4pPr>
      <a:lvl5pPr marL="1543041" marR="0" lvl="4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350" b="0" i="0" u="none" strike="noStrike" kern="1200" cap="none" spc="0" baseline="0">
          <a:solidFill>
            <a:srgbClr val="F58A1F"/>
          </a:solidFill>
          <a:uFillTx/>
          <a:latin typeface="Arial Narrow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hyperlink" Target="mailto:dg@idevformation.co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fa@idev" TargetMode="External"/><Relationship Id="rId5" Type="http://schemas.openxmlformats.org/officeDocument/2006/relationships/image" Target="../media/image29.em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ancecompetences.fr/recherche/rncp/35527/" TargetMode="Externa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1062B52-F9A1-1590-8F7F-06B45C121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930721" cy="1986843"/>
          </a:xfrm>
          <a:prstGeom prst="rect">
            <a:avLst/>
          </a:prstGeom>
        </p:spPr>
      </p:pic>
      <p:pic>
        <p:nvPicPr>
          <p:cNvPr id="2" name="Image 20">
            <a:extLst>
              <a:ext uri="{FF2B5EF4-FFF2-40B4-BE49-F238E27FC236}">
                <a16:creationId xmlns:a16="http://schemas.microsoft.com/office/drawing/2014/main" id="{8465414A-54FC-4DFE-B0D3-9EC46F5D25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701870" y="3834415"/>
            <a:ext cx="874961" cy="8749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A83D8C-C6FB-4BFD-BE16-BEF4618DF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234" y="2878281"/>
            <a:ext cx="3420701" cy="544915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5600" b="1" dirty="0">
                <a:solidFill>
                  <a:srgbClr val="1D2545"/>
                </a:solidFill>
                <a:latin typeface="Calibri"/>
              </a:rPr>
              <a:t>Le métier - les missions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100" b="1" dirty="0">
              <a:solidFill>
                <a:srgbClr val="1D2545"/>
              </a:solidFill>
              <a:latin typeface="Calibri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 dirty="0">
                <a:solidFill>
                  <a:srgbClr val="000000"/>
                </a:solidFill>
                <a:latin typeface="Calibri"/>
              </a:rPr>
              <a:t>Le/la responsable  d'établissement touristique organise l'accueil des clients et gère les  services d'hébergement, de réception et d'entretien-maintenance.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 dirty="0">
                <a:solidFill>
                  <a:schemeClr val="tx1"/>
                </a:solidFill>
                <a:latin typeface="Calibri"/>
              </a:rPr>
              <a:t>En  fonction de l'établissement et de ses prestations, il/elle gère les services  de restauration, de bar, d'animation et autres services proposés à la  clientèle. Il/elle  anticipe les besoins, s'assure de la mise en place, de la qualité et de  l'attractivité des prestations dans le respect de la promesse faite au  client. Il/elle analyse les taux de satisfaction et les indicateurs de  performance et met en place des actions pour optimiser le fonctionnement  des services.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 dirty="0">
                <a:solidFill>
                  <a:schemeClr val="tx1"/>
                </a:solidFill>
                <a:latin typeface="Calibri"/>
              </a:rPr>
              <a:t>Le/la responsable  d'établissement touristique gère le personnel de l'établissement,  permanents, saisonniers ou intermittents, dans le cadre légal et  conventionnel. Il/elle établit un plan d'embauche et organise les  recrutements. Il/elle manage les équipes pour créer  une dynamique, motiver et fidéliser les salariés.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 dirty="0">
                <a:solidFill>
                  <a:schemeClr val="tx1"/>
                </a:solidFill>
                <a:latin typeface="Calibri"/>
              </a:rPr>
              <a:t>Le/la responsable d'établissement  touristique participe à la commercialisation multicanale de  l'établissement par l'élaboration d'offres forfaitaires, groupes ou  individuels. Il/elle assure une veille marketing pour proposer des offres  attractives, voire innovantes.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 dirty="0">
                <a:solidFill>
                  <a:schemeClr val="tx1"/>
                </a:solidFill>
                <a:latin typeface="Calibri"/>
              </a:rPr>
              <a:t>Il/elle prépare, adapte ou négocie le budget prévisionnel, élabore ou négocie annuellement un plan  d'investissement argumenté.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fr-FR" sz="2000" kern="0" dirty="0">
              <a:solidFill>
                <a:srgbClr val="000000"/>
              </a:solidFill>
              <a:latin typeface="Calibri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5600" b="1" kern="0" dirty="0">
                <a:solidFill>
                  <a:srgbClr val="1D2243"/>
                </a:solidFill>
                <a:latin typeface="Calibri"/>
              </a:rPr>
              <a:t>Les métiers accessibles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 dirty="0">
                <a:solidFill>
                  <a:srgbClr val="000000"/>
                </a:solidFill>
                <a:latin typeface="Calibri"/>
              </a:rPr>
              <a:t>La dénomination les plus courantes des emplois accessibles sont les suivantes </a:t>
            </a:r>
            <a:r>
              <a:rPr lang="fr-FR" sz="4000" i="1" kern="0" dirty="0">
                <a:solidFill>
                  <a:srgbClr val="000000"/>
                </a:solidFill>
                <a:latin typeface="Calibri"/>
              </a:rPr>
              <a:t>(A titre d’exemple) </a:t>
            </a:r>
            <a:r>
              <a:rPr lang="fr-FR" sz="4000" kern="0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Calibri"/>
              </a:rPr>
              <a:t>Responsable de structure d’hébergement touristique,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Calibri"/>
              </a:rPr>
              <a:t>Directeur/-</a:t>
            </a:r>
            <a:r>
              <a:rPr lang="fr-FR" sz="4000" kern="0" dirty="0" err="1">
                <a:solidFill>
                  <a:srgbClr val="000000"/>
                </a:solidFill>
                <a:latin typeface="Calibri"/>
              </a:rPr>
              <a:t>trice</a:t>
            </a:r>
            <a:r>
              <a:rPr lang="fr-FR" sz="4000" kern="0" dirty="0">
                <a:solidFill>
                  <a:srgbClr val="000000"/>
                </a:solidFill>
                <a:latin typeface="Calibri"/>
              </a:rPr>
              <a:t> de village de vacances,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Calibri"/>
              </a:rPr>
              <a:t>Directeur/-</a:t>
            </a:r>
            <a:r>
              <a:rPr lang="fr-FR" sz="4000" kern="0" dirty="0" err="1">
                <a:solidFill>
                  <a:srgbClr val="000000"/>
                </a:solidFill>
                <a:latin typeface="Calibri"/>
              </a:rPr>
              <a:t>trice</a:t>
            </a:r>
            <a:r>
              <a:rPr lang="fr-FR" sz="4000" kern="0" dirty="0">
                <a:solidFill>
                  <a:srgbClr val="000000"/>
                </a:solidFill>
                <a:latin typeface="Calibri"/>
              </a:rPr>
              <a:t> de structure d’hébergement touristique,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Calibri"/>
              </a:rPr>
              <a:t>Directeur/-</a:t>
            </a:r>
            <a:r>
              <a:rPr lang="fr-FR" sz="4000" kern="0" dirty="0" err="1">
                <a:solidFill>
                  <a:srgbClr val="000000"/>
                </a:solidFill>
                <a:latin typeface="Calibri"/>
              </a:rPr>
              <a:t>trice</a:t>
            </a:r>
            <a:r>
              <a:rPr lang="fr-FR" sz="4000" kern="0" dirty="0">
                <a:solidFill>
                  <a:srgbClr val="000000"/>
                </a:solidFill>
                <a:latin typeface="Calibri"/>
              </a:rPr>
              <a:t> de camping,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Calibri"/>
              </a:rPr>
              <a:t>Directeur/-</a:t>
            </a:r>
            <a:r>
              <a:rPr lang="fr-FR" sz="4000" kern="0" dirty="0" err="1">
                <a:solidFill>
                  <a:srgbClr val="000000"/>
                </a:solidFill>
                <a:latin typeface="Calibri"/>
              </a:rPr>
              <a:t>trice</a:t>
            </a:r>
            <a:r>
              <a:rPr lang="fr-FR" sz="4000" kern="0" dirty="0">
                <a:solidFill>
                  <a:srgbClr val="000000"/>
                </a:solidFill>
                <a:latin typeface="Calibri"/>
              </a:rPr>
              <a:t> de centre de vacances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2743827-CFA6-463A-8906-45998CE25241}"/>
              </a:ext>
            </a:extLst>
          </p:cNvPr>
          <p:cNvSpPr txBox="1"/>
          <p:nvPr/>
        </p:nvSpPr>
        <p:spPr>
          <a:xfrm>
            <a:off x="172603" y="2336510"/>
            <a:ext cx="6685398" cy="3580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4408" tIns="42199" rIns="84408" bIns="42199" anchor="t" anchorCtr="0" compatLnSpc="1">
            <a:normAutofit fontScale="25000" lnSpcReduction="20000"/>
          </a:bodyPr>
          <a:lstStyle/>
          <a:p>
            <a:pPr marL="234468" lvl="1" indent="-234468" algn="ctr" defTabSz="685796">
              <a:lnSpc>
                <a:spcPct val="80000"/>
              </a:lnSpc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0" b="1" dirty="0">
                <a:solidFill>
                  <a:srgbClr val="10ABBB"/>
                </a:solidFill>
                <a:latin typeface="Calibri (Corps)"/>
              </a:rPr>
              <a:t>Alternance</a:t>
            </a:r>
            <a:r>
              <a:rPr lang="fr-FR" sz="8000" b="1" kern="0" dirty="0">
                <a:solidFill>
                  <a:srgbClr val="10ABBB"/>
                </a:solidFill>
              </a:rPr>
              <a:t> : 1 semaine en Centre / 3 semaines en Entreprise</a:t>
            </a:r>
          </a:p>
          <a:p>
            <a:pPr marL="234468" lvl="1" indent="-234468" algn="ctr" defTabSz="685796">
              <a:lnSpc>
                <a:spcPct val="80000"/>
              </a:lnSpc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400" b="1" kern="0" dirty="0">
                <a:solidFill>
                  <a:srgbClr val="002060"/>
                </a:solidFill>
              </a:rPr>
              <a:t>Durée : 490 h en Centre – Contrat en alternance de 14 mois maximum</a:t>
            </a:r>
          </a:p>
          <a:p>
            <a:pPr marL="234468" lvl="1" indent="-234468" defTabSz="685796">
              <a:lnSpc>
                <a:spcPct val="80000"/>
              </a:lnSpc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700" b="1" dirty="0">
              <a:solidFill>
                <a:srgbClr val="000000"/>
              </a:solidFill>
              <a:latin typeface="Calibri"/>
            </a:endParaRPr>
          </a:p>
          <a:p>
            <a:pPr marL="234468" lvl="1" indent="-234468" defTabSz="685796">
              <a:lnSpc>
                <a:spcPct val="80000"/>
              </a:lnSpc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700" b="1" dirty="0">
              <a:solidFill>
                <a:srgbClr val="000000"/>
              </a:solidFill>
              <a:latin typeface="Calibri"/>
            </a:endParaRPr>
          </a:p>
          <a:p>
            <a:pPr marL="234468" lvl="1" indent="-234468" defTabSz="685796">
              <a:lnSpc>
                <a:spcPct val="80000"/>
              </a:lnSpc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b="1" dirty="0">
              <a:solidFill>
                <a:srgbClr val="1D2243"/>
              </a:solidFill>
              <a:latin typeface="Calibri"/>
            </a:endParaRPr>
          </a:p>
        </p:txBody>
      </p:sp>
      <p:sp>
        <p:nvSpPr>
          <p:cNvPr id="11" name="ZoneTexte 36">
            <a:extLst>
              <a:ext uri="{FF2B5EF4-FFF2-40B4-BE49-F238E27FC236}">
                <a16:creationId xmlns:a16="http://schemas.microsoft.com/office/drawing/2014/main" id="{8519F5AB-0095-484B-AEBA-FF4B82DDB990}"/>
              </a:ext>
            </a:extLst>
          </p:cNvPr>
          <p:cNvSpPr txBox="1"/>
          <p:nvPr/>
        </p:nvSpPr>
        <p:spPr>
          <a:xfrm>
            <a:off x="3725732" y="2878282"/>
            <a:ext cx="3062033" cy="47942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4408" tIns="42199" rIns="84408" bIns="42199" anchor="t" anchorCtr="0" compatLnSpc="1">
            <a:spAutoFit/>
          </a:bodyPr>
          <a:lstStyle/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1D2243"/>
                </a:solidFill>
                <a:latin typeface="Calibri"/>
              </a:rPr>
              <a:t>Objectifs :</a:t>
            </a:r>
            <a:r>
              <a:rPr lang="fr-FR" sz="1600" b="1" dirty="0">
                <a:solidFill>
                  <a:srgbClr val="1D2243"/>
                </a:solidFill>
                <a:latin typeface="Calibri"/>
              </a:rPr>
              <a:t> </a:t>
            </a:r>
            <a:r>
              <a:rPr lang="fr-FR" sz="1000" dirty="0">
                <a:solidFill>
                  <a:srgbClr val="1D2243"/>
                </a:solidFill>
                <a:latin typeface="Calibri"/>
              </a:rPr>
              <a:t>A la fin de la formation, les Alternant(e)s seront en capacité de (d’)  :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>
              <a:solidFill>
                <a:srgbClr val="000000"/>
              </a:solidFill>
            </a:endParaRPr>
          </a:p>
          <a:p>
            <a:pPr marL="179387" indent="-179387">
              <a:buSzPts val="1000"/>
              <a:buFont typeface="Wingdings" panose="05000000000000000000" pitchFamily="2" charset="2"/>
              <a:buChar char="è"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10ABBB"/>
                </a:solidFill>
                <a:cs typeface="Arial" pitchFamily="34"/>
                <a:sym typeface="Wingdings" panose="05000000000000000000" pitchFamily="2" charset="2"/>
              </a:rPr>
              <a:t>Piloter et optimiser les services d’un établissement touristique dans une démarche qualité : </a:t>
            </a:r>
            <a:r>
              <a:rPr lang="fr-FR" sz="900" dirty="0">
                <a:cs typeface="Arial" pitchFamily="34"/>
                <a:sym typeface="Wingdings" panose="05000000000000000000" pitchFamily="2" charset="2"/>
              </a:rPr>
              <a:t>Organiser le service hébergement et optimiser son fonctionnement, Organiser les services et optimiser leur fonctionnement (</a:t>
            </a:r>
            <a:r>
              <a:rPr lang="fr-FR" sz="900" i="1" dirty="0">
                <a:cs typeface="Arial" pitchFamily="34"/>
                <a:sym typeface="Wingdings" panose="05000000000000000000" pitchFamily="2" charset="2"/>
              </a:rPr>
              <a:t>réception, restauration, maintenance, etc</a:t>
            </a:r>
            <a:r>
              <a:rPr lang="fr-FR" sz="900" dirty="0">
                <a:cs typeface="Arial" pitchFamily="34"/>
                <a:sym typeface="Wingdings" panose="05000000000000000000" pitchFamily="2" charset="2"/>
              </a:rPr>
              <a:t>.), … </a:t>
            </a:r>
            <a:endParaRPr lang="fr-FR" sz="1000" b="1" dirty="0">
              <a:cs typeface="Arial" pitchFamily="34"/>
              <a:sym typeface="Wingdings" panose="05000000000000000000" pitchFamily="2" charset="2"/>
            </a:endParaRPr>
          </a:p>
          <a:p>
            <a:pPr marL="179387" indent="-179387">
              <a:buSzPts val="1000"/>
              <a:buFont typeface="Wingdings" panose="05000000000000000000" pitchFamily="2" charset="2"/>
              <a:buChar char="è"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10ABBB"/>
                </a:solidFill>
                <a:cs typeface="Arial" pitchFamily="34"/>
                <a:sym typeface="Wingdings" panose="05000000000000000000" pitchFamily="2" charset="2"/>
              </a:rPr>
              <a:t>Manager le personnel d’un établissement touristique : </a:t>
            </a:r>
            <a:r>
              <a:rPr lang="fr-FR" sz="900" dirty="0">
                <a:cs typeface="Arial" pitchFamily="34"/>
                <a:sym typeface="Wingdings" panose="05000000000000000000" pitchFamily="2" charset="2"/>
              </a:rPr>
              <a:t>Recruter les équipes d’un établissement touristique en français et en anglais, Manager les équipes d'un établissement touristique, …</a:t>
            </a:r>
            <a:endParaRPr lang="fr-FR" sz="1000" b="1" dirty="0">
              <a:solidFill>
                <a:srgbClr val="10ABBB"/>
              </a:solidFill>
              <a:cs typeface="Arial" pitchFamily="34"/>
              <a:sym typeface="Wingdings" panose="05000000000000000000" pitchFamily="2" charset="2"/>
            </a:endParaRPr>
          </a:p>
          <a:p>
            <a:pPr marL="179387" indent="-179387">
              <a:buSzPts val="1000"/>
              <a:buFont typeface="Wingdings" panose="05000000000000000000" pitchFamily="2" charset="2"/>
              <a:buChar char="è"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10ABBB"/>
                </a:solidFill>
                <a:cs typeface="Arial" pitchFamily="34"/>
                <a:sym typeface="Wingdings" panose="05000000000000000000" pitchFamily="2" charset="2"/>
              </a:rPr>
              <a:t>Commercialiser les offres d’un établissement touristique avec une démarche multicanale : </a:t>
            </a:r>
            <a:r>
              <a:rPr lang="fr-FR" sz="900" dirty="0">
                <a:cs typeface="Arial" pitchFamily="34"/>
                <a:sym typeface="Wingdings" panose="05000000000000000000" pitchFamily="2" charset="2"/>
              </a:rPr>
              <a:t>Développer et optimiser la commercialisation des offres d’un établissement touristique, Promouvoir un établissement touristique et ses offres en français et en anglais</a:t>
            </a:r>
            <a:endParaRPr lang="fr-FR" sz="1000" b="1" kern="0" dirty="0">
              <a:solidFill>
                <a:srgbClr val="10ABBB"/>
              </a:solidFill>
              <a:cs typeface="Arial" pitchFamily="34"/>
              <a:sym typeface="Wingdings" panose="05000000000000000000" pitchFamily="2" charset="2"/>
            </a:endParaRPr>
          </a:p>
          <a:p>
            <a:pPr marL="179387" indent="-179387">
              <a:buSzPts val="1000"/>
              <a:buFont typeface="Wingdings" panose="05000000000000000000" pitchFamily="2" charset="2"/>
              <a:buChar char="è"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kern="0" dirty="0">
                <a:solidFill>
                  <a:srgbClr val="10ABBB"/>
                </a:solidFill>
              </a:rPr>
              <a:t>Assurer la gestion opérationnelle d'exploitation et prévoir les investissements d'un établissement touristique : </a:t>
            </a:r>
            <a:r>
              <a:rPr lang="fr-FR" sz="900" kern="0" dirty="0"/>
              <a:t>Gérer le budget d’exploitation et sécuriser la rentabilité d’un établissement touristique, Prévoir les investissements d'un établissement touristique et leur financement</a:t>
            </a:r>
            <a:endParaRPr lang="fr-FR" sz="1000" b="1" kern="0" dirty="0">
              <a:solidFill>
                <a:srgbClr val="10ABBB"/>
              </a:solidFill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dirty="0">
              <a:solidFill>
                <a:srgbClr val="1D2243"/>
              </a:solidFill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1D2243"/>
                </a:solidFill>
              </a:rPr>
              <a:t>Conditions d’accès</a:t>
            </a:r>
            <a:endParaRPr lang="fr-FR" sz="1400" b="1" dirty="0">
              <a:solidFill>
                <a:srgbClr val="10ABBB"/>
              </a:solidFill>
              <a:latin typeface="Arial Narrow"/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600" b="1" u="sng" dirty="0">
              <a:solidFill>
                <a:srgbClr val="10ABBB"/>
              </a:solidFill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u="sng" dirty="0">
                <a:solidFill>
                  <a:srgbClr val="10ABBB"/>
                </a:solidFill>
              </a:rPr>
              <a:t>Prérequis </a:t>
            </a:r>
            <a:r>
              <a:rPr lang="fr-FR" sz="1000" b="1" dirty="0">
                <a:solidFill>
                  <a:srgbClr val="10ABBB"/>
                </a:solidFill>
              </a:rPr>
              <a:t>: </a:t>
            </a:r>
            <a:r>
              <a:rPr lang="fr-FR" sz="1000" b="1" dirty="0"/>
              <a:t>Pas de pré requis réglementaires</a:t>
            </a:r>
            <a:endParaRPr lang="fr-FR" sz="1000" dirty="0"/>
          </a:p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" b="1" kern="0" dirty="0"/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kern="0" dirty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u="sng" dirty="0">
                <a:solidFill>
                  <a:srgbClr val="10ABBB"/>
                </a:solidFill>
              </a:rPr>
              <a:t>Prérequis préconisés </a:t>
            </a:r>
            <a:r>
              <a:rPr lang="fr-FR" sz="1000" b="1" dirty="0">
                <a:solidFill>
                  <a:srgbClr val="10ABBB"/>
                </a:solidFill>
              </a:rPr>
              <a:t>: </a:t>
            </a:r>
            <a:r>
              <a:rPr lang="fr-FR" sz="1000" b="1" kern="0" dirty="0"/>
              <a:t>Maîtrise du français oral/écrit courant </a:t>
            </a:r>
            <a:r>
              <a:rPr lang="fr-FR" sz="1000" kern="0" dirty="0"/>
              <a:t>(Niveau C1 du CECRL), </a:t>
            </a:r>
            <a:r>
              <a:rPr lang="fr-FR" sz="1000" b="1" kern="0" dirty="0"/>
              <a:t>Maîtrise de l’anglais oral/écrit courant </a:t>
            </a:r>
            <a:r>
              <a:rPr lang="fr-FR" sz="1000" kern="0" dirty="0"/>
              <a:t>(Niveau B2 du CECRL), </a:t>
            </a:r>
            <a:endParaRPr lang="fr-FR" sz="1000" b="1" kern="0" dirty="0"/>
          </a:p>
        </p:txBody>
      </p:sp>
      <p:pic>
        <p:nvPicPr>
          <p:cNvPr id="6" name="Image 10">
            <a:extLst>
              <a:ext uri="{FF2B5EF4-FFF2-40B4-BE49-F238E27FC236}">
                <a16:creationId xmlns:a16="http://schemas.microsoft.com/office/drawing/2014/main" id="{57EFA469-470F-4243-B732-A9B52FD0A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702" y="-154757"/>
            <a:ext cx="2897545" cy="2066053"/>
          </a:xfrm>
          <a:prstGeom prst="rect">
            <a:avLst/>
          </a:prstGeom>
          <a:noFill/>
          <a:ln cap="flat">
            <a:noFill/>
          </a:ln>
          <a:effectLst>
            <a:outerShdw dist="63497" dir="7619903" algn="tl">
              <a:srgbClr val="D9D9D9">
                <a:alpha val="21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772AB1E3-070F-458E-A871-E5A693AF5C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8384" y="1986842"/>
            <a:ext cx="7050513" cy="383279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FR" sz="2100" b="1" dirty="0">
                <a:solidFill>
                  <a:srgbClr val="1D2243"/>
                </a:solidFill>
                <a:latin typeface="Calibri"/>
              </a:rPr>
              <a:t>Titre Professionnel Responsable d’établissement touristique</a:t>
            </a:r>
            <a:r>
              <a:rPr lang="fr-FR" sz="2000" b="1" dirty="0">
                <a:solidFill>
                  <a:srgbClr val="1D2243"/>
                </a:solidFill>
                <a:latin typeface="Calibri"/>
              </a:rPr>
              <a:t> </a:t>
            </a:r>
            <a:r>
              <a:rPr lang="fr-FR" sz="1600" dirty="0">
                <a:solidFill>
                  <a:srgbClr val="1D2243"/>
                </a:solidFill>
                <a:latin typeface="Calibri"/>
              </a:rPr>
              <a:t>(Niveau 6)</a:t>
            </a:r>
            <a:endParaRPr lang="fr-FR" sz="1600" b="1" dirty="0">
              <a:solidFill>
                <a:srgbClr val="1D2243"/>
              </a:solidFill>
              <a:latin typeface="Calibri"/>
            </a:endParaRPr>
          </a:p>
        </p:txBody>
      </p:sp>
      <p:sp>
        <p:nvSpPr>
          <p:cNvPr id="7" name="ZoneTexte 15">
            <a:extLst>
              <a:ext uri="{FF2B5EF4-FFF2-40B4-BE49-F238E27FC236}">
                <a16:creationId xmlns:a16="http://schemas.microsoft.com/office/drawing/2014/main" id="{45AAF6CD-3C01-4AF5-ADDA-5280287C20D2}"/>
              </a:ext>
            </a:extLst>
          </p:cNvPr>
          <p:cNvSpPr txBox="1"/>
          <p:nvPr/>
        </p:nvSpPr>
        <p:spPr>
          <a:xfrm>
            <a:off x="4258209" y="276245"/>
            <a:ext cx="2485305" cy="6020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r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62" b="1" dirty="0">
                <a:solidFill>
                  <a:srgbClr val="10ABBB"/>
                </a:solidFill>
                <a:latin typeface="Calibri"/>
                <a:ea typeface="Times New Roman" pitchFamily="18"/>
                <a:cs typeface="Calibri"/>
              </a:rPr>
              <a:t>RNCP 35527</a:t>
            </a:r>
            <a:endParaRPr lang="fr-FR" dirty="0"/>
          </a:p>
          <a:p>
            <a:pPr algn="r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50" b="1" dirty="0">
                <a:solidFill>
                  <a:srgbClr val="10ABBB"/>
                </a:solidFill>
                <a:latin typeface="Calibri"/>
                <a:ea typeface="Times New Roman" pitchFamily="18"/>
                <a:cs typeface="Calibri"/>
              </a:rPr>
              <a:t>Formacode : 42627</a:t>
            </a:r>
          </a:p>
        </p:txBody>
      </p:sp>
      <p:pic>
        <p:nvPicPr>
          <p:cNvPr id="13" name="Image 39">
            <a:extLst>
              <a:ext uri="{FF2B5EF4-FFF2-40B4-BE49-F238E27FC236}">
                <a16:creationId xmlns:a16="http://schemas.microsoft.com/office/drawing/2014/main" id="{27D9B24C-FCE1-4227-BB0D-E2FF8FA80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640" y="2805545"/>
            <a:ext cx="259342" cy="63384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oneTexte 13">
            <a:extLst>
              <a:ext uri="{FF2B5EF4-FFF2-40B4-BE49-F238E27FC236}">
                <a16:creationId xmlns:a16="http://schemas.microsoft.com/office/drawing/2014/main" id="{328A8077-908B-344B-A171-563E086EC305}"/>
              </a:ext>
            </a:extLst>
          </p:cNvPr>
          <p:cNvSpPr txBox="1"/>
          <p:nvPr/>
        </p:nvSpPr>
        <p:spPr>
          <a:xfrm>
            <a:off x="172603" y="8442849"/>
            <a:ext cx="2906568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</a:rPr>
              <a:t>Prochaine(s) session(s)</a:t>
            </a:r>
            <a:endParaRPr lang="fr-FR" sz="1400" b="1" i="0" u="none" strike="noStrike" kern="1200" cap="none" spc="0" baseline="0" dirty="0">
              <a:solidFill>
                <a:srgbClr val="CC0066"/>
              </a:solidFill>
              <a:uFillTx/>
            </a:endParaRP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</a:rPr>
              <a:t>Nous contacter pour obtenir les dates précises à l’adresse suivante: </a:t>
            </a: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</a:rPr>
              <a:t>dg</a:t>
            </a: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@idev</a:t>
            </a: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</a:rPr>
              <a:t>formation.com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F21C359-2FEE-2E11-3C86-5BC9F34D3BE0}"/>
              </a:ext>
            </a:extLst>
          </p:cNvPr>
          <p:cNvSpPr/>
          <p:nvPr/>
        </p:nvSpPr>
        <p:spPr>
          <a:xfrm>
            <a:off x="3733622" y="7624141"/>
            <a:ext cx="3032532" cy="123110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"/>
              </a:rPr>
              <a:t>Lieu de formation</a:t>
            </a: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dirty="0">
              <a:solidFill>
                <a:srgbClr val="000000"/>
              </a:solidFill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dirty="0">
                <a:solidFill>
                  <a:srgbClr val="1D2243"/>
                </a:solidFill>
              </a:rPr>
              <a:t>IDEV Marignane </a:t>
            </a:r>
            <a:r>
              <a:rPr lang="fr-FR" sz="1000" dirty="0">
                <a:solidFill>
                  <a:srgbClr val="000000"/>
                </a:solidFill>
                <a:sym typeface="Wingdings" panose="05000000000000000000" pitchFamily="2" charset="2"/>
              </a:rPr>
              <a:t>: </a:t>
            </a:r>
            <a:r>
              <a:rPr lang="fr-FR" sz="1000" dirty="0">
                <a:solidFill>
                  <a:srgbClr val="000000"/>
                </a:solidFill>
                <a:hlinkClick r:id="rId7"/>
              </a:rPr>
              <a:t>dg@idevformation.com</a:t>
            </a:r>
            <a:endParaRPr lang="fr-FR" sz="1000" dirty="0">
              <a:solidFill>
                <a:srgbClr val="000000"/>
              </a:solidFill>
            </a:endParaRPr>
          </a:p>
          <a:p>
            <a:pPr marL="171450" lvl="0" indent="-171450" algn="just" defTabSz="457200">
              <a:buFont typeface="Wingdings" panose="05000000000000000000" pitchFamily="2" charset="2"/>
              <a:buChar char="(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dirty="0">
                <a:solidFill>
                  <a:srgbClr val="000000"/>
                </a:solidFill>
              </a:rPr>
              <a:t>: 04.13.25.92.13</a:t>
            </a: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dirty="0">
              <a:solidFill>
                <a:srgbClr val="000000"/>
              </a:solidFill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dirty="0">
                <a:solidFill>
                  <a:srgbClr val="1D2243"/>
                </a:solidFill>
              </a:rPr>
              <a:t>IDEV Marseille </a:t>
            </a:r>
            <a:r>
              <a:rPr lang="fr-FR" sz="1000" dirty="0">
                <a:solidFill>
                  <a:srgbClr val="000000"/>
                </a:solidFill>
                <a:sym typeface="Wingdings" panose="05000000000000000000" pitchFamily="2" charset="2"/>
              </a:rPr>
              <a:t>: </a:t>
            </a:r>
            <a:r>
              <a:rPr lang="fr-FR" sz="1000" dirty="0">
                <a:solidFill>
                  <a:srgbClr val="000000"/>
                </a:solidFill>
                <a:hlinkClick r:id="rId7"/>
              </a:rPr>
              <a:t>dg@idevformation.com</a:t>
            </a:r>
            <a:endParaRPr lang="fr-FR" sz="1000" dirty="0">
              <a:solidFill>
                <a:srgbClr val="000000"/>
              </a:solidFill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dirty="0">
                <a:solidFill>
                  <a:srgbClr val="000000"/>
                </a:solidFill>
                <a:sym typeface="Wingdings" panose="05000000000000000000" pitchFamily="2" charset="2"/>
              </a:rPr>
              <a:t> </a:t>
            </a:r>
            <a:r>
              <a:rPr lang="fr-FR" sz="1000" dirty="0">
                <a:solidFill>
                  <a:srgbClr val="000000"/>
                </a:solidFill>
              </a:rPr>
              <a:t>: 04.13.25.92.13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75E27D6-28AC-5087-A0D9-3AA895D37AC6}"/>
              </a:ext>
            </a:extLst>
          </p:cNvPr>
          <p:cNvSpPr txBox="1"/>
          <p:nvPr/>
        </p:nvSpPr>
        <p:spPr>
          <a:xfrm>
            <a:off x="5750916" y="8827570"/>
            <a:ext cx="992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/>
              <a:t>MAJ 05/01/2026</a:t>
            </a:r>
          </a:p>
        </p:txBody>
      </p:sp>
    </p:spTree>
    <p:extLst>
      <p:ext uri="{BB962C8B-B14F-4D97-AF65-F5344CB8AC3E}">
        <p14:creationId xmlns:p14="http://schemas.microsoft.com/office/powerpoint/2010/main" val="313681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9">
            <a:extLst>
              <a:ext uri="{FF2B5EF4-FFF2-40B4-BE49-F238E27FC236}">
                <a16:creationId xmlns:a16="http://schemas.microsoft.com/office/drawing/2014/main" id="{22B2582F-BCEB-4746-A31D-CBD394D9D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658" y="433863"/>
            <a:ext cx="259342" cy="87454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29444DD-6072-79E2-42F4-15D6F066B2B1}"/>
              </a:ext>
            </a:extLst>
          </p:cNvPr>
          <p:cNvSpPr txBox="1"/>
          <p:nvPr/>
        </p:nvSpPr>
        <p:spPr>
          <a:xfrm>
            <a:off x="5810756" y="8876440"/>
            <a:ext cx="992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/>
              <a:t>MAJ 05/01/2026</a:t>
            </a:r>
          </a:p>
        </p:txBody>
      </p:sp>
      <p:sp>
        <p:nvSpPr>
          <p:cNvPr id="9" name="ZoneTexte 5">
            <a:extLst>
              <a:ext uri="{FF2B5EF4-FFF2-40B4-BE49-F238E27FC236}">
                <a16:creationId xmlns:a16="http://schemas.microsoft.com/office/drawing/2014/main" id="{19ABB1FC-0E48-F5A2-2908-27FF07A34D76}"/>
              </a:ext>
            </a:extLst>
          </p:cNvPr>
          <p:cNvSpPr txBox="1"/>
          <p:nvPr/>
        </p:nvSpPr>
        <p:spPr>
          <a:xfrm>
            <a:off x="131718" y="395245"/>
            <a:ext cx="3169134" cy="2446824"/>
          </a:xfrm>
          <a:prstGeom prst="rect">
            <a:avLst/>
          </a:prstGeom>
          <a:solidFill>
            <a:srgbClr val="10ABB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>
                <a:solidFill>
                  <a:schemeClr val="bg1"/>
                </a:solidFill>
                <a:uFillTx/>
              </a:rPr>
              <a:t>Publics Concernés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0" i="0" u="none" strike="noStrike" kern="1200" cap="none" spc="0" baseline="0">
              <a:solidFill>
                <a:srgbClr val="FFFFFF"/>
              </a:solidFill>
              <a:uFillTx/>
              <a:latin typeface="Arial Narrow"/>
            </a:endParaRPr>
          </a:p>
          <a:p>
            <a:r>
              <a:rPr lang="fr-FR" sz="1100" b="1" u="sng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Contrat d’Apprentissage </a:t>
            </a:r>
            <a:r>
              <a:rPr lang="fr-FR" sz="11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Avoir entre 16 et 29 ans (15 ans sous conditions ; âge maximum 34 ans sous condition),</a:t>
            </a:r>
            <a:endParaRPr lang="fr-FR" sz="110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Pas d'âge limite : personne avec une RQTH, créateur/repreneur d’entreprise, sportif de haut niveau.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100" b="1" u="sng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Contrat de professionnalisation </a:t>
            </a:r>
            <a:r>
              <a:rPr lang="fr-FR" sz="11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Jeunes de 16 à 25 ans révolus pour compléter leur formation initiale,</a:t>
            </a:r>
            <a:endParaRPr lang="fr-FR" sz="110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Bénéficiaires du RSA ou ASS ou AAH ou les personnes sortant d’un contrat CUI,</a:t>
            </a:r>
            <a:endParaRPr lang="fr-FR" sz="110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Demandeurs</a:t>
            </a:r>
            <a:r>
              <a:rPr lang="fr-FR" sz="11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d’emploi</a:t>
            </a:r>
            <a:r>
              <a:rPr lang="fr-FR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d’au moins 26 ans.</a:t>
            </a:r>
            <a:endParaRPr lang="fr-FR" sz="1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D340B77C-A24C-93DC-4E42-EBE18F091E0E}"/>
              </a:ext>
            </a:extLst>
          </p:cNvPr>
          <p:cNvSpPr/>
          <p:nvPr/>
        </p:nvSpPr>
        <p:spPr>
          <a:xfrm>
            <a:off x="138348" y="3027077"/>
            <a:ext cx="3162504" cy="233910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"/>
              </a:rPr>
              <a:t>Modalités de recrutement et délais d’accès</a:t>
            </a: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 dirty="0">
                <a:uFillTx/>
                <a:latin typeface="Calibri"/>
              </a:rPr>
              <a:t>Suite demande/candidature : le  demandeur sera contacté dans les </a:t>
            </a:r>
            <a:r>
              <a:rPr lang="fr-FR" sz="1100" b="1" dirty="0">
                <a:latin typeface="Calibri"/>
              </a:rPr>
              <a:t>48 heures</a:t>
            </a:r>
            <a:r>
              <a:rPr lang="fr-FR" sz="1100" b="1" i="0" u="none" strike="noStrike" kern="1200" cap="none" spc="0" baseline="0" dirty="0">
                <a:uFillTx/>
                <a:latin typeface="Calibri"/>
              </a:rPr>
              <a:t> par IDEV :</a:t>
            </a: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171450" marR="0" lvl="0" indent="-1714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Entretien collectif et/ou individuel</a:t>
            </a:r>
          </a:p>
          <a:p>
            <a:pPr marL="171450" marR="0" lvl="0" indent="-1714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Analyse du CV, vérification des prérequis réglementaires et mise en relation avec les entreprises partenaires</a:t>
            </a:r>
            <a:endParaRPr lang="fr-FR" sz="11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kern="0" dirty="0">
              <a:solidFill>
                <a:srgbClr val="000000"/>
              </a:solidFill>
              <a:latin typeface="Calibri"/>
            </a:endParaRP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>
                <a:solidFill>
                  <a:srgbClr val="1D2243"/>
                </a:solidFill>
                <a:uFillTx/>
                <a:latin typeface="Calibri"/>
              </a:rPr>
              <a:t>Délais d’accès : </a:t>
            </a: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"/>
              </a:rPr>
              <a:t> </a:t>
            </a:r>
            <a:r>
              <a:rPr lang="fr-FR" sz="110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entre 7 et 1 mois</a:t>
            </a: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E415D10E-E0FC-5CD7-B609-560D0DDB4A53}"/>
              </a:ext>
            </a:extLst>
          </p:cNvPr>
          <p:cNvSpPr txBox="1"/>
          <p:nvPr/>
        </p:nvSpPr>
        <p:spPr>
          <a:xfrm>
            <a:off x="76038" y="5408933"/>
            <a:ext cx="3295217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1D2243"/>
                </a:solidFill>
                <a:latin typeface="Calibri"/>
              </a:rPr>
              <a:t>Coût de la formation </a:t>
            </a:r>
            <a:endParaRPr lang="fr-FR" sz="500" b="1" dirty="0">
              <a:solidFill>
                <a:srgbClr val="002060"/>
              </a:solidFill>
              <a:latin typeface="Calibri"/>
            </a:endParaRPr>
          </a:p>
          <a:p>
            <a:pPr marL="180975" indent="-180975">
              <a:buSzPts val="1000"/>
              <a:buFont typeface="Wingdings" pitchFamily="2"/>
              <a:buChar char="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rgbClr val="000000"/>
                </a:solidFill>
                <a:cs typeface="Arial" pitchFamily="34"/>
              </a:rPr>
              <a:t>100% prise en charge par l’OPCO si contrat d’apprentissage ou contrat de professionnalisation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080696-EE7D-63ED-B027-DD8C428918ED}"/>
              </a:ext>
            </a:extLst>
          </p:cNvPr>
          <p:cNvSpPr/>
          <p:nvPr/>
        </p:nvSpPr>
        <p:spPr>
          <a:xfrm>
            <a:off x="110464" y="6214637"/>
            <a:ext cx="3304074" cy="253915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1D2243"/>
                </a:solidFill>
                <a:latin typeface="Calibri"/>
              </a:rPr>
              <a:t>Accessibilité</a:t>
            </a:r>
            <a:endParaRPr lang="fr-FR" sz="300" b="1" u="sng" dirty="0">
              <a:solidFill>
                <a:srgbClr val="D60093"/>
              </a:solidFill>
              <a:latin typeface="Calibri"/>
            </a:endParaRPr>
          </a:p>
          <a:p>
            <a:pPr marL="170815" indent="-170815" algn="just" defTabSz="457198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u="sng" kern="0" dirty="0">
                <a:solidFill>
                  <a:srgbClr val="10ABBB"/>
                </a:solidFill>
                <a:latin typeface="Calibri"/>
              </a:rPr>
              <a:t>Personne en Situation de Handicap (PSH) :</a:t>
            </a:r>
          </a:p>
          <a:p>
            <a:pPr marL="170815" indent="-170815" algn="just" defTabSz="457198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u="sng" kern="0" dirty="0">
              <a:solidFill>
                <a:srgbClr val="10ABBB"/>
              </a:solidFill>
              <a:latin typeface="Calibri"/>
            </a:endParaRPr>
          </a:p>
          <a:p>
            <a:pPr marL="171450" marR="0" lvl="0" indent="-1714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Adaptation</a:t>
            </a:r>
            <a:r>
              <a:rPr lang="fr-FR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du dispositif d’accueil pour les personnes en situation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de handicap </a:t>
            </a:r>
            <a:r>
              <a:rPr lang="fr-FR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(le cas échéant)</a:t>
            </a:r>
          </a:p>
          <a:p>
            <a:pPr marL="171450" indent="-171450" defTabSz="457200">
              <a:buFont typeface="Wingdings" panose="05000000000000000000" pitchFamily="2" charset="2"/>
              <a:buChar char="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Personnalisation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 du parcours </a:t>
            </a:r>
            <a:r>
              <a:rPr lang="fr-FR" sz="1100" kern="0" dirty="0">
                <a:solidFill>
                  <a:srgbClr val="000000"/>
                </a:solidFill>
                <a:latin typeface="Calibri"/>
              </a:rPr>
              <a:t>et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déploiement de moyens de compensation en centre comme en entreprise </a:t>
            </a:r>
            <a:endParaRPr lang="fr-FR" sz="11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Des référents handicaps sont mobilisés pour accueillir et informer la personne, participer à l’organisation du parcours de formation, communiquer sur l'accessibilité, assurer le lien avec les partenaires…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1" dirty="0"/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C00000"/>
                </a:solidFill>
              </a:rPr>
              <a:t>Locaux accessibles aux personnes en situation de handicap dont PMR</a:t>
            </a:r>
            <a:endParaRPr lang="fr-FR" sz="10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3" name="ZoneTexte 10">
            <a:extLst>
              <a:ext uri="{FF2B5EF4-FFF2-40B4-BE49-F238E27FC236}">
                <a16:creationId xmlns:a16="http://schemas.microsoft.com/office/drawing/2014/main" id="{41FA694F-83B4-C350-9BC5-CC07536244E4}"/>
              </a:ext>
            </a:extLst>
          </p:cNvPr>
          <p:cNvSpPr txBox="1"/>
          <p:nvPr/>
        </p:nvSpPr>
        <p:spPr>
          <a:xfrm>
            <a:off x="3745922" y="395245"/>
            <a:ext cx="3141525" cy="3116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"/>
              </a:rPr>
              <a:t>Programme de la formation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i="0" u="sng" strike="noStrike" kern="1200" cap="none" spc="0" baseline="0" dirty="0">
              <a:solidFill>
                <a:srgbClr val="10ABBB"/>
              </a:solidFill>
              <a:uFillTx/>
              <a:latin typeface="Calibri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sng" strike="noStrike" kern="1200" cap="none" spc="0" baseline="0" dirty="0">
                <a:solidFill>
                  <a:srgbClr val="10ABBB"/>
                </a:solidFill>
                <a:uFillTx/>
                <a:latin typeface="Calibri"/>
                <a:cs typeface="Times New Roman" pitchFamily="18"/>
              </a:rPr>
              <a:t>Modules professionnels</a:t>
            </a:r>
            <a:r>
              <a:rPr lang="fr-FR" sz="1100" b="1" i="0" u="none" strike="noStrike" kern="1200" cap="none" spc="0" baseline="0" dirty="0">
                <a:solidFill>
                  <a:srgbClr val="10ABBB"/>
                </a:solidFill>
                <a:uFillTx/>
                <a:latin typeface="Calibri"/>
                <a:cs typeface="Times New Roman" pitchFamily="18"/>
              </a:rPr>
              <a:t> 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b="1" i="0" u="none" strike="noStrike" kern="1200" cap="none" spc="0" baseline="0" dirty="0">
              <a:uFillTx/>
              <a:latin typeface="Calibri"/>
              <a:cs typeface="Times New Roman" pitchFamily="18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→</a:t>
            </a:r>
            <a:r>
              <a:rPr lang="fr-FR" sz="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100" b="1" dirty="0">
                <a:solidFill>
                  <a:srgbClr val="000000"/>
                </a:solidFill>
                <a:latin typeface="Calibri"/>
              </a:rPr>
              <a:t>BC1 : </a:t>
            </a:r>
            <a:r>
              <a:rPr lang="fr-FR" sz="1100" b="1" kern="0" dirty="0">
                <a:solidFill>
                  <a:srgbClr val="000000"/>
                </a:solidFill>
                <a:latin typeface="Calibri"/>
              </a:rPr>
              <a:t>Piloter et optimiser les services d’un établissement touristique dans une démarche qualité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(RNCP35527BC01)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kern="0" dirty="0">
              <a:solidFill>
                <a:srgbClr val="000000"/>
              </a:solidFill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→ BC2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: </a:t>
            </a:r>
            <a:r>
              <a:rPr lang="fr-FR" sz="1100" b="1" kern="0" dirty="0">
                <a:solidFill>
                  <a:srgbClr val="000000"/>
                </a:solidFill>
                <a:latin typeface="Calibri"/>
              </a:rPr>
              <a:t>Manager le personnel d’un établissement touristique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(RNCP</a:t>
            </a:r>
            <a:r>
              <a:rPr lang="fr-FR" sz="1100" dirty="0">
                <a:solidFill>
                  <a:srgbClr val="000000"/>
                </a:solidFill>
              </a:rPr>
              <a:t>35527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BC02)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>
              <a:solidFill>
                <a:srgbClr val="000000"/>
              </a:solidFill>
              <a:latin typeface="Calibri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000000"/>
                </a:solidFill>
              </a:rPr>
              <a:t>→ BC3 </a:t>
            </a:r>
            <a:r>
              <a:rPr lang="fr-FR" sz="1100" dirty="0">
                <a:solidFill>
                  <a:srgbClr val="000000"/>
                </a:solidFill>
              </a:rPr>
              <a:t>: </a:t>
            </a:r>
            <a:r>
              <a:rPr lang="fr-FR" sz="1100" b="1" kern="0" dirty="0">
                <a:solidFill>
                  <a:srgbClr val="000000"/>
                </a:solidFill>
              </a:rPr>
              <a:t>Commercialiser les offres d’un établissement touristique avec une démarche multicanale </a:t>
            </a:r>
            <a:r>
              <a:rPr lang="fr-FR" sz="1100" dirty="0">
                <a:solidFill>
                  <a:srgbClr val="000000"/>
                </a:solidFill>
              </a:rPr>
              <a:t>(RNCP35527BC03)</a:t>
            </a:r>
            <a:endParaRPr lang="fr-FR" sz="1100" dirty="0">
              <a:solidFill>
                <a:srgbClr val="000000"/>
              </a:solidFill>
              <a:latin typeface="Calibri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>
              <a:solidFill>
                <a:srgbClr val="000000"/>
              </a:solidFill>
              <a:latin typeface="Calibri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000000"/>
                </a:solidFill>
              </a:rPr>
              <a:t>→ BC4 </a:t>
            </a:r>
            <a:r>
              <a:rPr lang="fr-FR" sz="1100" dirty="0">
                <a:solidFill>
                  <a:srgbClr val="000000"/>
                </a:solidFill>
              </a:rPr>
              <a:t>: </a:t>
            </a:r>
            <a:r>
              <a:rPr lang="fr-FR" sz="1100" b="1" kern="0" dirty="0">
                <a:solidFill>
                  <a:srgbClr val="000000"/>
                </a:solidFill>
              </a:rPr>
              <a:t>Assurer la gestion opérationnelle d'exploitation et prévoir les investissements d'un établissement touristique </a:t>
            </a:r>
            <a:r>
              <a:rPr lang="fr-FR" sz="1100" dirty="0">
                <a:solidFill>
                  <a:srgbClr val="000000"/>
                </a:solidFill>
              </a:rPr>
              <a:t>(RNCP35527BC04)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ZoneTexte 6">
            <a:extLst>
              <a:ext uri="{FF2B5EF4-FFF2-40B4-BE49-F238E27FC236}">
                <a16:creationId xmlns:a16="http://schemas.microsoft.com/office/drawing/2014/main" id="{DD506A93-8CA1-8E34-04EC-CFA35E60D37A}"/>
              </a:ext>
            </a:extLst>
          </p:cNvPr>
          <p:cNvSpPr txBox="1"/>
          <p:nvPr/>
        </p:nvSpPr>
        <p:spPr>
          <a:xfrm>
            <a:off x="3701000" y="3511483"/>
            <a:ext cx="307523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u="sng" kern="0" dirty="0">
              <a:solidFill>
                <a:srgbClr val="41BAC1"/>
              </a:solidFill>
            </a:endParaRP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u="sng" kern="0" dirty="0"/>
              <a:t>H</a:t>
            </a:r>
            <a:r>
              <a:rPr lang="fr-FR" sz="1100" b="1" i="0" u="sng" strike="noStrike" kern="0" cap="none" spc="0" baseline="0" dirty="0">
                <a:uFillTx/>
                <a:latin typeface="Calibri" pitchFamily="34"/>
                <a:ea typeface="Calibri" pitchFamily="34"/>
                <a:cs typeface="Arial" pitchFamily="34"/>
              </a:rPr>
              <a:t>oraires de la formation au sein du Centre :</a:t>
            </a: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i="0" u="sng" strike="noStrike" kern="0" cap="none" spc="0" baseline="0" dirty="0">
              <a:uFillTx/>
              <a:latin typeface="Calibri" pitchFamily="34"/>
              <a:ea typeface="Calibri" pitchFamily="34"/>
              <a:cs typeface="Arial" pitchFamily="34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kern="0" dirty="0">
                <a:latin typeface="Calibri" pitchFamily="34"/>
                <a:ea typeface="Calibri" pitchFamily="34"/>
                <a:cs typeface="Arial" pitchFamily="34"/>
              </a:rPr>
              <a:t>D</a:t>
            </a:r>
            <a:r>
              <a:rPr lang="fr-FR" sz="1100" b="0" i="0" u="none" strike="noStrike" kern="0" cap="none" spc="0" baseline="0" dirty="0">
                <a:uFillTx/>
                <a:latin typeface="Calibri" pitchFamily="34"/>
                <a:ea typeface="Calibri" pitchFamily="34"/>
                <a:cs typeface="Arial" pitchFamily="34"/>
              </a:rPr>
              <a:t>e 8h30 à 12h30 et de 13h30 h à 16h30</a:t>
            </a:r>
            <a:endParaRPr lang="fr-FR" sz="1100" b="1" i="0" u="none" strike="noStrike" kern="0" cap="none" spc="0" baseline="0" dirty="0">
              <a:uFillTx/>
              <a:latin typeface="Arial Narrow"/>
            </a:endParaRP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D5426177-6440-74D0-BDD2-878D8A294AD4}"/>
              </a:ext>
            </a:extLst>
          </p:cNvPr>
          <p:cNvSpPr/>
          <p:nvPr/>
        </p:nvSpPr>
        <p:spPr>
          <a:xfrm>
            <a:off x="3684821" y="4216298"/>
            <a:ext cx="3034831" cy="28469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 dirty="0">
                <a:solidFill>
                  <a:srgbClr val="1D2243"/>
                </a:solidFill>
                <a:latin typeface="Calibri"/>
              </a:rPr>
              <a:t>M</a:t>
            </a:r>
            <a:r>
              <a:rPr lang="fr-FR" sz="1400" b="1" dirty="0">
                <a:solidFill>
                  <a:srgbClr val="1D2243"/>
                </a:solidFill>
                <a:latin typeface="Calibri"/>
              </a:rPr>
              <a:t>éthodes mobilisées </a:t>
            </a:r>
            <a:endParaRPr lang="fr-FR" sz="300" b="1" dirty="0">
              <a:solidFill>
                <a:srgbClr val="1D2243"/>
              </a:solidFill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kern="0" dirty="0">
              <a:solidFill>
                <a:srgbClr val="111111"/>
              </a:solidFill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kern="0" dirty="0">
                <a:solidFill>
                  <a:srgbClr val="111111"/>
                </a:solidFill>
              </a:rPr>
              <a:t>Basée sur les principes fondateurs de l’éducation cognitive, les méthodes et modalités pédagogiques utilisées sont axées sur l’individualisation des parcours au travers de :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kern="0" dirty="0">
              <a:solidFill>
                <a:srgbClr val="111111"/>
              </a:solidFill>
            </a:endParaRPr>
          </a:p>
          <a:p>
            <a:pPr marL="171450" indent="-171450" defTabSz="457198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u="sng" kern="0" dirty="0">
                <a:solidFill>
                  <a:srgbClr val="111111"/>
                </a:solidFill>
              </a:rPr>
              <a:t>La pédagogie de l’alternance </a:t>
            </a:r>
            <a:r>
              <a:rPr lang="fr-FR" sz="1100" kern="0" dirty="0">
                <a:solidFill>
                  <a:srgbClr val="111111"/>
                </a:solidFill>
              </a:rPr>
              <a:t>: Approche par compétences, Analyse des situations de travail (</a:t>
            </a:r>
            <a:r>
              <a:rPr lang="fr-FR" sz="1100" i="1" kern="0" dirty="0">
                <a:solidFill>
                  <a:srgbClr val="111111"/>
                </a:solidFill>
              </a:rPr>
              <a:t>Séances de retours réflexifs et d’entraînements à l’analyse de situations vécues en entrep</a:t>
            </a:r>
            <a:r>
              <a:rPr lang="fr-FR" sz="1100" kern="0" dirty="0">
                <a:solidFill>
                  <a:srgbClr val="111111"/>
                </a:solidFill>
              </a:rPr>
              <a:t>rise), Etudes de cas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kern="0" dirty="0">
              <a:solidFill>
                <a:srgbClr val="111111"/>
              </a:solidFill>
            </a:endParaRPr>
          </a:p>
          <a:p>
            <a:pPr marL="171450" indent="-171450" defTabSz="457198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u="sng" kern="0" dirty="0">
                <a:solidFill>
                  <a:srgbClr val="111111"/>
                </a:solidFill>
              </a:rPr>
              <a:t>Des outils dédiés</a:t>
            </a:r>
            <a:r>
              <a:rPr lang="fr-FR" sz="1100" kern="0" dirty="0">
                <a:solidFill>
                  <a:srgbClr val="111111"/>
                </a:solidFill>
              </a:rPr>
              <a:t> : Livret d’Alternance, Travaux en sous-groupes, Fiches navette (</a:t>
            </a:r>
            <a:r>
              <a:rPr lang="fr-FR" sz="1100" i="1" kern="0" dirty="0">
                <a:solidFill>
                  <a:srgbClr val="111111"/>
                </a:solidFill>
              </a:rPr>
              <a:t>missions à réaliser en entreprise</a:t>
            </a:r>
            <a:r>
              <a:rPr lang="fr-FR" sz="1100" kern="0" dirty="0">
                <a:solidFill>
                  <a:srgbClr val="111111"/>
                </a:solidFill>
              </a:rPr>
              <a:t>), Plate-forme LMS</a:t>
            </a: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dirty="0">
              <a:solidFill>
                <a:srgbClr val="D8267B"/>
              </a:solidFill>
              <a:latin typeface="Calibri"/>
            </a:endParaRP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0104F93B-EB74-9CD3-FA73-E2E96AC37EC2}"/>
              </a:ext>
            </a:extLst>
          </p:cNvPr>
          <p:cNvSpPr/>
          <p:nvPr/>
        </p:nvSpPr>
        <p:spPr>
          <a:xfrm>
            <a:off x="3728120" y="7161922"/>
            <a:ext cx="3003917" cy="161582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 dirty="0">
                <a:solidFill>
                  <a:srgbClr val="1D2243"/>
                </a:solidFill>
                <a:latin typeface="Calibri"/>
              </a:rPr>
              <a:t>M</a:t>
            </a:r>
            <a:r>
              <a:rPr lang="fr-FR" sz="1400" b="1" dirty="0">
                <a:solidFill>
                  <a:srgbClr val="1D2243"/>
                </a:solidFill>
                <a:latin typeface="Calibri"/>
              </a:rPr>
              <a:t>odalités d’évaluation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1" dirty="0">
              <a:solidFill>
                <a:srgbClr val="1D2243"/>
              </a:solidFill>
              <a:latin typeface="Calibri"/>
            </a:endParaRPr>
          </a:p>
          <a:p>
            <a:pPr marL="179387" indent="-179387" defTabSz="457198">
              <a:buFont typeface="Wingdings" panose="05000000000000000000" pitchFamily="2" charset="2"/>
              <a:buChar char="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rgbClr val="000000"/>
                </a:solidFill>
              </a:rPr>
              <a:t>Evaluations formatives tout au long du parcours (</a:t>
            </a:r>
            <a:r>
              <a:rPr lang="fr-FR" sz="1100" i="1" dirty="0">
                <a:solidFill>
                  <a:srgbClr val="000000"/>
                </a:solidFill>
              </a:rPr>
              <a:t>Mises en situation, Etude de Cas, auto-évaluation guidée, Analyse de pratiques professionnelles</a:t>
            </a:r>
            <a:r>
              <a:rPr lang="fr-FR" sz="1100" dirty="0">
                <a:solidFill>
                  <a:srgbClr val="000000"/>
                </a:solidFill>
              </a:rPr>
              <a:t>) et certificatives (</a:t>
            </a:r>
            <a:r>
              <a:rPr lang="fr-FR" sz="1100" i="1" dirty="0">
                <a:solidFill>
                  <a:srgbClr val="000000"/>
                </a:solidFill>
              </a:rPr>
              <a:t>EPCF « blanches » et EPCF officielles pour réalisation du DP</a:t>
            </a:r>
            <a:r>
              <a:rPr lang="fr-FR" sz="1100" dirty="0">
                <a:solidFill>
                  <a:srgbClr val="000000"/>
                </a:solidFill>
              </a:rPr>
              <a:t>) basées sur les critères d’évaluation du référentiel du Titre Professionnel.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41">
            <a:extLst>
              <a:ext uri="{FF2B5EF4-FFF2-40B4-BE49-F238E27FC236}">
                <a16:creationId xmlns:a16="http://schemas.microsoft.com/office/drawing/2014/main" id="{82ECD572-E6FA-4D65-8471-FFE55000E6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269429" y="2629282"/>
            <a:ext cx="478106" cy="8771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" name="Image 39">
            <a:extLst>
              <a:ext uri="{FF2B5EF4-FFF2-40B4-BE49-F238E27FC236}">
                <a16:creationId xmlns:a16="http://schemas.microsoft.com/office/drawing/2014/main" id="{22B2582F-BCEB-4746-A31D-CBD394D9D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640" y="398589"/>
            <a:ext cx="259342" cy="87454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5523933-A258-476B-DCA5-D96403211CF6}"/>
              </a:ext>
            </a:extLst>
          </p:cNvPr>
          <p:cNvSpPr txBox="1"/>
          <p:nvPr/>
        </p:nvSpPr>
        <p:spPr>
          <a:xfrm>
            <a:off x="5654140" y="8813511"/>
            <a:ext cx="992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/>
              <a:t>MAJ 05/01/2026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595102-EA40-1FA3-7B3A-8DF3BAA8CE66}"/>
              </a:ext>
            </a:extLst>
          </p:cNvPr>
          <p:cNvSpPr txBox="1"/>
          <p:nvPr/>
        </p:nvSpPr>
        <p:spPr>
          <a:xfrm>
            <a:off x="63676" y="412155"/>
            <a:ext cx="3387964" cy="55810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" b="1" i="0" u="none" strike="noStrike" kern="1200" cap="none" spc="0" baseline="0" dirty="0">
              <a:solidFill>
                <a:srgbClr val="41BAC1"/>
              </a:solidFill>
              <a:uFillTx/>
              <a:latin typeface="Calibri 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 "/>
              </a:rPr>
              <a:t>Modalités</a:t>
            </a:r>
            <a:r>
              <a:rPr lang="fr-FR" sz="1400" b="0" i="0" u="none" strike="noStrike" kern="1200" cap="none" spc="0" baseline="0" dirty="0">
                <a:solidFill>
                  <a:srgbClr val="1D2243"/>
                </a:solidFill>
                <a:uFillTx/>
                <a:latin typeface="Calibri "/>
              </a:rPr>
              <a:t> </a:t>
            </a: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 "/>
              </a:rPr>
              <a:t>de certification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" b="1" i="0" u="none" strike="noStrike" kern="1200" cap="none" spc="0" baseline="0" dirty="0">
              <a:solidFill>
                <a:srgbClr val="41BAC1"/>
              </a:solidFill>
              <a:uFillTx/>
              <a:latin typeface="Calibri 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Inscription et présentation à une session d’examen organisée par IDEV Formation en fin de parcours pour le compte du certificateur (</a:t>
            </a:r>
            <a:r>
              <a:rPr lang="fr-FR" sz="1100" b="0" i="1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Ministère du Travail, du plein Emploi et de l’insertion</a:t>
            </a:r>
            <a:r>
              <a:rPr lang="fr-FR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)</a:t>
            </a: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" b="1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" b="1" kern="0" dirty="0">
              <a:solidFill>
                <a:srgbClr val="000000"/>
              </a:solidFill>
              <a:latin typeface="Arial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" b="1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ea typeface="Calibri" pitchFamily="34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sng" strike="noStrike" kern="0" cap="none" spc="0" baseline="0" dirty="0">
                <a:solidFill>
                  <a:srgbClr val="10ABBB"/>
                </a:solidFill>
                <a:uFillTx/>
                <a:ea typeface="Calibri" pitchFamily="34"/>
                <a:cs typeface="Times New Roman" pitchFamily="18"/>
              </a:rPr>
              <a:t>Possibilité de valider 1 ou des Blocs de compétences</a:t>
            </a: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</a:endParaRPr>
          </a:p>
          <a:p>
            <a:pPr algn="ctr"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0" i="0" u="sng" dirty="0">
                <a:solidFill>
                  <a:srgbClr val="000000"/>
                </a:solidFill>
                <a:latin typeface="Calibri" panose="020F0502020204030204" pitchFamily="34" charset="0"/>
              </a:rPr>
              <a:t>Conformément au règlement d’examen</a:t>
            </a:r>
            <a:r>
              <a:rPr lang="fr-FR" sz="1050" i="0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endParaRPr lang="fr-FR" sz="11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fr-FR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→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Présentation d'un projet réalisé en amont de la </a:t>
            </a:r>
          </a:p>
          <a:p>
            <a:pPr fontAlgn="base"/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Session </a:t>
            </a:r>
            <a:r>
              <a:rPr lang="fr-FR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  <a:r>
              <a:rPr lang="fr-FR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(Durée </a:t>
            </a: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fr-FR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h10)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 : </a:t>
            </a:r>
            <a:r>
              <a:rPr lang="fr-FR" sz="1100" dirty="0"/>
              <a:t>Le/la candidat(e) réalise un dossier de présentation d'un projet de gestion et de développement d'un établissement touristique :</a:t>
            </a:r>
          </a:p>
          <a:p>
            <a:pPr fontAlgn="base"/>
            <a:endParaRPr lang="fr-FR" sz="500" dirty="0"/>
          </a:p>
          <a:p>
            <a:pPr marL="228600" indent="-228600" fontAlgn="base">
              <a:buAutoNum type="arabicParenR"/>
            </a:pPr>
            <a:r>
              <a:rPr lang="fr-FR" sz="1100" dirty="0"/>
              <a:t>Pendant 20 minutes, il/elle présente son projet à l'aide d'un diaporama ;</a:t>
            </a:r>
          </a:p>
          <a:p>
            <a:pPr marL="228600" indent="-228600" fontAlgn="base">
              <a:buAutoNum type="arabicParenR"/>
            </a:pPr>
            <a:r>
              <a:rPr lang="fr-FR" sz="1100" dirty="0"/>
              <a:t>Pendant 40 minutes, le jury interroge le/la candidat(e) à propos de sa présentation ;</a:t>
            </a:r>
          </a:p>
          <a:p>
            <a:pPr marL="228600" indent="-228600" fontAlgn="base">
              <a:buAutoNum type="arabicParenR"/>
            </a:pPr>
            <a:r>
              <a:rPr lang="fr-FR" sz="1100" dirty="0"/>
              <a:t>Pendant 10 minutes, il</a:t>
            </a:r>
            <a:r>
              <a:rPr lang="fr-FR" sz="1100"/>
              <a:t>/elle </a:t>
            </a:r>
            <a:r>
              <a:rPr lang="fr-FR" sz="1100" dirty="0"/>
              <a:t>présente en anglais les documents rédigés en anglais,</a:t>
            </a:r>
          </a:p>
          <a:p>
            <a:pPr fontAlgn="base"/>
            <a:endParaRPr lang="fr-FR" sz="1100" b="1" dirty="0">
              <a:solidFill>
                <a:srgbClr val="000000"/>
              </a:solidFill>
              <a:latin typeface="Calibri"/>
            </a:endParaRPr>
          </a:p>
          <a:p>
            <a:pPr fontAlgn="base"/>
            <a:r>
              <a:rPr lang="fr-FR" sz="1100" b="1" dirty="0">
                <a:solidFill>
                  <a:srgbClr val="000000"/>
                </a:solidFill>
                <a:latin typeface="Calibri"/>
              </a:rPr>
              <a:t>→ Entretien technique :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Epreuve</a:t>
            </a:r>
            <a:r>
              <a:rPr lang="fr-FR" sz="11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orale (Durée 50 mn) :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/>
              <a:t>Le jury interroge le/la candidat(e) sur les aspects qui n'ont pas été évalués lors de la présentation du projet,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1" dirty="0">
              <a:solidFill>
                <a:srgbClr val="000000"/>
              </a:solidFill>
              <a:latin typeface="Calibri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→ Entretien final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: Epreuve orale (Durée 20 mn) avec le jury, y compris le temps d’échange avec le/la candidat(e) sur le dossier professionnel. Le jury vérifie la compréhension du métier et de son contexte d’exercice par le candidat</a:t>
            </a:r>
          </a:p>
        </p:txBody>
      </p:sp>
      <p:sp>
        <p:nvSpPr>
          <p:cNvPr id="6" name="ZoneTexte 22">
            <a:extLst>
              <a:ext uri="{FF2B5EF4-FFF2-40B4-BE49-F238E27FC236}">
                <a16:creationId xmlns:a16="http://schemas.microsoft.com/office/drawing/2014/main" id="{6C29DD93-90A8-4E68-070C-3F873D7655CD}"/>
              </a:ext>
            </a:extLst>
          </p:cNvPr>
          <p:cNvSpPr txBox="1"/>
          <p:nvPr/>
        </p:nvSpPr>
        <p:spPr>
          <a:xfrm>
            <a:off x="3770633" y="412155"/>
            <a:ext cx="2964899" cy="1785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>
                <a:solidFill>
                  <a:srgbClr val="1D2243"/>
                </a:solidFill>
                <a:uFillTx/>
                <a:latin typeface="Calibri"/>
              </a:rPr>
              <a:t>Equivalences/ Passerelles autres certifications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i="0" u="none" strike="noStrike" kern="0" cap="none" spc="0" baseline="0" dirty="0">
              <a:solidFill>
                <a:srgbClr val="1D2243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 dirty="0">
                <a:uFillTx/>
                <a:latin typeface="Calibri"/>
                <a:ea typeface="Times New Roman" pitchFamily="18"/>
                <a:cs typeface="Times New Roman" pitchFamily="18"/>
              </a:rPr>
              <a:t>Pas de liens avec d’autres certifications professionnelles, certifications ou habilitations, mais seulement avec l’ancienne version de la certification professionnelle reconnues en correspondance partielle : </a:t>
            </a:r>
            <a:r>
              <a:rPr lang="fr-FR" sz="1100" i="0" u="none" strike="noStrike" kern="1200" cap="none" spc="0" baseline="0" dirty="0">
                <a:uFillTx/>
                <a:latin typeface="Calibri"/>
                <a:ea typeface="Times New Roman" pitchFamily="18"/>
                <a:cs typeface="Times New Roman" pitchFamily="18"/>
                <a:sym typeface="Wingdings" panose="05000000000000000000" pitchFamily="2" charset="2"/>
              </a:rPr>
              <a:t></a:t>
            </a:r>
            <a:r>
              <a:rPr lang="fr-FR" sz="1100" b="1" i="0" u="none" strike="noStrike" kern="1200" cap="none" spc="0" baseline="0" dirty="0">
                <a:uFillTx/>
                <a:latin typeface="Calibri"/>
                <a:ea typeface="Times New Roman" pitchFamily="18"/>
                <a:cs typeface="Times New Roman" pitchFamily="18"/>
                <a:sym typeface="Wingdings" panose="05000000000000000000" pitchFamily="2" charset="2"/>
              </a:rPr>
              <a:t> Lien à consulter : </a:t>
            </a:r>
            <a:endParaRPr lang="fr-FR" sz="1100" i="0" u="none" strike="noStrike" kern="1200" cap="none" spc="0" baseline="0" dirty="0">
              <a:uFillTx/>
              <a:latin typeface="Calibri"/>
              <a:ea typeface="Times New Roman" pitchFamily="18"/>
              <a:cs typeface="Times New Roman" pitchFamily="18"/>
              <a:sym typeface="Wingdings" panose="05000000000000000000" pitchFamily="2" charset="2"/>
            </a:endParaRPr>
          </a:p>
          <a:p>
            <a:pPr lvl="0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hlinkClick r:id="rId5"/>
              </a:rPr>
              <a:t>RNCP35527 - TP - Responsable </a:t>
            </a:r>
            <a:r>
              <a:rPr lang="fr-FR" sz="1100" b="1" dirty="0" err="1">
                <a:hlinkClick r:id="rId5"/>
              </a:rPr>
              <a:t>détablissement</a:t>
            </a:r>
            <a:r>
              <a:rPr lang="fr-FR" sz="1100" b="1" dirty="0">
                <a:hlinkClick r:id="rId5"/>
              </a:rPr>
              <a:t> touristique</a:t>
            </a:r>
            <a:endParaRPr lang="fr-FR" sz="1100" b="1" dirty="0">
              <a:latin typeface="Calibri"/>
              <a:ea typeface="Times New Roman" pitchFamily="18"/>
              <a:cs typeface="Times New Roman" pitchFamily="18"/>
              <a:sym typeface="Wingdings" panose="05000000000000000000" pitchFamily="2" charset="2"/>
            </a:endParaRPr>
          </a:p>
        </p:txBody>
      </p:sp>
      <p:sp>
        <p:nvSpPr>
          <p:cNvPr id="9" name="ZoneTexte 15">
            <a:extLst>
              <a:ext uri="{FF2B5EF4-FFF2-40B4-BE49-F238E27FC236}">
                <a16:creationId xmlns:a16="http://schemas.microsoft.com/office/drawing/2014/main" id="{CF54CB36-F484-A9C7-E1C6-F3C82F78BB57}"/>
              </a:ext>
            </a:extLst>
          </p:cNvPr>
          <p:cNvSpPr txBox="1"/>
          <p:nvPr/>
        </p:nvSpPr>
        <p:spPr>
          <a:xfrm>
            <a:off x="3710982" y="2629282"/>
            <a:ext cx="3147018" cy="25545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>
                <a:solidFill>
                  <a:srgbClr val="1D2243"/>
                </a:solidFill>
                <a:uFillTx/>
                <a:latin typeface="Calibri"/>
              </a:rPr>
              <a:t>Suites de parcours possibles et débouchés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1" i="0" u="none" strike="noStrike" kern="0" cap="none" spc="0" baseline="0" dirty="0">
              <a:solidFill>
                <a:srgbClr val="1D2243"/>
              </a:solidFill>
              <a:uFillTx/>
              <a:latin typeface="Calibri"/>
            </a:endParaRPr>
          </a:p>
          <a:p>
            <a:pPr marL="171450" indent="-171450" fontAlgn="base">
              <a:buFont typeface="Wingdings" panose="05000000000000000000" pitchFamily="2" charset="2"/>
              <a:buChar char="è"/>
            </a:pPr>
            <a:r>
              <a:rPr lang="fr-FR" sz="1100" dirty="0">
                <a:solidFill>
                  <a:srgbClr val="000000"/>
                </a:solidFill>
              </a:rPr>
              <a:t>Les titulaires de ce Titre Professionnel peuvent avoir accès à des certifications de niveau 7</a:t>
            </a:r>
            <a:r>
              <a:rPr lang="fr-FR" sz="1100" b="0" i="0" dirty="0">
                <a:solidFill>
                  <a:srgbClr val="000000"/>
                </a:solidFill>
                <a:effectLst/>
              </a:rPr>
              <a:t> pour poursuivre leur parcours professionnel, dans le cadre de la formation tout au long de la vie,</a:t>
            </a:r>
          </a:p>
          <a:p>
            <a:pPr fontAlgn="base"/>
            <a:endParaRPr lang="fr-FR" sz="1100" b="0" i="0" dirty="0">
              <a:solidFill>
                <a:srgbClr val="000000"/>
              </a:solidFill>
              <a:effectLst/>
            </a:endParaRPr>
          </a:p>
          <a:p>
            <a:pPr marL="171450" indent="-171450" fontAlgn="base">
              <a:buFont typeface="Wingdings" panose="05000000000000000000" pitchFamily="2" charset="2"/>
              <a:buChar char="è"/>
            </a:pPr>
            <a:r>
              <a:rPr lang="fr-FR" sz="1100" dirty="0">
                <a:solidFill>
                  <a:srgbClr val="000000"/>
                </a:solidFill>
              </a:rPr>
              <a:t>Exemples : Master Tourisme (RNCP39172), Directeur d’établissement de luxe en hôtellerie internationale (RNCP39203), Responsable de gestion et développement d'établissement dans le secteur de l'hôtellerie, du tourisme et de </a:t>
            </a:r>
            <a:r>
              <a:rPr lang="fr-FR" sz="1100">
                <a:solidFill>
                  <a:srgbClr val="000000"/>
                </a:solidFill>
              </a:rPr>
              <a:t>la restauration (RNCP41126), </a:t>
            </a:r>
            <a:r>
              <a:rPr lang="fr-FR" sz="1100" dirty="0">
                <a:solidFill>
                  <a:srgbClr val="0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422705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b82e20-d73d-4108-9024-577f9cc015bd">
      <Terms xmlns="http://schemas.microsoft.com/office/infopath/2007/PartnerControls"/>
    </lcf76f155ced4ddcb4097134ff3c332f>
    <TaxCatchAll xmlns="af7d08ae-1745-42f7-abae-65835a4b4a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A7AFF3079BAB4CB869B31AA090A507" ma:contentTypeVersion="14" ma:contentTypeDescription="Crée un document." ma:contentTypeScope="" ma:versionID="31b8b2f1501c636adafedca5452bb59f">
  <xsd:schema xmlns:xsd="http://www.w3.org/2001/XMLSchema" xmlns:xs="http://www.w3.org/2001/XMLSchema" xmlns:p="http://schemas.microsoft.com/office/2006/metadata/properties" xmlns:ns2="1eb82e20-d73d-4108-9024-577f9cc015bd" xmlns:ns3="af7d08ae-1745-42f7-abae-65835a4b4ac0" targetNamespace="http://schemas.microsoft.com/office/2006/metadata/properties" ma:root="true" ma:fieldsID="48c4a47e66726d72ea25d3ca4b745a0d" ns2:_="" ns3:_="">
    <xsd:import namespace="1eb82e20-d73d-4108-9024-577f9cc015bd"/>
    <xsd:import namespace="af7d08ae-1745-42f7-abae-65835a4b4a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82e20-d73d-4108-9024-577f9cc015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1e20329e-46f8-4abd-afab-db5c5b0fa1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d08ae-1745-42f7-abae-65835a4b4ac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7feb357-bb38-4375-9abf-224b1b6359c2}" ma:internalName="TaxCatchAll" ma:showField="CatchAllData" ma:web="af7d08ae-1745-42f7-abae-65835a4b4a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DE6A54-282E-4BD4-905B-FEC9BD03B472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1eb82e20-d73d-4108-9024-577f9cc015bd"/>
    <ds:schemaRef ds:uri="af7d08ae-1745-42f7-abae-65835a4b4ac0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C2F057F-5A7B-4478-8949-538B1F84A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2AFBAA-8B14-4B49-8988-2D889283D3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b82e20-d73d-4108-9024-577f9cc015bd"/>
    <ds:schemaRef ds:uri="af7d08ae-1745-42f7-abae-65835a4b4a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2538</TotalTime>
  <Words>1401</Words>
  <Application>Microsoft Office PowerPoint</Application>
  <PresentationFormat>Affichage à l'écran (4:3)</PresentationFormat>
  <Paragraphs>135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Arial Narrow</vt:lpstr>
      <vt:lpstr>Bookman Old Style</vt:lpstr>
      <vt:lpstr>Calibri</vt:lpstr>
      <vt:lpstr>Calibri </vt:lpstr>
      <vt:lpstr>Calibri (Corps)</vt:lpstr>
      <vt:lpstr>Wingdings</vt:lpstr>
      <vt:lpstr>Thème Office</vt:lpstr>
      <vt:lpstr>Titre Professionnel Responsable d’établissement touristique (Niveau 6)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Professionnel Vendeur(se) Conseil en Magasin</dc:title>
  <dc:creator>Christelle Kalfalli</dc:creator>
  <cp:lastModifiedBy>Dominique Souyet</cp:lastModifiedBy>
  <cp:revision>94</cp:revision>
  <cp:lastPrinted>2022-06-16T13:44:25Z</cp:lastPrinted>
  <dcterms:created xsi:type="dcterms:W3CDTF">2022-05-23T13:51:26Z</dcterms:created>
  <dcterms:modified xsi:type="dcterms:W3CDTF">2026-01-05T14:03:00Z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0x010100EEA7AFF3079BAB4CB869B31AA090A507</vt:lpwstr>
  </property>
  <property fmtid="{D5CDD505-2E9C-101B-9397-08002B2CF9AE}" pid="3" name="MediaServiceImageTags">
    <vt:lpwstr/>
  </property>
</Properties>
</file>