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6" r:id="rId5"/>
    <p:sldId id="422" r:id="rId6"/>
    <p:sldId id="447" r:id="rId7"/>
  </p:sldIdLst>
  <p:sldSz cx="6858000" cy="9144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ABBB"/>
    <a:srgbClr val="1D2243"/>
    <a:srgbClr val="FF99FF"/>
    <a:srgbClr val="D826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6A35F-9055-4AB6-A2A1-5CDA2CF155A5}" v="67" dt="2026-01-08T13:02:42.555"/>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69012ECD-51FC-41F1-AA8D-1B2483CD663E}" styleName="">
    <a:wholeTbl>
      <a:tcTxStyle>
        <a:font>
          <a:latin typeface="+mn-lt"/>
          <a:ea typeface="+mn-ea"/>
          <a:cs typeface="+mn-cs"/>
        </a:font>
        <a:srgbClr val="000000"/>
      </a:tcTxStyle>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wholeTbl>
    <a:band1H>
      <a:tcStyle>
        <a:tcBdr>
          <a:top>
            <a:ln w="3172" cap="flat" cmpd="sng" algn="ctr">
              <a:solidFill>
                <a:srgbClr val="4472C4"/>
              </a:solidFill>
              <a:prstDash val="solid"/>
              <a:round/>
              <a:headEnd type="none" w="med" len="med"/>
              <a:tailEnd type="none" w="med" len="med"/>
            </a:ln>
          </a:top>
          <a:bottom>
            <a:ln w="3172" cap="flat" cmpd="sng" algn="ctr">
              <a:solidFill>
                <a:srgbClr val="4472C4"/>
              </a:solidFill>
              <a:prstDash val="solid"/>
              <a:round/>
              <a:headEnd type="none" w="med" len="med"/>
              <a:tailEnd type="none" w="med" len="med"/>
            </a:ln>
          </a:bottom>
        </a:tcBdr>
      </a:tcStyle>
    </a:band1H>
    <a:band1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1V>
    <a:band2V>
      <a:tcStyle>
        <a:tcBdr>
          <a:left>
            <a:ln w="3172" cap="flat" cmpd="sng" algn="ctr">
              <a:solidFill>
                <a:srgbClr val="4472C4"/>
              </a:solidFill>
              <a:prstDash val="solid"/>
              <a:round/>
              <a:headEnd type="none" w="med" len="med"/>
              <a:tailEnd type="none" w="med" len="med"/>
            </a:ln>
          </a:left>
          <a:right>
            <a:ln w="3172" cap="flat" cmpd="sng" algn="ctr">
              <a:solidFill>
                <a:srgbClr val="4472C4"/>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4472C4"/>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78" autoAdjust="0"/>
  </p:normalViewPr>
  <p:slideViewPr>
    <p:cSldViewPr snapToGrid="0">
      <p:cViewPr>
        <p:scale>
          <a:sx n="148" d="100"/>
          <a:sy n="148" d="100"/>
        </p:scale>
        <p:origin x="1518" y="-201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Souyet" userId="9f8cbbab-b3ce-4990-b463-61d3047493bf" providerId="ADAL" clId="{33B74F06-95CF-46BA-B88D-F2349B00CCA6}"/>
    <pc:docChg chg="undo redo custSel modSld">
      <pc:chgData name="Dominique Souyet" userId="9f8cbbab-b3ce-4990-b463-61d3047493bf" providerId="ADAL" clId="{33B74F06-95CF-46BA-B88D-F2349B00CCA6}" dt="2026-01-08T13:23:05.212" v="4354" actId="113"/>
      <pc:docMkLst>
        <pc:docMk/>
      </pc:docMkLst>
      <pc:sldChg chg="addSp delSp modSp mod">
        <pc:chgData name="Dominique Souyet" userId="9f8cbbab-b3ce-4990-b463-61d3047493bf" providerId="ADAL" clId="{33B74F06-95CF-46BA-B88D-F2349B00CCA6}" dt="2026-01-08T12:50:26.304" v="3810"/>
        <pc:sldMkLst>
          <pc:docMk/>
          <pc:sldMk cId="0" sldId="422"/>
        </pc:sldMkLst>
        <pc:spChg chg="mod">
          <ac:chgData name="Dominique Souyet" userId="9f8cbbab-b3ce-4990-b463-61d3047493bf" providerId="ADAL" clId="{33B74F06-95CF-46BA-B88D-F2349B00CCA6}" dt="2026-01-05T13:30:47.442" v="2499" actId="1076"/>
          <ac:spMkLst>
            <pc:docMk/>
            <pc:sldMk cId="0" sldId="422"/>
            <ac:spMk id="7" creationId="{129444DD-6072-79E2-42F4-15D6F066B2B1}"/>
          </ac:spMkLst>
        </pc:spChg>
        <pc:spChg chg="mod">
          <ac:chgData name="Dominique Souyet" userId="9f8cbbab-b3ce-4990-b463-61d3047493bf" providerId="ADAL" clId="{33B74F06-95CF-46BA-B88D-F2349B00CCA6}" dt="2026-01-08T12:50:26.304" v="3810"/>
          <ac:spMkLst>
            <pc:docMk/>
            <pc:sldMk cId="0" sldId="422"/>
            <ac:spMk id="13" creationId="{41FA694F-83B4-C350-9BC5-CC07536244E4}"/>
          </ac:spMkLst>
        </pc:spChg>
        <pc:spChg chg="mod">
          <ac:chgData name="Dominique Souyet" userId="9f8cbbab-b3ce-4990-b463-61d3047493bf" providerId="ADAL" clId="{33B74F06-95CF-46BA-B88D-F2349B00CCA6}" dt="2026-01-05T13:48:04.585" v="2555" actId="1076"/>
          <ac:spMkLst>
            <pc:docMk/>
            <pc:sldMk cId="0" sldId="422"/>
            <ac:spMk id="14" creationId="{DD506A93-8CA1-8E34-04EC-CFA35E60D37A}"/>
          </ac:spMkLst>
        </pc:spChg>
        <pc:spChg chg="mod">
          <ac:chgData name="Dominique Souyet" userId="9f8cbbab-b3ce-4990-b463-61d3047493bf" providerId="ADAL" clId="{33B74F06-95CF-46BA-B88D-F2349B00CCA6}" dt="2026-01-05T13:34:11.942" v="2537" actId="1076"/>
          <ac:spMkLst>
            <pc:docMk/>
            <pc:sldMk cId="0" sldId="422"/>
            <ac:spMk id="15" creationId="{D5426177-6440-74D0-BDD2-878D8A294AD4}"/>
          </ac:spMkLst>
        </pc:spChg>
        <pc:spChg chg="add mod">
          <ac:chgData name="Dominique Souyet" userId="9f8cbbab-b3ce-4990-b463-61d3047493bf" providerId="ADAL" clId="{33B74F06-95CF-46BA-B88D-F2349B00CCA6}" dt="2025-12-24T08:25:43.422" v="1091" actId="1076"/>
          <ac:spMkLst>
            <pc:docMk/>
            <pc:sldMk cId="0" sldId="422"/>
            <ac:spMk id="16" creationId="{0104F93B-EB74-9CD3-FA73-E2E96AC37EC2}"/>
          </ac:spMkLst>
        </pc:spChg>
      </pc:sldChg>
      <pc:sldChg chg="addSp delSp modSp mod">
        <pc:chgData name="Dominique Souyet" userId="9f8cbbab-b3ce-4990-b463-61d3047493bf" providerId="ADAL" clId="{33B74F06-95CF-46BA-B88D-F2349B00CCA6}" dt="2026-01-08T13:23:05.212" v="4354" actId="113"/>
        <pc:sldMkLst>
          <pc:docMk/>
          <pc:sldMk cId="3136819446" sldId="446"/>
        </pc:sldMkLst>
        <pc:spChg chg="mod">
          <ac:chgData name="Dominique Souyet" userId="9f8cbbab-b3ce-4990-b463-61d3047493bf" providerId="ADAL" clId="{33B74F06-95CF-46BA-B88D-F2349B00CCA6}" dt="2026-01-08T12:36:30.976" v="3463" actId="1076"/>
          <ac:spMkLst>
            <pc:docMk/>
            <pc:sldMk cId="3136819446" sldId="446"/>
            <ac:spMk id="3" creationId="{772AB1E3-070F-458E-A871-E5A693AF5C2E}"/>
          </ac:spMkLst>
        </pc:spChg>
        <pc:spChg chg="mod">
          <ac:chgData name="Dominique Souyet" userId="9f8cbbab-b3ce-4990-b463-61d3047493bf" providerId="ADAL" clId="{33B74F06-95CF-46BA-B88D-F2349B00CCA6}" dt="2026-01-08T12:48:48.224" v="3787" actId="20577"/>
          <ac:spMkLst>
            <pc:docMk/>
            <pc:sldMk cId="3136819446" sldId="446"/>
            <ac:spMk id="4" creationId="{36A83D8C-C6FB-4BFD-BE16-BEF4618DFCB3}"/>
          </ac:spMkLst>
        </pc:spChg>
        <pc:spChg chg="mod">
          <ac:chgData name="Dominique Souyet" userId="9f8cbbab-b3ce-4990-b463-61d3047493bf" providerId="ADAL" clId="{33B74F06-95CF-46BA-B88D-F2349B00CCA6}" dt="2026-01-08T12:55:27.786" v="3859" actId="1076"/>
          <ac:spMkLst>
            <pc:docMk/>
            <pc:sldMk cId="3136819446" sldId="446"/>
            <ac:spMk id="5" creationId="{328A8077-908B-344B-A171-563E086EC305}"/>
          </ac:spMkLst>
        </pc:spChg>
        <pc:spChg chg="mod">
          <ac:chgData name="Dominique Souyet" userId="9f8cbbab-b3ce-4990-b463-61d3047493bf" providerId="ADAL" clId="{33B74F06-95CF-46BA-B88D-F2349B00CCA6}" dt="2026-01-08T12:31:10.937" v="3424" actId="1076"/>
          <ac:spMkLst>
            <pc:docMk/>
            <pc:sldMk cId="3136819446" sldId="446"/>
            <ac:spMk id="7" creationId="{45AAF6CD-3C01-4AF5-ADDA-5280287C20D2}"/>
          </ac:spMkLst>
        </pc:spChg>
        <pc:spChg chg="mod">
          <ac:chgData name="Dominique Souyet" userId="9f8cbbab-b3ce-4990-b463-61d3047493bf" providerId="ADAL" clId="{33B74F06-95CF-46BA-B88D-F2349B00CCA6}" dt="2026-01-08T12:55:19.966" v="3858" actId="255"/>
          <ac:spMkLst>
            <pc:docMk/>
            <pc:sldMk cId="3136819446" sldId="446"/>
            <ac:spMk id="9" creationId="{6F21C359-2FEE-2E11-3C86-5BC9F34D3BE0}"/>
          </ac:spMkLst>
        </pc:spChg>
        <pc:spChg chg="mod">
          <ac:chgData name="Dominique Souyet" userId="9f8cbbab-b3ce-4990-b463-61d3047493bf" providerId="ADAL" clId="{33B74F06-95CF-46BA-B88D-F2349B00CCA6}" dt="2026-01-05T14:05:26.675" v="2814" actId="1076"/>
          <ac:spMkLst>
            <pc:docMk/>
            <pc:sldMk cId="3136819446" sldId="446"/>
            <ac:spMk id="10" creationId="{12743827-CFA6-463A-8906-45998CE25241}"/>
          </ac:spMkLst>
        </pc:spChg>
        <pc:spChg chg="mod">
          <ac:chgData name="Dominique Souyet" userId="9f8cbbab-b3ce-4990-b463-61d3047493bf" providerId="ADAL" clId="{33B74F06-95CF-46BA-B88D-F2349B00CCA6}" dt="2026-01-08T13:23:05.212" v="4354" actId="113"/>
          <ac:spMkLst>
            <pc:docMk/>
            <pc:sldMk cId="3136819446" sldId="446"/>
            <ac:spMk id="11" creationId="{8519F5AB-0095-484B-AEBA-FF4B82DDB990}"/>
          </ac:spMkLst>
        </pc:spChg>
        <pc:spChg chg="mod">
          <ac:chgData name="Dominique Souyet" userId="9f8cbbab-b3ce-4990-b463-61d3047493bf" providerId="ADAL" clId="{33B74F06-95CF-46BA-B88D-F2349B00CCA6}" dt="2026-01-05T14:21:09.288" v="3277" actId="1076"/>
          <ac:spMkLst>
            <pc:docMk/>
            <pc:sldMk cId="3136819446" sldId="446"/>
            <ac:spMk id="12" creationId="{C75E27D6-28AC-5087-A0D9-3AA895D37AC6}"/>
          </ac:spMkLst>
        </pc:spChg>
        <pc:picChg chg="mod">
          <ac:chgData name="Dominique Souyet" userId="9f8cbbab-b3ce-4990-b463-61d3047493bf" providerId="ADAL" clId="{33B74F06-95CF-46BA-B88D-F2349B00CCA6}" dt="2026-01-08T12:36:54.163" v="3468" actId="1076"/>
          <ac:picMkLst>
            <pc:docMk/>
            <pc:sldMk cId="3136819446" sldId="446"/>
            <ac:picMk id="6" creationId="{57EFA469-470F-4243-B732-A9B52FD0A2A8}"/>
          </ac:picMkLst>
        </pc:picChg>
        <pc:picChg chg="add mod ord">
          <ac:chgData name="Dominique Souyet" userId="9f8cbbab-b3ce-4990-b463-61d3047493bf" providerId="ADAL" clId="{33B74F06-95CF-46BA-B88D-F2349B00CCA6}" dt="2026-01-08T12:37:20.270" v="3471" actId="1076"/>
          <ac:picMkLst>
            <pc:docMk/>
            <pc:sldMk cId="3136819446" sldId="446"/>
            <ac:picMk id="8" creationId="{0F4EF429-1ED7-0791-0252-3D4CF1B22549}"/>
          </ac:picMkLst>
        </pc:picChg>
        <pc:picChg chg="mod">
          <ac:chgData name="Dominique Souyet" userId="9f8cbbab-b3ce-4990-b463-61d3047493bf" providerId="ADAL" clId="{33B74F06-95CF-46BA-B88D-F2349B00CCA6}" dt="2026-01-05T14:05:30.151" v="2815" actId="14100"/>
          <ac:picMkLst>
            <pc:docMk/>
            <pc:sldMk cId="3136819446" sldId="446"/>
            <ac:picMk id="13" creationId="{27D9B24C-FCE1-4227-BB0D-E2FF8FA802FA}"/>
          </ac:picMkLst>
        </pc:picChg>
        <pc:picChg chg="add del mod ord">
          <ac:chgData name="Dominique Souyet" userId="9f8cbbab-b3ce-4990-b463-61d3047493bf" providerId="ADAL" clId="{33B74F06-95CF-46BA-B88D-F2349B00CCA6}" dt="2026-01-08T12:36:10.989" v="3459" actId="478"/>
          <ac:picMkLst>
            <pc:docMk/>
            <pc:sldMk cId="3136819446" sldId="446"/>
            <ac:picMk id="14" creationId="{C7E25DB8-06F4-2BB9-EA41-35B2477B748A}"/>
          </ac:picMkLst>
        </pc:picChg>
      </pc:sldChg>
      <pc:sldChg chg="modSp mod">
        <pc:chgData name="Dominique Souyet" userId="9f8cbbab-b3ce-4990-b463-61d3047493bf" providerId="ADAL" clId="{33B74F06-95CF-46BA-B88D-F2349B00CCA6}" dt="2026-01-08T13:21:09.377" v="4304" actId="14100"/>
        <pc:sldMkLst>
          <pc:docMk/>
          <pc:sldMk cId="2042270506" sldId="447"/>
        </pc:sldMkLst>
        <pc:spChg chg="mod">
          <ac:chgData name="Dominique Souyet" userId="9f8cbbab-b3ce-4990-b463-61d3047493bf" providerId="ADAL" clId="{33B74F06-95CF-46BA-B88D-F2349B00CCA6}" dt="2026-01-05T13:30:54.653" v="2500"/>
          <ac:spMkLst>
            <pc:docMk/>
            <pc:sldMk cId="2042270506" sldId="447"/>
            <ac:spMk id="3" creationId="{A5523933-A258-476B-DCA5-D96403211CF6}"/>
          </ac:spMkLst>
        </pc:spChg>
        <pc:spChg chg="mod">
          <ac:chgData name="Dominique Souyet" userId="9f8cbbab-b3ce-4990-b463-61d3047493bf" providerId="ADAL" clId="{33B74F06-95CF-46BA-B88D-F2349B00CCA6}" dt="2026-01-08T13:04:29.646" v="4197" actId="20577"/>
          <ac:spMkLst>
            <pc:docMk/>
            <pc:sldMk cId="2042270506" sldId="447"/>
            <ac:spMk id="5" creationId="{16595102-EA40-1FA3-7B3A-8DF3BAA8CE66}"/>
          </ac:spMkLst>
        </pc:spChg>
        <pc:spChg chg="mod">
          <ac:chgData name="Dominique Souyet" userId="9f8cbbab-b3ce-4990-b463-61d3047493bf" providerId="ADAL" clId="{33B74F06-95CF-46BA-B88D-F2349B00CCA6}" dt="2026-01-08T12:56:33.861" v="3875" actId="255"/>
          <ac:spMkLst>
            <pc:docMk/>
            <pc:sldMk cId="2042270506" sldId="447"/>
            <ac:spMk id="6" creationId="{6C29DD93-90A8-4E68-070C-3F873D7655CD}"/>
          </ac:spMkLst>
        </pc:spChg>
        <pc:spChg chg="mod">
          <ac:chgData name="Dominique Souyet" userId="9f8cbbab-b3ce-4990-b463-61d3047493bf" providerId="ADAL" clId="{33B74F06-95CF-46BA-B88D-F2349B00CCA6}" dt="2026-01-08T13:21:09.377" v="4304" actId="14100"/>
          <ac:spMkLst>
            <pc:docMk/>
            <pc:sldMk cId="2042270506" sldId="447"/>
            <ac:spMk id="9" creationId="{CF54CB36-F484-A9C7-E1C6-F3C82F78BB5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50C9F20-F5AC-4AA7-8B09-40F52D706260}"/>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3" name="Espace réservé de la date 2">
            <a:extLst>
              <a:ext uri="{FF2B5EF4-FFF2-40B4-BE49-F238E27FC236}">
                <a16:creationId xmlns:a16="http://schemas.microsoft.com/office/drawing/2014/main" id="{84979722-E6DC-4482-A85E-57066EECB480}"/>
              </a:ext>
            </a:extLst>
          </p:cNvPr>
          <p:cNvSpPr txBox="1">
            <a:spLocks noGrp="1"/>
          </p:cNvSpPr>
          <p:nvPr>
            <p:ph type="dt" sz="quarter"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27D528-F551-45B2-B92C-0FA004F6D87E}" type="datetime1">
              <a:rPr lang="fr-FR"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08/01/2026</a:t>
            </a:fld>
            <a:endParaRPr lang="fr-FR" sz="1200" b="0" i="0" u="none" strike="noStrike" kern="1200" cap="none" spc="0" baseline="0">
              <a:solidFill>
                <a:srgbClr val="000000"/>
              </a:solidFill>
              <a:uFillTx/>
              <a:latin typeface="Calibri"/>
            </a:endParaRPr>
          </a:p>
        </p:txBody>
      </p:sp>
      <p:sp>
        <p:nvSpPr>
          <p:cNvPr id="4" name="Espace réservé du pied de page 3">
            <a:extLst>
              <a:ext uri="{FF2B5EF4-FFF2-40B4-BE49-F238E27FC236}">
                <a16:creationId xmlns:a16="http://schemas.microsoft.com/office/drawing/2014/main" id="{4954365C-F581-455D-8290-AFEE520AB4B3}"/>
              </a:ext>
            </a:extLst>
          </p:cNvPr>
          <p:cNvSpPr txBox="1">
            <a:spLocks noGrp="1"/>
          </p:cNvSpPr>
          <p:nvPr>
            <p:ph type="ftr" sz="quarter" idx="2"/>
          </p:nvPr>
        </p:nvSpPr>
        <p:spPr>
          <a:xfrm>
            <a:off x="0"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200" b="0" i="0" u="none" strike="noStrike" kern="1200" cap="none" spc="0" baseline="0">
              <a:solidFill>
                <a:srgbClr val="000000"/>
              </a:solidFill>
              <a:uFillTx/>
              <a:latin typeface="Calibri"/>
            </a:endParaRPr>
          </a:p>
        </p:txBody>
      </p:sp>
      <p:sp>
        <p:nvSpPr>
          <p:cNvPr id="5" name="Espace réservé du numéro de diapositive 4">
            <a:extLst>
              <a:ext uri="{FF2B5EF4-FFF2-40B4-BE49-F238E27FC236}">
                <a16:creationId xmlns:a16="http://schemas.microsoft.com/office/drawing/2014/main" id="{0A256690-E7FD-4F17-A337-CF84617794D2}"/>
              </a:ext>
            </a:extLst>
          </p:cNvPr>
          <p:cNvSpPr txBox="1">
            <a:spLocks noGrp="1"/>
          </p:cNvSpPr>
          <p:nvPr>
            <p:ph type="sldNum" sz="quarter" idx="3"/>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163975D-9895-49A6-8CDC-0652C37A5191}" type="slidenum">
              <a:t>‹N°›</a:t>
            </a:fld>
            <a:endParaRPr lang="fr-FR"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75123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55114D7-2363-4904-B195-3926E39F4B49}"/>
              </a:ext>
            </a:extLst>
          </p:cNvPr>
          <p:cNvSpPr txBox="1">
            <a:spLocks noGrp="1"/>
          </p:cNvSpPr>
          <p:nvPr>
            <p:ph type="hdr" sz="quarter"/>
          </p:nvPr>
        </p:nvSpPr>
        <p:spPr>
          <a:xfrm>
            <a:off x="0" y="0"/>
            <a:ext cx="2946343" cy="49821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3" name="Espace réservé de la date 2">
            <a:extLst>
              <a:ext uri="{FF2B5EF4-FFF2-40B4-BE49-F238E27FC236}">
                <a16:creationId xmlns:a16="http://schemas.microsoft.com/office/drawing/2014/main" id="{117F320E-208E-4243-9D8C-7ADBB35A1258}"/>
              </a:ext>
            </a:extLst>
          </p:cNvPr>
          <p:cNvSpPr txBox="1">
            <a:spLocks noGrp="1"/>
          </p:cNvSpPr>
          <p:nvPr>
            <p:ph type="dt" idx="1"/>
          </p:nvPr>
        </p:nvSpPr>
        <p:spPr>
          <a:xfrm>
            <a:off x="3851333" y="0"/>
            <a:ext cx="2946343" cy="49821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7192AB87-BBD9-4419-A041-6346D8CA4D7D}" type="datetime1">
              <a:rPr lang="fr-FR"/>
              <a:pPr lvl="0"/>
              <a:t>08/01/2026</a:t>
            </a:fld>
            <a:endParaRPr lang="fr-FR"/>
          </a:p>
        </p:txBody>
      </p:sp>
      <p:sp>
        <p:nvSpPr>
          <p:cNvPr id="4" name="Espace réservé de l’image des diapositives 3">
            <a:extLst>
              <a:ext uri="{FF2B5EF4-FFF2-40B4-BE49-F238E27FC236}">
                <a16:creationId xmlns:a16="http://schemas.microsoft.com/office/drawing/2014/main" id="{EDF3C758-B422-404A-824E-01EAAA7225FA}"/>
              </a:ext>
            </a:extLst>
          </p:cNvPr>
          <p:cNvSpPr>
            <a:spLocks noGrp="1" noRot="1" noChangeAspect="1"/>
          </p:cNvSpPr>
          <p:nvPr>
            <p:ph type="sldImg" idx="2"/>
          </p:nvPr>
        </p:nvSpPr>
        <p:spPr>
          <a:xfrm>
            <a:off x="2143125" y="1241425"/>
            <a:ext cx="2513013" cy="3351213"/>
          </a:xfrm>
          <a:prstGeom prst="rect">
            <a:avLst/>
          </a:prstGeom>
          <a:noFill/>
          <a:ln w="12701">
            <a:solidFill>
              <a:srgbClr val="000000"/>
            </a:solidFill>
            <a:prstDash val="solid"/>
          </a:ln>
        </p:spPr>
      </p:sp>
      <p:sp>
        <p:nvSpPr>
          <p:cNvPr id="5" name="Espace réservé des commentaires 4">
            <a:extLst>
              <a:ext uri="{FF2B5EF4-FFF2-40B4-BE49-F238E27FC236}">
                <a16:creationId xmlns:a16="http://schemas.microsoft.com/office/drawing/2014/main" id="{7435DEEF-ACF4-440C-A323-C625C8239652}"/>
              </a:ext>
            </a:extLst>
          </p:cNvPr>
          <p:cNvSpPr txBox="1">
            <a:spLocks noGrp="1"/>
          </p:cNvSpPr>
          <p:nvPr>
            <p:ph type="body" sz="quarter" idx="3"/>
          </p:nvPr>
        </p:nvSpPr>
        <p:spPr>
          <a:xfrm>
            <a:off x="679929" y="4778718"/>
            <a:ext cx="5439408" cy="3909864"/>
          </a:xfrm>
          <a:prstGeom prst="rect">
            <a:avLst/>
          </a:prstGeom>
          <a:noFill/>
          <a:ln>
            <a:noFill/>
          </a:ln>
        </p:spPr>
        <p:txBody>
          <a:bodyPr vert="horz" wrap="square" lIns="91440" tIns="45720" rIns="91440" bIns="45720" anchor="t" anchorCtr="0" compatLnSpc="1">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45097E4C-1832-44C3-8E64-12E67199D7B2}"/>
              </a:ext>
            </a:extLst>
          </p:cNvPr>
          <p:cNvSpPr txBox="1">
            <a:spLocks noGrp="1"/>
          </p:cNvSpPr>
          <p:nvPr>
            <p:ph type="ftr" sz="quarter" idx="4"/>
          </p:nvPr>
        </p:nvSpPr>
        <p:spPr>
          <a:xfrm>
            <a:off x="0"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endParaRPr lang="fr-FR"/>
          </a:p>
        </p:txBody>
      </p:sp>
      <p:sp>
        <p:nvSpPr>
          <p:cNvPr id="7" name="Espace réservé du numéro de diapositive 6">
            <a:extLst>
              <a:ext uri="{FF2B5EF4-FFF2-40B4-BE49-F238E27FC236}">
                <a16:creationId xmlns:a16="http://schemas.microsoft.com/office/drawing/2014/main" id="{BB81C818-6B6F-4A44-9507-8169B46DFADB}"/>
              </a:ext>
            </a:extLst>
          </p:cNvPr>
          <p:cNvSpPr txBox="1">
            <a:spLocks noGrp="1"/>
          </p:cNvSpPr>
          <p:nvPr>
            <p:ph type="sldNum" sz="quarter" idx="5"/>
          </p:nvPr>
        </p:nvSpPr>
        <p:spPr>
          <a:xfrm>
            <a:off x="3851333" y="9431597"/>
            <a:ext cx="2946343" cy="498219"/>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stStyle>
          <a:p>
            <a:pPr lvl="0"/>
            <a:fld id="{37D4DBBF-C02B-42A2-A041-5692A219A671}" type="slidenum">
              <a:t>‹N°›</a:t>
            </a:fld>
            <a:endParaRPr lang="fr-FR"/>
          </a:p>
        </p:txBody>
      </p:sp>
    </p:spTree>
    <p:extLst>
      <p:ext uri="{BB962C8B-B14F-4D97-AF65-F5344CB8AC3E}">
        <p14:creationId xmlns:p14="http://schemas.microsoft.com/office/powerpoint/2010/main" val="16536625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fr-FR"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2118C8-1D74-49D3-9120-6E736246A1AC}"/>
              </a:ext>
            </a:extLst>
          </p:cNvPr>
          <p:cNvSpPr>
            <a:spLocks noGrp="1" noRot="1" noChangeAspect="1"/>
          </p:cNvSpPr>
          <p:nvPr>
            <p:ph type="sldImg"/>
          </p:nvPr>
        </p:nvSpPr>
        <p:spPr>
          <a:xfrm>
            <a:off x="2143125" y="1241425"/>
            <a:ext cx="2513013" cy="3351213"/>
          </a:xfrm>
        </p:spPr>
      </p:sp>
      <p:sp>
        <p:nvSpPr>
          <p:cNvPr id="3" name="Espace réservé des notes 2">
            <a:extLst>
              <a:ext uri="{FF2B5EF4-FFF2-40B4-BE49-F238E27FC236}">
                <a16:creationId xmlns:a16="http://schemas.microsoft.com/office/drawing/2014/main" id="{F26C4C18-1285-410D-9409-8B0DEB22782C}"/>
              </a:ext>
            </a:extLst>
          </p:cNvPr>
          <p:cNvSpPr txBox="1">
            <a:spLocks noGrp="1"/>
          </p:cNvSpPr>
          <p:nvPr>
            <p:ph type="body" sz="quarter" idx="1"/>
          </p:nvPr>
        </p:nvSpPr>
        <p:spPr/>
        <p:txBody>
          <a:bodyPr/>
          <a:lstStyle/>
          <a:p>
            <a:endParaRPr lang="fr-FR"/>
          </a:p>
        </p:txBody>
      </p:sp>
      <p:sp>
        <p:nvSpPr>
          <p:cNvPr id="4" name="Espace réservé du pied de page 3">
            <a:extLst>
              <a:ext uri="{FF2B5EF4-FFF2-40B4-BE49-F238E27FC236}">
                <a16:creationId xmlns:a16="http://schemas.microsoft.com/office/drawing/2014/main" id="{EEFBB9AF-4692-40DD-ADF0-36A170E5FDA0}"/>
              </a:ext>
            </a:extLst>
          </p:cNvPr>
          <p:cNvSpPr txBox="1"/>
          <p:nvPr/>
        </p:nvSpPr>
        <p:spPr>
          <a:xfrm>
            <a:off x="0"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000000"/>
                </a:solidFill>
                <a:uFillTx/>
                <a:latin typeface="Calibri"/>
              </a:rPr>
              <a:t>+33 4 13 25 92 13 - www.aecd.fr</a:t>
            </a:r>
          </a:p>
        </p:txBody>
      </p:sp>
      <p:sp>
        <p:nvSpPr>
          <p:cNvPr id="5" name="Espace réservé du numéro de diapositive 4">
            <a:extLst>
              <a:ext uri="{FF2B5EF4-FFF2-40B4-BE49-F238E27FC236}">
                <a16:creationId xmlns:a16="http://schemas.microsoft.com/office/drawing/2014/main" id="{8624F3A2-F8F6-4AA7-B49E-F6661E8EFE46}"/>
              </a:ext>
            </a:extLst>
          </p:cNvPr>
          <p:cNvSpPr txBox="1"/>
          <p:nvPr/>
        </p:nvSpPr>
        <p:spPr>
          <a:xfrm>
            <a:off x="3851333" y="9431597"/>
            <a:ext cx="2946343" cy="498219"/>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12DD6-ED39-4315-AA3E-242BA0880CF6}" type="slidenum">
              <a:t>3</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3449739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pic>
        <p:nvPicPr>
          <p:cNvPr id="2" name="Graphisme 65">
            <a:extLst>
              <a:ext uri="{FF2B5EF4-FFF2-40B4-BE49-F238E27FC236}">
                <a16:creationId xmlns:a16="http://schemas.microsoft.com/office/drawing/2014/main" id="{759BCD9B-7088-460F-92D3-1B1FAA0D1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flipH="1">
            <a:off x="5123337" y="6751033"/>
            <a:ext cx="1483202" cy="2142402"/>
          </a:xfrm>
          <a:prstGeom prst="rect">
            <a:avLst/>
          </a:prstGeom>
          <a:noFill/>
          <a:ln cap="flat">
            <a:noFill/>
          </a:ln>
        </p:spPr>
      </p:pic>
      <p:pic>
        <p:nvPicPr>
          <p:cNvPr id="3" name="Graphisme 66">
            <a:extLst>
              <a:ext uri="{FF2B5EF4-FFF2-40B4-BE49-F238E27FC236}">
                <a16:creationId xmlns:a16="http://schemas.microsoft.com/office/drawing/2014/main" id="{6C3AC76B-DA8B-4473-9C4C-34DD0E6286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799991" flipH="1">
            <a:off x="3495248" y="6751033"/>
            <a:ext cx="1483202" cy="2142402"/>
          </a:xfrm>
          <a:prstGeom prst="rect">
            <a:avLst/>
          </a:prstGeom>
          <a:noFill/>
          <a:ln cap="flat">
            <a:noFill/>
          </a:ln>
        </p:spPr>
      </p:pic>
      <p:pic>
        <p:nvPicPr>
          <p:cNvPr id="4" name="Graphisme 67">
            <a:extLst>
              <a:ext uri="{FF2B5EF4-FFF2-40B4-BE49-F238E27FC236}">
                <a16:creationId xmlns:a16="http://schemas.microsoft.com/office/drawing/2014/main" id="{0E01EB00-132E-468C-905D-1516DC5CC7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799991" flipH="1">
            <a:off x="1867149" y="6751033"/>
            <a:ext cx="1483202" cy="2142402"/>
          </a:xfrm>
          <a:prstGeom prst="rect">
            <a:avLst/>
          </a:prstGeom>
          <a:noFill/>
          <a:ln cap="flat">
            <a:noFill/>
          </a:ln>
        </p:spPr>
      </p:pic>
      <p:pic>
        <p:nvPicPr>
          <p:cNvPr id="5" name="Graphisme 68">
            <a:extLst>
              <a:ext uri="{FF2B5EF4-FFF2-40B4-BE49-F238E27FC236}">
                <a16:creationId xmlns:a16="http://schemas.microsoft.com/office/drawing/2014/main" id="{6FE958C3-FF2B-455C-99BA-1C53A045AA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99991" flipH="1">
            <a:off x="239051" y="6751033"/>
            <a:ext cx="1483202" cy="2142402"/>
          </a:xfrm>
          <a:prstGeom prst="rect">
            <a:avLst/>
          </a:prstGeom>
          <a:noFill/>
          <a:ln cap="flat">
            <a:noFill/>
          </a:ln>
        </p:spPr>
      </p:pic>
      <p:pic>
        <p:nvPicPr>
          <p:cNvPr id="6" name="Graphisme 59">
            <a:extLst>
              <a:ext uri="{FF2B5EF4-FFF2-40B4-BE49-F238E27FC236}">
                <a16:creationId xmlns:a16="http://schemas.microsoft.com/office/drawing/2014/main" id="{0E43D59B-74C9-4549-B38F-A9F46B9B0A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26318" y="1351382"/>
            <a:ext cx="1483202" cy="2142402"/>
          </a:xfrm>
          <a:prstGeom prst="rect">
            <a:avLst/>
          </a:prstGeom>
          <a:noFill/>
          <a:ln cap="flat">
            <a:noFill/>
          </a:ln>
        </p:spPr>
      </p:pic>
      <p:pic>
        <p:nvPicPr>
          <p:cNvPr id="7" name="Graphisme 57">
            <a:extLst>
              <a:ext uri="{FF2B5EF4-FFF2-40B4-BE49-F238E27FC236}">
                <a16:creationId xmlns:a16="http://schemas.microsoft.com/office/drawing/2014/main" id="{87C65F8C-A10A-4141-B07A-E0C4CACD98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229" y="1351382"/>
            <a:ext cx="1483202" cy="2142402"/>
          </a:xfrm>
          <a:prstGeom prst="rect">
            <a:avLst/>
          </a:prstGeom>
          <a:noFill/>
          <a:ln cap="flat">
            <a:noFill/>
          </a:ln>
        </p:spPr>
      </p:pic>
      <p:pic>
        <p:nvPicPr>
          <p:cNvPr id="8" name="Graphisme 54">
            <a:extLst>
              <a:ext uri="{FF2B5EF4-FFF2-40B4-BE49-F238E27FC236}">
                <a16:creationId xmlns:a16="http://schemas.microsoft.com/office/drawing/2014/main" id="{13DB4685-30E6-4032-A2CA-E0E6696164F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70130" y="1351382"/>
            <a:ext cx="1483202" cy="2142402"/>
          </a:xfrm>
          <a:prstGeom prst="rect">
            <a:avLst/>
          </a:prstGeom>
          <a:noFill/>
          <a:ln cap="flat">
            <a:noFill/>
          </a:ln>
        </p:spPr>
      </p:pic>
      <p:pic>
        <p:nvPicPr>
          <p:cNvPr id="9" name="Graphisme 52">
            <a:extLst>
              <a:ext uri="{FF2B5EF4-FFF2-40B4-BE49-F238E27FC236}">
                <a16:creationId xmlns:a16="http://schemas.microsoft.com/office/drawing/2014/main" id="{EC961A3F-FB8C-4E40-B018-9CF4AE2DF1D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2032" y="1351382"/>
            <a:ext cx="1483202" cy="2142402"/>
          </a:xfrm>
          <a:prstGeom prst="rect">
            <a:avLst/>
          </a:prstGeom>
          <a:noFill/>
          <a:ln cap="flat">
            <a:noFill/>
          </a:ln>
        </p:spPr>
      </p:pic>
      <p:pic>
        <p:nvPicPr>
          <p:cNvPr id="10" name="Graphisme 81">
            <a:extLst>
              <a:ext uri="{FF2B5EF4-FFF2-40B4-BE49-F238E27FC236}">
                <a16:creationId xmlns:a16="http://schemas.microsoft.com/office/drawing/2014/main" id="{11B95881-2F4D-436E-B943-014E9239373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08660" y="3321109"/>
            <a:ext cx="5658709" cy="3666744"/>
          </a:xfrm>
          <a:prstGeom prst="rect">
            <a:avLst/>
          </a:prstGeom>
          <a:noFill/>
          <a:ln cap="flat">
            <a:noFill/>
          </a:ln>
        </p:spPr>
      </p:pic>
      <p:pic>
        <p:nvPicPr>
          <p:cNvPr id="11" name="Graphisme 12">
            <a:extLst>
              <a:ext uri="{FF2B5EF4-FFF2-40B4-BE49-F238E27FC236}">
                <a16:creationId xmlns:a16="http://schemas.microsoft.com/office/drawing/2014/main" id="{ACD35D8C-0691-4405-A2A9-2361528A8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084832" y="3763926"/>
            <a:ext cx="2688336" cy="2688336"/>
          </a:xfrm>
          <a:prstGeom prst="rect">
            <a:avLst/>
          </a:prstGeom>
          <a:noFill/>
          <a:ln cap="flat">
            <a:noFill/>
          </a:ln>
        </p:spPr>
      </p:pic>
      <p:pic>
        <p:nvPicPr>
          <p:cNvPr id="12" name="Graphisme 55">
            <a:extLst>
              <a:ext uri="{FF2B5EF4-FFF2-40B4-BE49-F238E27FC236}">
                <a16:creationId xmlns:a16="http://schemas.microsoft.com/office/drawing/2014/main" id="{43C8401B-86AD-45DC-A0D6-7804B8A24B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21200" y="3907608"/>
            <a:ext cx="2415597" cy="2415597"/>
          </a:xfrm>
          <a:prstGeom prst="rect">
            <a:avLst/>
          </a:prstGeom>
          <a:noFill/>
          <a:ln cap="flat">
            <a:noFill/>
          </a:ln>
        </p:spPr>
      </p:pic>
      <p:pic>
        <p:nvPicPr>
          <p:cNvPr id="13" name="Graphisme 2">
            <a:extLst>
              <a:ext uri="{FF2B5EF4-FFF2-40B4-BE49-F238E27FC236}">
                <a16:creationId xmlns:a16="http://schemas.microsoft.com/office/drawing/2014/main" id="{E249D35E-2789-41CA-8D0A-C4D9F38162A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8483" y="251679"/>
            <a:ext cx="6361041" cy="877824"/>
          </a:xfrm>
          <a:prstGeom prst="rect">
            <a:avLst/>
          </a:prstGeom>
          <a:noFill/>
          <a:ln cap="flat">
            <a:noFill/>
          </a:ln>
        </p:spPr>
      </p:pic>
      <p:pic>
        <p:nvPicPr>
          <p:cNvPr id="14" name="Graphisme 4">
            <a:extLst>
              <a:ext uri="{FF2B5EF4-FFF2-40B4-BE49-F238E27FC236}">
                <a16:creationId xmlns:a16="http://schemas.microsoft.com/office/drawing/2014/main" id="{78E44455-588D-49E8-A6C7-C2874592467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75611" y="251679"/>
            <a:ext cx="38011" cy="886968"/>
          </a:xfrm>
          <a:prstGeom prst="rect">
            <a:avLst/>
          </a:prstGeom>
          <a:noFill/>
          <a:ln cap="flat">
            <a:noFill/>
          </a:ln>
        </p:spPr>
      </p:pic>
      <p:pic>
        <p:nvPicPr>
          <p:cNvPr id="15" name="Graphisme 69">
            <a:extLst>
              <a:ext uri="{FF2B5EF4-FFF2-40B4-BE49-F238E27FC236}">
                <a16:creationId xmlns:a16="http://schemas.microsoft.com/office/drawing/2014/main" id="{DE90F2FC-D0F5-469A-8AE3-84A23EFEB157}"/>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3051" y="2089305"/>
            <a:ext cx="1472184" cy="12691"/>
          </a:xfrm>
          <a:prstGeom prst="rect">
            <a:avLst/>
          </a:prstGeom>
          <a:noFill/>
          <a:ln cap="flat">
            <a:noFill/>
          </a:ln>
        </p:spPr>
      </p:pic>
      <p:pic>
        <p:nvPicPr>
          <p:cNvPr id="16" name="Graphisme 71">
            <a:extLst>
              <a:ext uri="{FF2B5EF4-FFF2-40B4-BE49-F238E27FC236}">
                <a16:creationId xmlns:a16="http://schemas.microsoft.com/office/drawing/2014/main" id="{B7A3B927-CC7B-4A7B-AE7C-A5A61F76F008}"/>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3206" y="2089305"/>
            <a:ext cx="1472184" cy="12691"/>
          </a:xfrm>
          <a:prstGeom prst="rect">
            <a:avLst/>
          </a:prstGeom>
          <a:noFill/>
          <a:ln cap="flat">
            <a:noFill/>
          </a:ln>
        </p:spPr>
      </p:pic>
      <p:pic>
        <p:nvPicPr>
          <p:cNvPr id="17" name="Graphisme 72">
            <a:extLst>
              <a:ext uri="{FF2B5EF4-FFF2-40B4-BE49-F238E27FC236}">
                <a16:creationId xmlns:a16="http://schemas.microsoft.com/office/drawing/2014/main" id="{64E7D369-48CC-4F31-BB85-1DB3C07F568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8799" y="2089305"/>
            <a:ext cx="1472184" cy="12691"/>
          </a:xfrm>
          <a:prstGeom prst="rect">
            <a:avLst/>
          </a:prstGeom>
          <a:noFill/>
          <a:ln cap="flat">
            <a:noFill/>
          </a:ln>
        </p:spPr>
      </p:pic>
      <p:pic>
        <p:nvPicPr>
          <p:cNvPr id="18" name="Graphisme 73">
            <a:extLst>
              <a:ext uri="{FF2B5EF4-FFF2-40B4-BE49-F238E27FC236}">
                <a16:creationId xmlns:a16="http://schemas.microsoft.com/office/drawing/2014/main" id="{222107F7-0DEF-4F46-A7F5-8842BA1532A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2089305"/>
            <a:ext cx="1472184" cy="12691"/>
          </a:xfrm>
          <a:prstGeom prst="rect">
            <a:avLst/>
          </a:prstGeom>
          <a:noFill/>
          <a:ln cap="flat">
            <a:noFill/>
          </a:ln>
        </p:spPr>
      </p:pic>
      <p:pic>
        <p:nvPicPr>
          <p:cNvPr id="19" name="Graphisme 75">
            <a:extLst>
              <a:ext uri="{FF2B5EF4-FFF2-40B4-BE49-F238E27FC236}">
                <a16:creationId xmlns:a16="http://schemas.microsoft.com/office/drawing/2014/main" id="{23F214D1-64EF-4DAE-AE6A-893E2AA90BC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59488" y="8143127"/>
            <a:ext cx="1472184" cy="12691"/>
          </a:xfrm>
          <a:prstGeom prst="rect">
            <a:avLst/>
          </a:prstGeom>
          <a:noFill/>
          <a:ln cap="flat">
            <a:noFill/>
          </a:ln>
        </p:spPr>
      </p:pic>
      <p:pic>
        <p:nvPicPr>
          <p:cNvPr id="20" name="Graphisme 76">
            <a:extLst>
              <a:ext uri="{FF2B5EF4-FFF2-40B4-BE49-F238E27FC236}">
                <a16:creationId xmlns:a16="http://schemas.microsoft.com/office/drawing/2014/main" id="{3323E2BA-D487-4302-98CC-D9B163F6E9B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84459" y="8143127"/>
            <a:ext cx="1472184" cy="12691"/>
          </a:xfrm>
          <a:prstGeom prst="rect">
            <a:avLst/>
          </a:prstGeom>
          <a:noFill/>
          <a:ln cap="flat">
            <a:noFill/>
          </a:ln>
        </p:spPr>
      </p:pic>
      <p:pic>
        <p:nvPicPr>
          <p:cNvPr id="21" name="Graphisme 77">
            <a:extLst>
              <a:ext uri="{FF2B5EF4-FFF2-40B4-BE49-F238E27FC236}">
                <a16:creationId xmlns:a16="http://schemas.microsoft.com/office/drawing/2014/main" id="{65E5B1F0-5FF0-4E36-95C6-B377D31E39A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3509421" y="8143127"/>
            <a:ext cx="1472184" cy="12691"/>
          </a:xfrm>
          <a:prstGeom prst="rect">
            <a:avLst/>
          </a:prstGeom>
          <a:noFill/>
          <a:ln cap="flat">
            <a:noFill/>
          </a:ln>
        </p:spPr>
      </p:pic>
      <p:pic>
        <p:nvPicPr>
          <p:cNvPr id="22" name="Graphisme 78">
            <a:extLst>
              <a:ext uri="{FF2B5EF4-FFF2-40B4-BE49-F238E27FC236}">
                <a16:creationId xmlns:a16="http://schemas.microsoft.com/office/drawing/2014/main" id="{41A9DA8C-5C41-4A65-8BFC-D995C1A9C47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134392" y="8143127"/>
            <a:ext cx="1472184" cy="12691"/>
          </a:xfrm>
          <a:prstGeom prst="rect">
            <a:avLst/>
          </a:prstGeom>
          <a:noFill/>
          <a:ln cap="flat">
            <a:noFill/>
          </a:ln>
        </p:spPr>
      </p:pic>
      <p:sp>
        <p:nvSpPr>
          <p:cNvPr id="23" name="Titre 82">
            <a:extLst>
              <a:ext uri="{FF2B5EF4-FFF2-40B4-BE49-F238E27FC236}">
                <a16:creationId xmlns:a16="http://schemas.microsoft.com/office/drawing/2014/main" id="{65F39A2C-C23E-4620-8DD9-B22BB8CFAE9C}"/>
              </a:ext>
            </a:extLst>
          </p:cNvPr>
          <p:cNvSpPr txBox="1">
            <a:spLocks noGrp="1"/>
          </p:cNvSpPr>
          <p:nvPr>
            <p:ph type="title"/>
          </p:nvPr>
        </p:nvSpPr>
        <p:spPr>
          <a:xfrm>
            <a:off x="1396914" y="278288"/>
            <a:ext cx="5191771" cy="889455"/>
          </a:xfrm>
        </p:spPr>
        <p:txBody>
          <a:bodyPr lIns="0" tIns="0" rIns="0" bIns="0">
            <a:noAutofit/>
          </a:bodyPr>
          <a:lstStyle>
            <a:lvl1pPr>
              <a:defRPr sz="2600" b="1">
                <a:solidFill>
                  <a:srgbClr val="105A46"/>
                </a:solidFill>
              </a:defRPr>
            </a:lvl1pPr>
          </a:lstStyle>
          <a:p>
            <a:pPr lvl="0"/>
            <a:r>
              <a:rPr lang="fr-FR"/>
              <a:t>RÉALISER DES ÉCONOMIES</a:t>
            </a:r>
          </a:p>
        </p:txBody>
      </p:sp>
      <p:sp>
        <p:nvSpPr>
          <p:cNvPr id="24" name="Espace réservé du texte 85">
            <a:extLst>
              <a:ext uri="{FF2B5EF4-FFF2-40B4-BE49-F238E27FC236}">
                <a16:creationId xmlns:a16="http://schemas.microsoft.com/office/drawing/2014/main" id="{EC59CF00-0B2C-4D3C-872C-C1C7BD72B9A1}"/>
              </a:ext>
            </a:extLst>
          </p:cNvPr>
          <p:cNvSpPr txBox="1">
            <a:spLocks noGrp="1"/>
          </p:cNvSpPr>
          <p:nvPr>
            <p:ph type="body" idx="4294967295"/>
          </p:nvPr>
        </p:nvSpPr>
        <p:spPr>
          <a:xfrm>
            <a:off x="408207"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5" name="Espace réservé du texte 85">
            <a:extLst>
              <a:ext uri="{FF2B5EF4-FFF2-40B4-BE49-F238E27FC236}">
                <a16:creationId xmlns:a16="http://schemas.microsoft.com/office/drawing/2014/main" id="{91CE18E0-1136-44D0-A108-0F328841E3CD}"/>
              </a:ext>
            </a:extLst>
          </p:cNvPr>
          <p:cNvSpPr txBox="1">
            <a:spLocks noGrp="1"/>
          </p:cNvSpPr>
          <p:nvPr>
            <p:ph type="body" idx="4294967295"/>
          </p:nvPr>
        </p:nvSpPr>
        <p:spPr>
          <a:xfrm>
            <a:off x="528955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6" name="Espace réservé du texte 85">
            <a:extLst>
              <a:ext uri="{FF2B5EF4-FFF2-40B4-BE49-F238E27FC236}">
                <a16:creationId xmlns:a16="http://schemas.microsoft.com/office/drawing/2014/main" id="{83F3B9A3-BCF9-4F43-BA53-6505D9988016}"/>
              </a:ext>
            </a:extLst>
          </p:cNvPr>
          <p:cNvSpPr txBox="1">
            <a:spLocks noGrp="1"/>
          </p:cNvSpPr>
          <p:nvPr>
            <p:ph type="body" idx="4294967295"/>
          </p:nvPr>
        </p:nvSpPr>
        <p:spPr>
          <a:xfrm>
            <a:off x="2035330"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7" name="Espace réservé du texte 85">
            <a:extLst>
              <a:ext uri="{FF2B5EF4-FFF2-40B4-BE49-F238E27FC236}">
                <a16:creationId xmlns:a16="http://schemas.microsoft.com/office/drawing/2014/main" id="{C43E9C8C-A95F-49A7-9D27-B66EABE419ED}"/>
              </a:ext>
            </a:extLst>
          </p:cNvPr>
          <p:cNvSpPr txBox="1">
            <a:spLocks noGrp="1"/>
          </p:cNvSpPr>
          <p:nvPr>
            <p:ph type="body" idx="4294967295"/>
          </p:nvPr>
        </p:nvSpPr>
        <p:spPr>
          <a:xfrm>
            <a:off x="3662441" y="1412512"/>
            <a:ext cx="1174747" cy="633889"/>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8" name="Espace réservé du texte 85">
            <a:extLst>
              <a:ext uri="{FF2B5EF4-FFF2-40B4-BE49-F238E27FC236}">
                <a16:creationId xmlns:a16="http://schemas.microsoft.com/office/drawing/2014/main" id="{B02C0437-6D3C-48CC-BB9A-00D738F418E8}"/>
              </a:ext>
            </a:extLst>
          </p:cNvPr>
          <p:cNvSpPr txBox="1">
            <a:spLocks noGrp="1"/>
          </p:cNvSpPr>
          <p:nvPr>
            <p:ph type="body" idx="4294967295"/>
          </p:nvPr>
        </p:nvSpPr>
        <p:spPr>
          <a:xfrm>
            <a:off x="408207"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29" name="Espace réservé du texte 85">
            <a:extLst>
              <a:ext uri="{FF2B5EF4-FFF2-40B4-BE49-F238E27FC236}">
                <a16:creationId xmlns:a16="http://schemas.microsoft.com/office/drawing/2014/main" id="{6D3B1BA9-9035-4337-AC30-C1C69CCA9538}"/>
              </a:ext>
            </a:extLst>
          </p:cNvPr>
          <p:cNvSpPr txBox="1">
            <a:spLocks noGrp="1"/>
          </p:cNvSpPr>
          <p:nvPr>
            <p:ph type="body" idx="4294967295"/>
          </p:nvPr>
        </p:nvSpPr>
        <p:spPr>
          <a:xfrm>
            <a:off x="528955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0" name="Espace réservé du texte 85">
            <a:extLst>
              <a:ext uri="{FF2B5EF4-FFF2-40B4-BE49-F238E27FC236}">
                <a16:creationId xmlns:a16="http://schemas.microsoft.com/office/drawing/2014/main" id="{9F3B34C7-33C5-4D95-9DAB-62312923548D}"/>
              </a:ext>
            </a:extLst>
          </p:cNvPr>
          <p:cNvSpPr txBox="1">
            <a:spLocks noGrp="1"/>
          </p:cNvSpPr>
          <p:nvPr>
            <p:ph type="body" idx="4294967295"/>
          </p:nvPr>
        </p:nvSpPr>
        <p:spPr>
          <a:xfrm>
            <a:off x="2035330"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1" name="Espace réservé du texte 85">
            <a:extLst>
              <a:ext uri="{FF2B5EF4-FFF2-40B4-BE49-F238E27FC236}">
                <a16:creationId xmlns:a16="http://schemas.microsoft.com/office/drawing/2014/main" id="{94AF63A6-70C2-4B0D-B130-DA4BA7263594}"/>
              </a:ext>
            </a:extLst>
          </p:cNvPr>
          <p:cNvSpPr txBox="1">
            <a:spLocks noGrp="1"/>
          </p:cNvSpPr>
          <p:nvPr>
            <p:ph type="body" idx="4294967295"/>
          </p:nvPr>
        </p:nvSpPr>
        <p:spPr>
          <a:xfrm>
            <a:off x="3662441" y="8200238"/>
            <a:ext cx="1174747" cy="633596"/>
          </a:xfrm>
        </p:spPr>
        <p:txBody>
          <a:bodyPr lIns="0" tIns="0" rIns="0" bIns="0" anchor="ctr">
            <a:noAutofit/>
          </a:bodyPr>
          <a:lstStyle>
            <a:lvl1pPr marL="0" indent="0">
              <a:buNone/>
              <a:defRPr sz="900">
                <a:solidFill>
                  <a:srgbClr val="1A1A1A"/>
                </a:solidFill>
              </a:defRPr>
            </a:lvl1pPr>
          </a:lstStyle>
          <a:p>
            <a:pPr lvl="0"/>
            <a:r>
              <a:rPr lang="fr-FR"/>
              <a:t>Modifiez les styles du texte du masque</a:t>
            </a:r>
          </a:p>
        </p:txBody>
      </p:sp>
      <p:sp>
        <p:nvSpPr>
          <p:cNvPr id="32" name="Espace réservé du texte 85">
            <a:extLst>
              <a:ext uri="{FF2B5EF4-FFF2-40B4-BE49-F238E27FC236}">
                <a16:creationId xmlns:a16="http://schemas.microsoft.com/office/drawing/2014/main" id="{106CD0EE-A351-4CCE-9BAC-88AB6FBA4C99}"/>
              </a:ext>
            </a:extLst>
          </p:cNvPr>
          <p:cNvSpPr txBox="1">
            <a:spLocks noGrp="1"/>
          </p:cNvSpPr>
          <p:nvPr>
            <p:ph type="body" idx="4294967295"/>
          </p:nvPr>
        </p:nvSpPr>
        <p:spPr>
          <a:xfrm>
            <a:off x="248469" y="2100762"/>
            <a:ext cx="1483202" cy="415997"/>
          </a:xfrm>
        </p:spPr>
        <p:txBody>
          <a:bodyPr lIns="0" tIns="0" rIns="0" bIns="0" anchor="ctr" anchorCtr="1">
            <a:noAutofit/>
          </a:bodyPr>
          <a:lstStyle>
            <a:lvl1pPr marL="0" indent="0" algn="ctr">
              <a:buNone/>
              <a:defRPr sz="1300" b="1">
                <a:solidFill>
                  <a:srgbClr val="76559A"/>
                </a:solidFill>
                <a:latin typeface="Bookman Old Style"/>
              </a:defRPr>
            </a:lvl1pPr>
          </a:lstStyle>
          <a:p>
            <a:pPr lvl="0"/>
            <a:r>
              <a:rPr lang="fr-FR"/>
              <a:t>ALIMENTATION</a:t>
            </a:r>
          </a:p>
        </p:txBody>
      </p:sp>
      <p:sp>
        <p:nvSpPr>
          <p:cNvPr id="33" name="Espace réservé du texte 85">
            <a:extLst>
              <a:ext uri="{FF2B5EF4-FFF2-40B4-BE49-F238E27FC236}">
                <a16:creationId xmlns:a16="http://schemas.microsoft.com/office/drawing/2014/main" id="{B55F55F0-118A-43BC-B752-1025BED0A658}"/>
              </a:ext>
            </a:extLst>
          </p:cNvPr>
          <p:cNvSpPr txBox="1">
            <a:spLocks noGrp="1"/>
          </p:cNvSpPr>
          <p:nvPr>
            <p:ph type="body" idx="4294967295"/>
          </p:nvPr>
        </p:nvSpPr>
        <p:spPr>
          <a:xfrm>
            <a:off x="5129811" y="2100762"/>
            <a:ext cx="1483202" cy="415997"/>
          </a:xfrm>
        </p:spPr>
        <p:txBody>
          <a:bodyPr lIns="0" tIns="0" rIns="0" bIns="0" anchor="ctr" anchorCtr="1">
            <a:noAutofit/>
          </a:bodyPr>
          <a:lstStyle>
            <a:lvl1pPr marL="0" indent="0" algn="ctr">
              <a:buNone/>
              <a:defRPr sz="1300" b="1">
                <a:solidFill>
                  <a:srgbClr val="007591"/>
                </a:solidFill>
                <a:latin typeface="Bookman Old Style"/>
              </a:defRPr>
            </a:lvl1pPr>
          </a:lstStyle>
          <a:p>
            <a:pPr lvl="0"/>
            <a:r>
              <a:rPr lang="fr-FR"/>
              <a:t>SANTÉ</a:t>
            </a:r>
          </a:p>
        </p:txBody>
      </p:sp>
      <p:sp>
        <p:nvSpPr>
          <p:cNvPr id="34" name="Espace réservé du texte 85">
            <a:extLst>
              <a:ext uri="{FF2B5EF4-FFF2-40B4-BE49-F238E27FC236}">
                <a16:creationId xmlns:a16="http://schemas.microsoft.com/office/drawing/2014/main" id="{2BFEF706-6D45-42BA-BBE7-487F03EDF89E}"/>
              </a:ext>
            </a:extLst>
          </p:cNvPr>
          <p:cNvSpPr txBox="1">
            <a:spLocks noGrp="1"/>
          </p:cNvSpPr>
          <p:nvPr>
            <p:ph type="body" idx="4294967295"/>
          </p:nvPr>
        </p:nvSpPr>
        <p:spPr>
          <a:xfrm>
            <a:off x="1875589" y="2100762"/>
            <a:ext cx="1483202" cy="415997"/>
          </a:xfrm>
        </p:spPr>
        <p:txBody>
          <a:bodyPr lIns="0" tIns="0" rIns="0" bIns="0" anchor="ctr" anchorCtr="1">
            <a:noAutofit/>
          </a:bodyPr>
          <a:lstStyle>
            <a:lvl1pPr marL="0" indent="0" algn="ctr">
              <a:buNone/>
              <a:defRPr sz="1300" b="1">
                <a:solidFill>
                  <a:srgbClr val="4045A5"/>
                </a:solidFill>
                <a:latin typeface="Bookman Old Style"/>
              </a:defRPr>
            </a:lvl1pPr>
          </a:lstStyle>
          <a:p>
            <a:pPr lvl="0"/>
            <a:r>
              <a:rPr lang="fr-FR"/>
              <a:t>VOITURE</a:t>
            </a:r>
          </a:p>
        </p:txBody>
      </p:sp>
      <p:sp>
        <p:nvSpPr>
          <p:cNvPr id="35" name="Espace réservé du texte 85">
            <a:extLst>
              <a:ext uri="{FF2B5EF4-FFF2-40B4-BE49-F238E27FC236}">
                <a16:creationId xmlns:a16="http://schemas.microsoft.com/office/drawing/2014/main" id="{6D74FFA1-2294-4281-BEF5-CCE6084FFC33}"/>
              </a:ext>
            </a:extLst>
          </p:cNvPr>
          <p:cNvSpPr txBox="1">
            <a:spLocks noGrp="1"/>
          </p:cNvSpPr>
          <p:nvPr>
            <p:ph type="body" idx="4294967295"/>
          </p:nvPr>
        </p:nvSpPr>
        <p:spPr>
          <a:xfrm>
            <a:off x="3502700" y="2100762"/>
            <a:ext cx="1483202" cy="415997"/>
          </a:xfrm>
        </p:spPr>
        <p:txBody>
          <a:bodyPr lIns="0" tIns="0" rIns="0" bIns="0" anchor="ctr" anchorCtr="1">
            <a:noAutofit/>
          </a:bodyPr>
          <a:lstStyle>
            <a:lvl1pPr marL="0" indent="0" algn="ctr">
              <a:buNone/>
              <a:defRPr sz="1300" b="1">
                <a:solidFill>
                  <a:srgbClr val="356194"/>
                </a:solidFill>
                <a:latin typeface="Bookman Old Style"/>
              </a:defRPr>
            </a:lvl1pPr>
          </a:lstStyle>
          <a:p>
            <a:pPr lvl="0"/>
            <a:r>
              <a:rPr lang="fr-FR"/>
              <a:t>MAISON</a:t>
            </a:r>
          </a:p>
        </p:txBody>
      </p:sp>
      <p:sp>
        <p:nvSpPr>
          <p:cNvPr id="36" name="Espace réservé du texte 85">
            <a:extLst>
              <a:ext uri="{FF2B5EF4-FFF2-40B4-BE49-F238E27FC236}">
                <a16:creationId xmlns:a16="http://schemas.microsoft.com/office/drawing/2014/main" id="{217DADD4-5136-4C29-B7D5-C2946A58C895}"/>
              </a:ext>
            </a:extLst>
          </p:cNvPr>
          <p:cNvSpPr txBox="1">
            <a:spLocks noGrp="1"/>
          </p:cNvSpPr>
          <p:nvPr>
            <p:ph type="body" idx="4294967295"/>
          </p:nvPr>
        </p:nvSpPr>
        <p:spPr>
          <a:xfrm>
            <a:off x="248472" y="7731930"/>
            <a:ext cx="1477441" cy="415997"/>
          </a:xfrm>
        </p:spPr>
        <p:txBody>
          <a:bodyPr lIns="0" tIns="0" rIns="0" bIns="0" anchor="ctr" anchorCtr="1">
            <a:noAutofit/>
          </a:bodyPr>
          <a:lstStyle>
            <a:lvl1pPr marL="0" indent="0" algn="ctr">
              <a:buNone/>
              <a:defRPr sz="1300" b="1">
                <a:solidFill>
                  <a:srgbClr val="749100"/>
                </a:solidFill>
                <a:latin typeface="Bookman Old Style"/>
              </a:defRPr>
            </a:lvl1pPr>
          </a:lstStyle>
          <a:p>
            <a:pPr lvl="0"/>
            <a:r>
              <a:rPr lang="fr-FR"/>
              <a:t>TÉLÉPHONE</a:t>
            </a:r>
          </a:p>
        </p:txBody>
      </p:sp>
      <p:sp>
        <p:nvSpPr>
          <p:cNvPr id="37" name="Espace réservé du texte 85">
            <a:extLst>
              <a:ext uri="{FF2B5EF4-FFF2-40B4-BE49-F238E27FC236}">
                <a16:creationId xmlns:a16="http://schemas.microsoft.com/office/drawing/2014/main" id="{E2A94C0E-B533-4E22-B5F9-A1B306F8D687}"/>
              </a:ext>
            </a:extLst>
          </p:cNvPr>
          <p:cNvSpPr txBox="1">
            <a:spLocks noGrp="1"/>
          </p:cNvSpPr>
          <p:nvPr>
            <p:ph type="body" idx="4294967295"/>
          </p:nvPr>
        </p:nvSpPr>
        <p:spPr>
          <a:xfrm>
            <a:off x="5129811" y="7731930"/>
            <a:ext cx="1483202" cy="415997"/>
          </a:xfrm>
        </p:spPr>
        <p:txBody>
          <a:bodyPr lIns="0" tIns="0" rIns="0" bIns="0" anchor="ctr" anchorCtr="1">
            <a:noAutofit/>
          </a:bodyPr>
          <a:lstStyle>
            <a:lvl1pPr marL="0" indent="0" algn="ctr">
              <a:buNone/>
              <a:defRPr sz="1300" b="1">
                <a:solidFill>
                  <a:srgbClr val="CC2129"/>
                </a:solidFill>
                <a:latin typeface="Bookman Old Style"/>
              </a:defRPr>
            </a:lvl1pPr>
          </a:lstStyle>
          <a:p>
            <a:pPr lvl="0"/>
            <a:r>
              <a:rPr lang="fr-FR"/>
              <a:t>ACHATS</a:t>
            </a:r>
          </a:p>
        </p:txBody>
      </p:sp>
      <p:sp>
        <p:nvSpPr>
          <p:cNvPr id="38" name="Espace réservé du texte 85">
            <a:extLst>
              <a:ext uri="{FF2B5EF4-FFF2-40B4-BE49-F238E27FC236}">
                <a16:creationId xmlns:a16="http://schemas.microsoft.com/office/drawing/2014/main" id="{4B43BBB3-BE52-467E-9473-C9B6811626CA}"/>
              </a:ext>
            </a:extLst>
          </p:cNvPr>
          <p:cNvSpPr txBox="1">
            <a:spLocks noGrp="1"/>
          </p:cNvSpPr>
          <p:nvPr>
            <p:ph type="body" idx="4294967295"/>
          </p:nvPr>
        </p:nvSpPr>
        <p:spPr>
          <a:xfrm>
            <a:off x="1869609" y="7731930"/>
            <a:ext cx="1483202" cy="415997"/>
          </a:xfrm>
        </p:spPr>
        <p:txBody>
          <a:bodyPr lIns="0" tIns="0" rIns="0" bIns="0" anchor="ctr" anchorCtr="1">
            <a:noAutofit/>
          </a:bodyPr>
          <a:lstStyle>
            <a:lvl1pPr marL="0" indent="0" algn="ctr">
              <a:buNone/>
              <a:defRPr sz="1300" b="1">
                <a:solidFill>
                  <a:srgbClr val="A99200"/>
                </a:solidFill>
                <a:latin typeface="Bookman Old Style"/>
              </a:defRPr>
            </a:lvl1pPr>
          </a:lstStyle>
          <a:p>
            <a:pPr lvl="0"/>
            <a:r>
              <a:rPr lang="fr-FR"/>
              <a:t>CRÉDITS</a:t>
            </a:r>
          </a:p>
        </p:txBody>
      </p:sp>
      <p:sp>
        <p:nvSpPr>
          <p:cNvPr id="39" name="Espace réservé du texte 85">
            <a:extLst>
              <a:ext uri="{FF2B5EF4-FFF2-40B4-BE49-F238E27FC236}">
                <a16:creationId xmlns:a16="http://schemas.microsoft.com/office/drawing/2014/main" id="{ED100DAA-6B09-476E-8C47-0D282E894D3F}"/>
              </a:ext>
            </a:extLst>
          </p:cNvPr>
          <p:cNvSpPr txBox="1">
            <a:spLocks noGrp="1"/>
          </p:cNvSpPr>
          <p:nvPr>
            <p:ph type="body" idx="4294967295"/>
          </p:nvPr>
        </p:nvSpPr>
        <p:spPr>
          <a:xfrm>
            <a:off x="3496491" y="7731930"/>
            <a:ext cx="1483202" cy="415997"/>
          </a:xfrm>
        </p:spPr>
        <p:txBody>
          <a:bodyPr lIns="0" tIns="0" rIns="0" bIns="0" anchor="ctr" anchorCtr="1">
            <a:noAutofit/>
          </a:bodyPr>
          <a:lstStyle>
            <a:lvl1pPr marL="0" indent="0" algn="ctr">
              <a:buNone/>
              <a:defRPr sz="1300" b="1">
                <a:solidFill>
                  <a:srgbClr val="C66809"/>
                </a:solidFill>
                <a:latin typeface="Bookman Old Style"/>
              </a:defRPr>
            </a:lvl1pPr>
          </a:lstStyle>
          <a:p>
            <a:pPr lvl="0"/>
            <a:r>
              <a:rPr lang="fr-FR"/>
              <a:t>IMPÔTS</a:t>
            </a:r>
          </a:p>
        </p:txBody>
      </p:sp>
      <p:sp>
        <p:nvSpPr>
          <p:cNvPr id="40" name="Espace réservé du texte 85">
            <a:extLst>
              <a:ext uri="{FF2B5EF4-FFF2-40B4-BE49-F238E27FC236}">
                <a16:creationId xmlns:a16="http://schemas.microsoft.com/office/drawing/2014/main" id="{9206CCA6-520A-47CF-A1D7-8689DCB4BAD8}"/>
              </a:ext>
            </a:extLst>
          </p:cNvPr>
          <p:cNvSpPr txBox="1">
            <a:spLocks noGrp="1"/>
          </p:cNvSpPr>
          <p:nvPr>
            <p:ph type="body" idx="4294967295"/>
          </p:nvPr>
        </p:nvSpPr>
        <p:spPr>
          <a:xfrm>
            <a:off x="2635684" y="5262500"/>
            <a:ext cx="1586639" cy="633596"/>
          </a:xfrm>
        </p:spPr>
        <p:txBody>
          <a:bodyPr lIns="0" tIns="0" rIns="0" bIns="0" anchor="ctr" anchorCtr="1">
            <a:noAutofit/>
          </a:bodyPr>
          <a:lstStyle>
            <a:lvl1pPr marL="0" indent="0" algn="ctr">
              <a:buNone/>
              <a:defRPr sz="900">
                <a:solidFill>
                  <a:srgbClr val="1A1A1A"/>
                </a:solidFill>
              </a:defRPr>
            </a:lvl1pPr>
          </a:lstStyle>
          <a:p>
            <a:pPr lvl="0"/>
            <a:r>
              <a:rPr lang="fr-FR"/>
              <a:t>Modifiez les styles du texte du masque</a:t>
            </a:r>
          </a:p>
        </p:txBody>
      </p:sp>
      <p:sp>
        <p:nvSpPr>
          <p:cNvPr id="41" name="Espace réservé du texte 85">
            <a:extLst>
              <a:ext uri="{FF2B5EF4-FFF2-40B4-BE49-F238E27FC236}">
                <a16:creationId xmlns:a16="http://schemas.microsoft.com/office/drawing/2014/main" id="{F3F2A8CC-9D8C-44B1-96E9-D602AA6B9E8C}"/>
              </a:ext>
            </a:extLst>
          </p:cNvPr>
          <p:cNvSpPr txBox="1">
            <a:spLocks noGrp="1"/>
          </p:cNvSpPr>
          <p:nvPr>
            <p:ph type="body" idx="4294967295"/>
          </p:nvPr>
        </p:nvSpPr>
        <p:spPr>
          <a:xfrm>
            <a:off x="2506456" y="4963730"/>
            <a:ext cx="1845085" cy="299063"/>
          </a:xfrm>
        </p:spPr>
        <p:txBody>
          <a:bodyPr lIns="0" tIns="0" rIns="0" bIns="0" anchor="ctr" anchorCtr="1">
            <a:noAutofit/>
          </a:bodyPr>
          <a:lstStyle>
            <a:lvl1pPr marL="0" indent="0" algn="ctr">
              <a:buNone/>
              <a:defRPr sz="1300" b="1">
                <a:solidFill>
                  <a:srgbClr val="105A46"/>
                </a:solidFill>
                <a:latin typeface="Bookman Old Style"/>
              </a:defRPr>
            </a:lvl1pPr>
          </a:lstStyle>
          <a:p>
            <a:pPr lvl="0"/>
            <a:r>
              <a:rPr lang="fr-FR"/>
              <a:t>VOTRE ÉPARGNE</a:t>
            </a:r>
          </a:p>
        </p:txBody>
      </p:sp>
      <p:sp>
        <p:nvSpPr>
          <p:cNvPr id="42" name="Espace réservé d’image 109">
            <a:extLst>
              <a:ext uri="{FF2B5EF4-FFF2-40B4-BE49-F238E27FC236}">
                <a16:creationId xmlns:a16="http://schemas.microsoft.com/office/drawing/2014/main" id="{CFDAAC9A-AC88-45BD-B5D9-1F37535762A2}"/>
              </a:ext>
            </a:extLst>
          </p:cNvPr>
          <p:cNvSpPr txBox="1">
            <a:spLocks noGrp="1"/>
          </p:cNvSpPr>
          <p:nvPr>
            <p:ph type="pic" idx="4294967295"/>
          </p:nvPr>
        </p:nvSpPr>
        <p:spPr>
          <a:xfrm>
            <a:off x="639220"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3" name="Espace réservé d’image 109">
            <a:extLst>
              <a:ext uri="{FF2B5EF4-FFF2-40B4-BE49-F238E27FC236}">
                <a16:creationId xmlns:a16="http://schemas.microsoft.com/office/drawing/2014/main" id="{D38F9069-507B-4234-9552-3CF542042C11}"/>
              </a:ext>
            </a:extLst>
          </p:cNvPr>
          <p:cNvSpPr txBox="1">
            <a:spLocks noGrp="1"/>
          </p:cNvSpPr>
          <p:nvPr>
            <p:ph type="pic" idx="4294967295"/>
          </p:nvPr>
        </p:nvSpPr>
        <p:spPr>
          <a:xfrm>
            <a:off x="2257333"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4" name="Espace réservé d’image 109">
            <a:extLst>
              <a:ext uri="{FF2B5EF4-FFF2-40B4-BE49-F238E27FC236}">
                <a16:creationId xmlns:a16="http://schemas.microsoft.com/office/drawing/2014/main" id="{BF646AA5-FEC8-405B-9075-1BF4B767EF69}"/>
              </a:ext>
            </a:extLst>
          </p:cNvPr>
          <p:cNvSpPr txBox="1">
            <a:spLocks noGrp="1"/>
          </p:cNvSpPr>
          <p:nvPr>
            <p:ph type="pic" idx="4294967295"/>
          </p:nvPr>
        </p:nvSpPr>
        <p:spPr>
          <a:xfrm>
            <a:off x="3875437"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5" name="Espace réservé d’image 109">
            <a:extLst>
              <a:ext uri="{FF2B5EF4-FFF2-40B4-BE49-F238E27FC236}">
                <a16:creationId xmlns:a16="http://schemas.microsoft.com/office/drawing/2014/main" id="{3322F6F9-C387-4AB6-B935-85F5839B1C36}"/>
              </a:ext>
            </a:extLst>
          </p:cNvPr>
          <p:cNvSpPr txBox="1">
            <a:spLocks noGrp="1"/>
          </p:cNvSpPr>
          <p:nvPr>
            <p:ph type="pic" idx="4294967295"/>
          </p:nvPr>
        </p:nvSpPr>
        <p:spPr>
          <a:xfrm>
            <a:off x="5493541" y="2471222"/>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6" name="Espace réservé d’image 109">
            <a:extLst>
              <a:ext uri="{FF2B5EF4-FFF2-40B4-BE49-F238E27FC236}">
                <a16:creationId xmlns:a16="http://schemas.microsoft.com/office/drawing/2014/main" id="{5A6C5632-7D79-4A88-9D01-8D126FF5FA4F}"/>
              </a:ext>
            </a:extLst>
          </p:cNvPr>
          <p:cNvSpPr txBox="1">
            <a:spLocks noGrp="1"/>
          </p:cNvSpPr>
          <p:nvPr>
            <p:ph type="pic" idx="4294967295"/>
          </p:nvPr>
        </p:nvSpPr>
        <p:spPr>
          <a:xfrm>
            <a:off x="639220"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7" name="Espace réservé d’image 109">
            <a:extLst>
              <a:ext uri="{FF2B5EF4-FFF2-40B4-BE49-F238E27FC236}">
                <a16:creationId xmlns:a16="http://schemas.microsoft.com/office/drawing/2014/main" id="{1C985D92-5334-4E95-B98A-EFCB0FE133BC}"/>
              </a:ext>
            </a:extLst>
          </p:cNvPr>
          <p:cNvSpPr txBox="1">
            <a:spLocks noGrp="1"/>
          </p:cNvSpPr>
          <p:nvPr>
            <p:ph type="pic" idx="4294967295"/>
          </p:nvPr>
        </p:nvSpPr>
        <p:spPr>
          <a:xfrm>
            <a:off x="2257333"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8" name="Espace réservé d’image 109">
            <a:extLst>
              <a:ext uri="{FF2B5EF4-FFF2-40B4-BE49-F238E27FC236}">
                <a16:creationId xmlns:a16="http://schemas.microsoft.com/office/drawing/2014/main" id="{CCD1FCB7-C173-4687-A80D-C501C29D3984}"/>
              </a:ext>
            </a:extLst>
          </p:cNvPr>
          <p:cNvSpPr txBox="1">
            <a:spLocks noGrp="1"/>
          </p:cNvSpPr>
          <p:nvPr>
            <p:ph type="pic" idx="4294967295"/>
          </p:nvPr>
        </p:nvSpPr>
        <p:spPr>
          <a:xfrm>
            <a:off x="3875437"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49" name="Espace réservé d’image 109">
            <a:extLst>
              <a:ext uri="{FF2B5EF4-FFF2-40B4-BE49-F238E27FC236}">
                <a16:creationId xmlns:a16="http://schemas.microsoft.com/office/drawing/2014/main" id="{6F4798AC-142A-4BD6-880E-CFB38DAA9957}"/>
              </a:ext>
            </a:extLst>
          </p:cNvPr>
          <p:cNvSpPr txBox="1">
            <a:spLocks noGrp="1"/>
          </p:cNvSpPr>
          <p:nvPr>
            <p:ph type="pic" idx="4294967295"/>
          </p:nvPr>
        </p:nvSpPr>
        <p:spPr>
          <a:xfrm>
            <a:off x="5493541" y="6978773"/>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
        <p:nvSpPr>
          <p:cNvPr id="50" name="Espace réservé du texte 85">
            <a:extLst>
              <a:ext uri="{FF2B5EF4-FFF2-40B4-BE49-F238E27FC236}">
                <a16:creationId xmlns:a16="http://schemas.microsoft.com/office/drawing/2014/main" id="{B881A9D4-62D6-4405-979B-943F5AA46514}"/>
              </a:ext>
            </a:extLst>
          </p:cNvPr>
          <p:cNvSpPr txBox="1">
            <a:spLocks noGrp="1"/>
          </p:cNvSpPr>
          <p:nvPr>
            <p:ph type="body" idx="4294967295"/>
          </p:nvPr>
        </p:nvSpPr>
        <p:spPr>
          <a:xfrm rot="16200004">
            <a:off x="343572" y="317249"/>
            <a:ext cx="813980" cy="746689"/>
          </a:xfrm>
        </p:spPr>
        <p:txBody>
          <a:bodyPr lIns="0" tIns="0" rIns="0" bIns="0" anchor="ctr" anchorCtr="1">
            <a:noAutofit/>
          </a:bodyPr>
          <a:lstStyle>
            <a:lvl1pPr marL="0" indent="0" algn="ctr">
              <a:buNone/>
              <a:defRPr sz="1400" b="1">
                <a:solidFill>
                  <a:srgbClr val="FFFFFF"/>
                </a:solidFill>
              </a:defRPr>
            </a:lvl1pPr>
          </a:lstStyle>
          <a:p>
            <a:pPr lvl="0"/>
            <a:r>
              <a:rPr lang="fr-FR"/>
              <a:t>COMMENT FAIRE</a:t>
            </a:r>
            <a:br>
              <a:rPr lang="fr-FR"/>
            </a:br>
            <a:r>
              <a:rPr lang="fr-FR"/>
              <a:t>POUR</a:t>
            </a:r>
          </a:p>
        </p:txBody>
      </p:sp>
      <p:sp>
        <p:nvSpPr>
          <p:cNvPr id="51" name="Espace réservé d’image 109">
            <a:extLst>
              <a:ext uri="{FF2B5EF4-FFF2-40B4-BE49-F238E27FC236}">
                <a16:creationId xmlns:a16="http://schemas.microsoft.com/office/drawing/2014/main" id="{1BC43CB0-8AE8-4901-944C-CD1F2CD95C00}"/>
              </a:ext>
            </a:extLst>
          </p:cNvPr>
          <p:cNvSpPr txBox="1">
            <a:spLocks noGrp="1"/>
          </p:cNvSpPr>
          <p:nvPr>
            <p:ph type="pic" idx="4294967295"/>
          </p:nvPr>
        </p:nvSpPr>
        <p:spPr>
          <a:xfrm>
            <a:off x="3045619" y="4138055"/>
            <a:ext cx="766760" cy="766760"/>
          </a:xfrm>
        </p:spPr>
        <p:txBody>
          <a:bodyPr anchor="ctr" anchorCtr="1">
            <a:noAutofit/>
          </a:bodyPr>
          <a:lstStyle>
            <a:lvl1pPr marL="0" indent="0" algn="ctr">
              <a:buNone/>
              <a:defRPr sz="1200">
                <a:solidFill>
                  <a:srgbClr val="1A1A1A"/>
                </a:solidFill>
              </a:defRPr>
            </a:lvl1pPr>
          </a:lstStyle>
          <a:p>
            <a:pPr lvl="0"/>
            <a:r>
              <a:rPr lang="fr-FR"/>
              <a:t>Cliquez sur l’icône pour ajouter une image</a:t>
            </a:r>
          </a:p>
        </p:txBody>
      </p:sp>
    </p:spTree>
    <p:extLst>
      <p:ext uri="{BB962C8B-B14F-4D97-AF65-F5344CB8AC3E}">
        <p14:creationId xmlns:p14="http://schemas.microsoft.com/office/powerpoint/2010/main" val="333483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4C56-7CD6-4140-AEF5-CCD7EA6F74BA}"/>
              </a:ext>
            </a:extLst>
          </p:cNvPr>
          <p:cNvSpPr txBox="1">
            <a:spLocks noGrp="1"/>
          </p:cNvSpPr>
          <p:nvPr>
            <p:ph type="title"/>
          </p:nvPr>
        </p:nvSpPr>
        <p:spPr>
          <a:xfrm>
            <a:off x="472383" y="609603"/>
            <a:ext cx="4113903" cy="2133596"/>
          </a:xfrm>
        </p:spPr>
        <p:txBody>
          <a:bodyPr anchor="b"/>
          <a:lstStyle>
            <a:lvl1pPr>
              <a:defRPr sz="2215">
                <a:solidFill>
                  <a:srgbClr val="1D2545"/>
                </a:solidFill>
                <a:latin typeface="Arial Narrow"/>
              </a:defRPr>
            </a:lvl1pPr>
          </a:lstStyle>
          <a:p>
            <a:pPr lvl="0"/>
            <a:r>
              <a:rPr lang="fr-FR"/>
              <a:t>Modifiez le style du titre</a:t>
            </a:r>
            <a:endParaRPr lang="en-US"/>
          </a:p>
        </p:txBody>
      </p:sp>
      <p:sp>
        <p:nvSpPr>
          <p:cNvPr id="3" name="Content Placeholder 2">
            <a:extLst>
              <a:ext uri="{FF2B5EF4-FFF2-40B4-BE49-F238E27FC236}">
                <a16:creationId xmlns:a16="http://schemas.microsoft.com/office/drawing/2014/main" id="{600E7476-E968-4E73-B872-3F7E9EE2FB0F}"/>
              </a:ext>
            </a:extLst>
          </p:cNvPr>
          <p:cNvSpPr txBox="1">
            <a:spLocks noGrp="1"/>
          </p:cNvSpPr>
          <p:nvPr>
            <p:ph idx="4294967295"/>
          </p:nvPr>
        </p:nvSpPr>
        <p:spPr>
          <a:xfrm>
            <a:off x="2915550" y="1316573"/>
            <a:ext cx="3471867" cy="6498165"/>
          </a:xfrm>
        </p:spPr>
        <p:txBody>
          <a:bodyPr/>
          <a:lstStyle>
            <a:lvl1pPr marL="0" indent="0">
              <a:buNone/>
              <a:defRPr sz="2215"/>
            </a:lvl1pPr>
            <a:lvl2pPr marL="316526" indent="0">
              <a:buNone/>
              <a:defRPr sz="1939"/>
            </a:lvl2pPr>
            <a:lvl3pPr marL="633062" indent="0">
              <a:buNone/>
              <a:defRPr sz="1662"/>
            </a:lvl3pPr>
            <a:lvl4pPr marL="949589" indent="0">
              <a:buNone/>
              <a:defRPr sz="1385"/>
            </a:lvl4pPr>
            <a:lvl5pPr marL="1266116" indent="0">
              <a:buNone/>
              <a:defRPr sz="1385"/>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7AA833A-BE44-4B56-B00A-79428D543552}"/>
              </a:ext>
            </a:extLst>
          </p:cNvPr>
          <p:cNvSpPr txBox="1">
            <a:spLocks noGrp="1"/>
          </p:cNvSpPr>
          <p:nvPr>
            <p:ph type="body" idx="4294967295"/>
          </p:nvPr>
        </p:nvSpPr>
        <p:spPr>
          <a:xfrm>
            <a:off x="472383" y="2743200"/>
            <a:ext cx="2211887" cy="5082116"/>
          </a:xfrm>
        </p:spPr>
        <p:txBody>
          <a:bodyPr/>
          <a:lstStyle>
            <a:lvl1pPr marL="0" indent="0">
              <a:buNone/>
              <a:defRPr sz="1108"/>
            </a:lvl1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03ABC34-EF5A-4B34-8A76-D9B240E72EBE}"/>
              </a:ext>
            </a:extLst>
          </p:cNvPr>
          <p:cNvSpPr txBox="1">
            <a:spLocks noGrp="1"/>
          </p:cNvSpPr>
          <p:nvPr>
            <p:ph type="dt" sz="half" idx="7"/>
          </p:nvPr>
        </p:nvSpPr>
        <p:spPr/>
        <p:txBody>
          <a:bodyPr/>
          <a:lstStyle>
            <a:lvl1pPr>
              <a:defRPr lang="en-US"/>
            </a:lvl1pPr>
          </a:lstStyle>
          <a:p>
            <a:pPr lvl="0"/>
            <a:endParaRPr lang="en-US"/>
          </a:p>
        </p:txBody>
      </p:sp>
      <p:sp>
        <p:nvSpPr>
          <p:cNvPr id="6" name="Footer Placeholder 5">
            <a:extLst>
              <a:ext uri="{FF2B5EF4-FFF2-40B4-BE49-F238E27FC236}">
                <a16:creationId xmlns:a16="http://schemas.microsoft.com/office/drawing/2014/main" id="{5D0A4F80-3714-47CA-9703-93A84B2B0F0A}"/>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7" name="Slide Number Placeholder 6">
            <a:extLst>
              <a:ext uri="{FF2B5EF4-FFF2-40B4-BE49-F238E27FC236}">
                <a16:creationId xmlns:a16="http://schemas.microsoft.com/office/drawing/2014/main" id="{EA8F9F3B-F2A2-4749-BD36-2DBAA6401C2B}"/>
              </a:ext>
            </a:extLst>
          </p:cNvPr>
          <p:cNvSpPr txBox="1">
            <a:spLocks noGrp="1"/>
          </p:cNvSpPr>
          <p:nvPr>
            <p:ph type="sldNum" sz="quarter" idx="8"/>
          </p:nvPr>
        </p:nvSpPr>
        <p:spPr/>
        <p:txBody>
          <a:bodyPr/>
          <a:lstStyle>
            <a:lvl1pPr>
              <a:defRPr lang="en-US"/>
            </a:lvl1pPr>
          </a:lstStyle>
          <a:p>
            <a:pPr lvl="0"/>
            <a:fld id="{24B7FC5D-E007-49B7-BA57-0D427600E3B4}" type="slidenum">
              <a:t>‹N°›</a:t>
            </a:fld>
            <a:endParaRPr lang="en-US"/>
          </a:p>
        </p:txBody>
      </p:sp>
      <p:pic>
        <p:nvPicPr>
          <p:cNvPr id="8" name="Image 8">
            <a:extLst>
              <a:ext uri="{FF2B5EF4-FFF2-40B4-BE49-F238E27FC236}">
                <a16:creationId xmlns:a16="http://schemas.microsoft.com/office/drawing/2014/main" id="{B59FA90B-439C-46F6-A907-453A628CCD57}"/>
              </a:ext>
            </a:extLst>
          </p:cNvPr>
          <p:cNvPicPr>
            <a:picLocks noChangeAspect="1"/>
          </p:cNvPicPr>
          <p:nvPr/>
        </p:nvPicPr>
        <p:blipFill>
          <a:blip r:embed="rId2"/>
          <a:stretch>
            <a:fillRect/>
          </a:stretch>
        </p:blipFill>
        <p:spPr>
          <a:xfrm>
            <a:off x="3420975" y="2772817"/>
            <a:ext cx="296869" cy="6371182"/>
          </a:xfrm>
          <a:prstGeom prst="rect">
            <a:avLst/>
          </a:prstGeom>
          <a:noFill/>
          <a:ln cap="flat">
            <a:noFill/>
          </a:ln>
        </p:spPr>
      </p:pic>
    </p:spTree>
    <p:extLst>
      <p:ext uri="{BB962C8B-B14F-4D97-AF65-F5344CB8AC3E}">
        <p14:creationId xmlns:p14="http://schemas.microsoft.com/office/powerpoint/2010/main" val="2449513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B6123-CEF6-45B5-8319-E98CAE8B7F02}"/>
              </a:ext>
            </a:extLst>
          </p:cNvPr>
          <p:cNvSpPr txBox="1">
            <a:spLocks noGrp="1"/>
          </p:cNvSpPr>
          <p:nvPr>
            <p:ph type="dt" sz="half" idx="7"/>
          </p:nvPr>
        </p:nvSpPr>
        <p:spPr/>
        <p:txBody>
          <a:bodyPr/>
          <a:lstStyle>
            <a:lvl1pPr>
              <a:defRPr lang="en-US"/>
            </a:lvl1pPr>
          </a:lstStyle>
          <a:p>
            <a:pPr lvl="0"/>
            <a:endParaRPr lang="en-US"/>
          </a:p>
        </p:txBody>
      </p:sp>
      <p:sp>
        <p:nvSpPr>
          <p:cNvPr id="3" name="Footer Placeholder 2">
            <a:extLst>
              <a:ext uri="{FF2B5EF4-FFF2-40B4-BE49-F238E27FC236}">
                <a16:creationId xmlns:a16="http://schemas.microsoft.com/office/drawing/2014/main" id="{82C669D1-4033-4624-92A8-6626CD861EE7}"/>
              </a:ext>
            </a:extLst>
          </p:cNvPr>
          <p:cNvSpPr txBox="1">
            <a:spLocks noGrp="1"/>
          </p:cNvSpPr>
          <p:nvPr>
            <p:ph type="ftr" sz="quarter" idx="9"/>
          </p:nvPr>
        </p:nvSpPr>
        <p:spPr/>
        <p:txBody>
          <a:bodyPr/>
          <a:lstStyle>
            <a:lvl1pPr>
              <a:defRPr lang="en-US"/>
            </a:lvl1pPr>
          </a:lstStyle>
          <a:p>
            <a:pPr lvl="0"/>
            <a:r>
              <a:rPr lang="en-US"/>
              <a:t>+33 4 13 25 92 13 - www.aecd.fr</a:t>
            </a:r>
          </a:p>
        </p:txBody>
      </p:sp>
      <p:sp>
        <p:nvSpPr>
          <p:cNvPr id="4" name="Slide Number Placeholder 3">
            <a:extLst>
              <a:ext uri="{FF2B5EF4-FFF2-40B4-BE49-F238E27FC236}">
                <a16:creationId xmlns:a16="http://schemas.microsoft.com/office/drawing/2014/main" id="{E1C0FAE3-B627-4DC6-A0CB-3C384AB20E22}"/>
              </a:ext>
            </a:extLst>
          </p:cNvPr>
          <p:cNvSpPr txBox="1">
            <a:spLocks noGrp="1"/>
          </p:cNvSpPr>
          <p:nvPr>
            <p:ph type="sldNum" sz="quarter" idx="8"/>
          </p:nvPr>
        </p:nvSpPr>
        <p:spPr/>
        <p:txBody>
          <a:bodyPr/>
          <a:lstStyle>
            <a:lvl1pPr>
              <a:defRPr lang="en-US"/>
            </a:lvl1pPr>
          </a:lstStyle>
          <a:p>
            <a:pPr lvl="0"/>
            <a:fld id="{F7CC5E28-7215-489F-8116-980DC69FE88A}" type="slidenum">
              <a:t>‹N°›</a:t>
            </a:fld>
            <a:endParaRPr lang="en-US"/>
          </a:p>
        </p:txBody>
      </p:sp>
    </p:spTree>
    <p:extLst>
      <p:ext uri="{BB962C8B-B14F-4D97-AF65-F5344CB8AC3E}">
        <p14:creationId xmlns:p14="http://schemas.microsoft.com/office/powerpoint/2010/main" val="3592849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4F369-F360-4EE2-BF76-2AACC1AC7A36}"/>
              </a:ext>
            </a:extLst>
          </p:cNvPr>
          <p:cNvSpPr txBox="1">
            <a:spLocks noGrp="1"/>
          </p:cNvSpPr>
          <p:nvPr>
            <p:ph type="title"/>
          </p:nvPr>
        </p:nvSpPr>
        <p:spPr>
          <a:xfrm>
            <a:off x="471496" y="486835"/>
            <a:ext cx="5915025" cy="1767416"/>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445D9330-975F-40BC-BB09-917465A0C3A4}"/>
              </a:ext>
            </a:extLst>
          </p:cNvPr>
          <p:cNvSpPr txBox="1">
            <a:spLocks noGrp="1"/>
          </p:cNvSpPr>
          <p:nvPr>
            <p:ph type="body" idx="1"/>
          </p:nvPr>
        </p:nvSpPr>
        <p:spPr>
          <a:xfrm>
            <a:off x="471496" y="2434171"/>
            <a:ext cx="5915025" cy="5801785"/>
          </a:xfrm>
          <a:prstGeom prst="rect">
            <a:avLst/>
          </a:prstGeom>
          <a:noFill/>
          <a:ln>
            <a:noFill/>
          </a:ln>
        </p:spPr>
        <p:txBody>
          <a:bodyPr vert="horz" wrap="square" lIns="91440" tIns="45720" rIns="91440" bIns="45720" anchor="t" anchorCtr="0" compatLnSpc="1">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477D75-66D4-4D36-B269-4C987010A888}"/>
              </a:ext>
            </a:extLst>
          </p:cNvPr>
          <p:cNvSpPr txBox="1">
            <a:spLocks noGrp="1"/>
          </p:cNvSpPr>
          <p:nvPr>
            <p:ph type="dt" sz="half" idx="2"/>
          </p:nvPr>
        </p:nvSpPr>
        <p:spPr>
          <a:xfrm>
            <a:off x="471492"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l"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MM.DD.20XX</a:t>
            </a:r>
          </a:p>
        </p:txBody>
      </p:sp>
      <p:sp>
        <p:nvSpPr>
          <p:cNvPr id="5" name="Espace réservé du pied de page 4">
            <a:extLst>
              <a:ext uri="{FF2B5EF4-FFF2-40B4-BE49-F238E27FC236}">
                <a16:creationId xmlns:a16="http://schemas.microsoft.com/office/drawing/2014/main" id="{DED521D2-998F-444E-B6A0-F0334EB7D9BD}"/>
              </a:ext>
            </a:extLst>
          </p:cNvPr>
          <p:cNvSpPr txBox="1">
            <a:spLocks noGrp="1"/>
          </p:cNvSpPr>
          <p:nvPr>
            <p:ph type="ftr" sz="quarter" idx="3"/>
          </p:nvPr>
        </p:nvSpPr>
        <p:spPr>
          <a:xfrm>
            <a:off x="2271717" y="8475136"/>
            <a:ext cx="2314574" cy="486835"/>
          </a:xfrm>
          <a:prstGeom prst="rect">
            <a:avLst/>
          </a:prstGeom>
          <a:noFill/>
          <a:ln>
            <a:noFill/>
          </a:ln>
        </p:spPr>
        <p:txBody>
          <a:bodyPr vert="horz" wrap="square" lIns="91440" tIns="45720" rIns="91440" bIns="45720" anchor="ctr" anchorCtr="1" compatLnSpc="1">
            <a:noAutofit/>
          </a:bodyPr>
          <a:lstStyle>
            <a:lvl1pPr marL="0" marR="0" lvl="0" indent="0" algn="ct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r>
              <a:rPr lang="fr-FR"/>
              <a:t>AJOUTER UN PIED DE PAGE</a:t>
            </a:r>
          </a:p>
        </p:txBody>
      </p:sp>
      <p:sp>
        <p:nvSpPr>
          <p:cNvPr id="6" name="Espace réservé du numéro de diapositive 5">
            <a:extLst>
              <a:ext uri="{FF2B5EF4-FFF2-40B4-BE49-F238E27FC236}">
                <a16:creationId xmlns:a16="http://schemas.microsoft.com/office/drawing/2014/main" id="{8B2B2AC4-ECC0-4018-B4CF-AA3D83659883}"/>
              </a:ext>
            </a:extLst>
          </p:cNvPr>
          <p:cNvSpPr txBox="1">
            <a:spLocks noGrp="1"/>
          </p:cNvSpPr>
          <p:nvPr>
            <p:ph type="sldNum" sz="quarter" idx="4"/>
          </p:nvPr>
        </p:nvSpPr>
        <p:spPr>
          <a:xfrm>
            <a:off x="4843467" y="8475136"/>
            <a:ext cx="1543050" cy="486835"/>
          </a:xfrm>
          <a:prstGeom prst="rect">
            <a:avLst/>
          </a:prstGeom>
          <a:noFill/>
          <a:ln>
            <a:noFill/>
          </a:ln>
        </p:spPr>
        <p:txBody>
          <a:bodyPr vert="horz" wrap="square" lIns="91440" tIns="45720" rIns="91440" bIns="45720" anchor="ctr" anchorCtr="0" compatLnSpc="1">
            <a:noAutofit/>
          </a:bodyPr>
          <a:lstStyle>
            <a:lvl1pPr marL="0" marR="0" lvl="0" indent="0" algn="r" defTabSz="457198" rtl="0" fontAlgn="auto" hangingPunct="1">
              <a:lnSpc>
                <a:spcPct val="100000"/>
              </a:lnSpc>
              <a:spcBef>
                <a:spcPts val="0"/>
              </a:spcBef>
              <a:spcAft>
                <a:spcPts val="0"/>
              </a:spcAft>
              <a:buNone/>
              <a:tabLst/>
              <a:defRPr lang="fr-FR" sz="900" b="0" i="0" u="none" strike="noStrike" kern="1200" cap="none" spc="0" baseline="0">
                <a:solidFill>
                  <a:srgbClr val="F8B18C"/>
                </a:solidFill>
                <a:uFillTx/>
                <a:latin typeface="Arial Narrow"/>
              </a:defRPr>
            </a:lvl1pPr>
          </a:lstStyle>
          <a:p>
            <a:pPr lvl="0"/>
            <a:fld id="{EFD9E736-3A89-40C1-8D65-2DC221222A18}"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0" marR="0" lvl="0" indent="0" algn="l" defTabSz="685796" rtl="0" fontAlgn="auto" hangingPunct="1">
        <a:lnSpc>
          <a:spcPct val="90000"/>
        </a:lnSpc>
        <a:spcBef>
          <a:spcPts val="0"/>
        </a:spcBef>
        <a:spcAft>
          <a:spcPts val="0"/>
        </a:spcAft>
        <a:buNone/>
        <a:tabLst/>
        <a:defRPr lang="fr-FR" sz="3300" b="0" i="0" u="none" strike="noStrike" kern="1200" cap="none" spc="0" baseline="0">
          <a:solidFill>
            <a:srgbClr val="F58A1F"/>
          </a:solidFill>
          <a:uFillTx/>
          <a:latin typeface="Bookman Old Style"/>
        </a:defRPr>
      </a:lvl1pPr>
    </p:titleStyle>
    <p:bodyStyle>
      <a:lvl1pPr marL="171449" marR="0" lvl="0" indent="-171449" algn="l" defTabSz="685796" rtl="0" fontAlgn="auto" hangingPunct="1">
        <a:lnSpc>
          <a:spcPct val="90000"/>
        </a:lnSpc>
        <a:spcBef>
          <a:spcPts val="750"/>
        </a:spcBef>
        <a:spcAft>
          <a:spcPts val="0"/>
        </a:spcAft>
        <a:buSzPct val="100000"/>
        <a:buFont typeface="Arial" pitchFamily="34"/>
        <a:buChar char="•"/>
        <a:tabLst/>
        <a:defRPr lang="fr-FR" sz="2100" b="0" i="0" u="none" strike="noStrike" kern="1200" cap="none" spc="0" baseline="0">
          <a:solidFill>
            <a:srgbClr val="F58A1F"/>
          </a:solidFill>
          <a:uFillTx/>
          <a:latin typeface="Arial Narrow"/>
        </a:defRPr>
      </a:lvl1pPr>
      <a:lvl2pPr marL="514347" marR="0" lvl="1" indent="-171449" algn="l" defTabSz="685796" rtl="0" fontAlgn="auto" hangingPunct="1">
        <a:lnSpc>
          <a:spcPct val="90000"/>
        </a:lnSpc>
        <a:spcBef>
          <a:spcPts val="375"/>
        </a:spcBef>
        <a:spcAft>
          <a:spcPts val="0"/>
        </a:spcAft>
        <a:buSzPct val="100000"/>
        <a:buFont typeface="Arial" pitchFamily="34"/>
        <a:buChar char="•"/>
        <a:tabLst/>
        <a:defRPr lang="fr-FR" sz="1800" b="0" i="0" u="none" strike="noStrike" kern="1200" cap="none" spc="0" baseline="0">
          <a:solidFill>
            <a:srgbClr val="F58A1F"/>
          </a:solidFill>
          <a:uFillTx/>
          <a:latin typeface="Arial Narrow"/>
        </a:defRPr>
      </a:lvl2pPr>
      <a:lvl3pPr marL="857245" marR="0" lvl="2" indent="-171449" algn="l" defTabSz="685796" rtl="0" fontAlgn="auto" hangingPunct="1">
        <a:lnSpc>
          <a:spcPct val="90000"/>
        </a:lnSpc>
        <a:spcBef>
          <a:spcPts val="375"/>
        </a:spcBef>
        <a:spcAft>
          <a:spcPts val="0"/>
        </a:spcAft>
        <a:buSzPct val="100000"/>
        <a:buFont typeface="Arial" pitchFamily="34"/>
        <a:buChar char="•"/>
        <a:tabLst/>
        <a:defRPr lang="fr-FR" sz="1500" b="0" i="0" u="none" strike="noStrike" kern="1200" cap="none" spc="0" baseline="0">
          <a:solidFill>
            <a:srgbClr val="F58A1F"/>
          </a:solidFill>
          <a:uFillTx/>
          <a:latin typeface="Arial Narrow"/>
        </a:defRPr>
      </a:lvl3pPr>
      <a:lvl4pPr marL="1200143" marR="0" lvl="3"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4pPr>
      <a:lvl5pPr marL="1543041" marR="0" lvl="4" indent="-171449" algn="l" defTabSz="685796" rtl="0" fontAlgn="auto" hangingPunct="1">
        <a:lnSpc>
          <a:spcPct val="90000"/>
        </a:lnSpc>
        <a:spcBef>
          <a:spcPts val="375"/>
        </a:spcBef>
        <a:spcAft>
          <a:spcPts val="0"/>
        </a:spcAft>
        <a:buSzPct val="100000"/>
        <a:buFont typeface="Arial" pitchFamily="34"/>
        <a:buChar char="•"/>
        <a:tabLst/>
        <a:defRPr lang="fr-FR" sz="1350" b="0" i="0" u="none" strike="noStrike" kern="1200" cap="none" spc="0" baseline="0">
          <a:solidFill>
            <a:srgbClr val="F58A1F"/>
          </a:solidFill>
          <a:uFillTx/>
          <a:latin typeface="Arial Narrow"/>
        </a:defRPr>
      </a:lvl5pPr>
      <a:lvl6pPr marL="2514585"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8"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95" rtl="0" eaLnBrk="1" latinLnBrk="0" hangingPunct="1">
        <a:defRPr sz="1800" kern="1200">
          <a:solidFill>
            <a:schemeClr val="tx1"/>
          </a:solidFill>
          <a:latin typeface="+mn-lt"/>
          <a:ea typeface="+mn-ea"/>
          <a:cs typeface="+mn-cs"/>
        </a:defRPr>
      </a:lvl1pPr>
      <a:lvl2pPr marL="457198" algn="l" defTabSz="914395" rtl="0" eaLnBrk="1" latinLnBrk="0" hangingPunct="1">
        <a:defRPr sz="1800" kern="1200">
          <a:solidFill>
            <a:schemeClr val="tx1"/>
          </a:solidFill>
          <a:latin typeface="+mn-lt"/>
          <a:ea typeface="+mn-ea"/>
          <a:cs typeface="+mn-cs"/>
        </a:defRPr>
      </a:lvl2pPr>
      <a:lvl3pPr marL="914395" algn="l" defTabSz="914395" rtl="0" eaLnBrk="1" latinLnBrk="0" hangingPunct="1">
        <a:defRPr sz="1800" kern="1200">
          <a:solidFill>
            <a:schemeClr val="tx1"/>
          </a:solidFill>
          <a:latin typeface="+mn-lt"/>
          <a:ea typeface="+mn-ea"/>
          <a:cs typeface="+mn-cs"/>
        </a:defRPr>
      </a:lvl3pPr>
      <a:lvl4pPr marL="1371592" algn="l" defTabSz="914395" rtl="0" eaLnBrk="1" latinLnBrk="0" hangingPunct="1">
        <a:defRPr sz="1800" kern="1200">
          <a:solidFill>
            <a:schemeClr val="tx1"/>
          </a:solidFill>
          <a:latin typeface="+mn-lt"/>
          <a:ea typeface="+mn-ea"/>
          <a:cs typeface="+mn-cs"/>
        </a:defRPr>
      </a:lvl4pPr>
      <a:lvl5pPr marL="1828789" algn="l" defTabSz="914395" rtl="0" eaLnBrk="1" latinLnBrk="0" hangingPunct="1">
        <a:defRPr sz="1800" kern="1200">
          <a:solidFill>
            <a:schemeClr val="tx1"/>
          </a:solidFill>
          <a:latin typeface="+mn-lt"/>
          <a:ea typeface="+mn-ea"/>
          <a:cs typeface="+mn-cs"/>
        </a:defRPr>
      </a:lvl5pPr>
      <a:lvl6pPr marL="2285987" algn="l" defTabSz="914395" rtl="0" eaLnBrk="1" latinLnBrk="0" hangingPunct="1">
        <a:defRPr sz="1800" kern="1200">
          <a:solidFill>
            <a:schemeClr val="tx1"/>
          </a:solidFill>
          <a:latin typeface="+mn-lt"/>
          <a:ea typeface="+mn-ea"/>
          <a:cs typeface="+mn-cs"/>
        </a:defRPr>
      </a:lvl6pPr>
      <a:lvl7pPr marL="2743185" algn="l" defTabSz="914395" rtl="0" eaLnBrk="1" latinLnBrk="0" hangingPunct="1">
        <a:defRPr sz="1800" kern="1200">
          <a:solidFill>
            <a:schemeClr val="tx1"/>
          </a:solidFill>
          <a:latin typeface="+mn-lt"/>
          <a:ea typeface="+mn-ea"/>
          <a:cs typeface="+mn-cs"/>
        </a:defRPr>
      </a:lvl7pPr>
      <a:lvl8pPr marL="3200381" algn="l" defTabSz="914395" rtl="0" eaLnBrk="1" latinLnBrk="0" hangingPunct="1">
        <a:defRPr sz="1800" kern="1200">
          <a:solidFill>
            <a:schemeClr val="tx1"/>
          </a:solidFill>
          <a:latin typeface="+mn-lt"/>
          <a:ea typeface="+mn-ea"/>
          <a:cs typeface="+mn-cs"/>
        </a:defRPr>
      </a:lvl8pPr>
      <a:lvl9pPr marL="3657579" algn="l" defTabSz="9143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hyperlink" Target="mailto:dg@idevformation.com"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mailto:cfa@idev" TargetMode="External"/><Relationship Id="rId5" Type="http://schemas.openxmlformats.org/officeDocument/2006/relationships/image" Target="../media/image29.em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francecompetences.fr/recherche/rncp/38666/" TargetMode="Externa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F4EF429-1ED7-0791-0252-3D4CF1B22549}"/>
              </a:ext>
            </a:extLst>
          </p:cNvPr>
          <p:cNvPicPr>
            <a:picLocks noChangeAspect="1"/>
          </p:cNvPicPr>
          <p:nvPr/>
        </p:nvPicPr>
        <p:blipFill>
          <a:blip r:embed="rId2"/>
          <a:stretch>
            <a:fillRect/>
          </a:stretch>
        </p:blipFill>
        <p:spPr>
          <a:xfrm>
            <a:off x="1731" y="-40414"/>
            <a:ext cx="5252068" cy="2087983"/>
          </a:xfrm>
          <a:prstGeom prst="rect">
            <a:avLst/>
          </a:prstGeom>
        </p:spPr>
      </p:pic>
      <p:pic>
        <p:nvPicPr>
          <p:cNvPr id="2" name="Image 20">
            <a:extLst>
              <a:ext uri="{FF2B5EF4-FFF2-40B4-BE49-F238E27FC236}">
                <a16:creationId xmlns:a16="http://schemas.microsoft.com/office/drawing/2014/main" id="{8465414A-54FC-4DFE-B0D3-9EC46F5D251D}"/>
              </a:ext>
            </a:extLst>
          </p:cNvPr>
          <p:cNvPicPr>
            <a:picLocks noChangeAspect="1"/>
          </p:cNvPicPr>
          <p:nvPr/>
        </p:nvPicPr>
        <p:blipFill>
          <a:blip r:embed="rId3">
            <a:alphaModFix amt="20000"/>
          </a:blip>
          <a:stretch>
            <a:fillRect/>
          </a:stretch>
        </p:blipFill>
        <p:spPr>
          <a:xfrm>
            <a:off x="4701870" y="3834415"/>
            <a:ext cx="874961" cy="874961"/>
          </a:xfrm>
          <a:prstGeom prst="rect">
            <a:avLst/>
          </a:prstGeom>
          <a:noFill/>
          <a:ln cap="flat">
            <a:noFill/>
          </a:ln>
        </p:spPr>
      </p:pic>
      <p:sp>
        <p:nvSpPr>
          <p:cNvPr id="4" name="Espace réservé du texte 3">
            <a:extLst>
              <a:ext uri="{FF2B5EF4-FFF2-40B4-BE49-F238E27FC236}">
                <a16:creationId xmlns:a16="http://schemas.microsoft.com/office/drawing/2014/main" id="{36A83D8C-C6FB-4BFD-BE16-BEF4618DFCB3}"/>
              </a:ext>
            </a:extLst>
          </p:cNvPr>
          <p:cNvSpPr txBox="1">
            <a:spLocks noGrp="1"/>
          </p:cNvSpPr>
          <p:nvPr>
            <p:ph type="body" idx="4294967295"/>
          </p:nvPr>
        </p:nvSpPr>
        <p:spPr>
          <a:xfrm>
            <a:off x="30939" y="3028361"/>
            <a:ext cx="3420701" cy="6115639"/>
          </a:xfrm>
        </p:spPr>
        <p:txBody>
          <a:bodyPr>
            <a:normAutofit fontScale="25000" lnSpcReduction="20000"/>
          </a:bodyPr>
          <a:lstStyle/>
          <a:p>
            <a:pPr marL="0" indent="0">
              <a:lnSpc>
                <a:spcPct val="120000"/>
              </a:lnSpc>
              <a:spcBef>
                <a:spcPts val="0"/>
              </a:spcBef>
              <a:buNone/>
            </a:pPr>
            <a:r>
              <a:rPr lang="fr-FR" sz="5600" b="1" dirty="0">
                <a:solidFill>
                  <a:srgbClr val="1D2545"/>
                </a:solidFill>
                <a:latin typeface="Calibri"/>
              </a:rPr>
              <a:t>Le métier - les missions</a:t>
            </a:r>
          </a:p>
          <a:p>
            <a:pPr marL="0" indent="0">
              <a:lnSpc>
                <a:spcPct val="120000"/>
              </a:lnSpc>
              <a:spcBef>
                <a:spcPts val="0"/>
              </a:spcBef>
              <a:buNone/>
            </a:pPr>
            <a:endParaRPr lang="fr-FR" sz="1100" b="1" dirty="0">
              <a:solidFill>
                <a:srgbClr val="1D2545"/>
              </a:solidFill>
              <a:latin typeface="Calibri"/>
            </a:endParaRPr>
          </a:p>
          <a:p>
            <a:pPr marL="0" indent="0">
              <a:lnSpc>
                <a:spcPct val="110000"/>
              </a:lnSpc>
              <a:spcBef>
                <a:spcPts val="0"/>
              </a:spcBef>
              <a:spcAft>
                <a:spcPts val="300"/>
              </a:spcAft>
              <a:buNone/>
            </a:pPr>
            <a:r>
              <a:rPr lang="fr-FR" sz="4000" kern="0" dirty="0">
                <a:solidFill>
                  <a:srgbClr val="000000"/>
                </a:solidFill>
                <a:latin typeface="Calibri"/>
              </a:rPr>
              <a:t>Le/la responsable d'établissement marchand analyse les données nécessaires pour planifier et organiser les activités de la chaîne d'approvisionnement. Il/elle détermine une offre de produits adaptée à l'établissement marchand pour optimiser sa rentabilité et pour renforcer sa position sur le marché.</a:t>
            </a:r>
          </a:p>
          <a:p>
            <a:pPr marL="0" indent="0">
              <a:lnSpc>
                <a:spcPct val="110000"/>
              </a:lnSpc>
              <a:spcBef>
                <a:spcPts val="0"/>
              </a:spcBef>
              <a:spcAft>
                <a:spcPts val="300"/>
              </a:spcAft>
              <a:buNone/>
            </a:pPr>
            <a:r>
              <a:rPr lang="fr-FR" sz="4000" kern="0" dirty="0">
                <a:solidFill>
                  <a:srgbClr val="000000"/>
                </a:solidFill>
                <a:latin typeface="Calibri"/>
              </a:rPr>
              <a:t>Le/la responsable d'établissement marchand assure une veille concernant les tendances de consommation, analyse les ventes, les retours et les attentes des clients pour anticiper leurs besoins. Il/elle identifie les données à recueillir en lien avec d'éventuelles situations de handicap chez le client. Il /elle communique les résultats de l'analyse aux salariés et recueille leurs observations.</a:t>
            </a:r>
            <a:endParaRPr lang="fr-FR" sz="4000" kern="0" dirty="0">
              <a:solidFill>
                <a:schemeClr val="tx1"/>
              </a:solidFill>
              <a:latin typeface="Calibri"/>
            </a:endParaRPr>
          </a:p>
          <a:p>
            <a:pPr marL="0" indent="0">
              <a:lnSpc>
                <a:spcPct val="110000"/>
              </a:lnSpc>
              <a:spcBef>
                <a:spcPts val="0"/>
              </a:spcBef>
              <a:spcAft>
                <a:spcPts val="300"/>
              </a:spcAft>
              <a:buNone/>
            </a:pPr>
            <a:r>
              <a:rPr lang="fr-FR" sz="4000" kern="0" dirty="0">
                <a:solidFill>
                  <a:srgbClr val="000000"/>
                </a:solidFill>
                <a:latin typeface="Calibri"/>
              </a:rPr>
              <a:t>Le/la responsable d'établissement marchand </a:t>
            </a:r>
            <a:r>
              <a:rPr lang="fr-FR" sz="4000" kern="0" dirty="0">
                <a:solidFill>
                  <a:schemeClr val="tx1"/>
                </a:solidFill>
                <a:latin typeface="Calibri"/>
              </a:rPr>
              <a:t>présente les prévisionnels auprès de la hiérarchie et argumente ses choix. Il/elle sélectionne et prépare les éléments à apporter aux équipes de l'établissement marchand concernant la mise en œuvre des orientations afin d'obtenir leur adhésion. Il/elle analyse les indicateurs de performance des tableaux de bord en tenant compte des objectifs fixés.</a:t>
            </a:r>
          </a:p>
          <a:p>
            <a:pPr marL="0" indent="0">
              <a:lnSpc>
                <a:spcPct val="110000"/>
              </a:lnSpc>
              <a:spcBef>
                <a:spcPts val="0"/>
              </a:spcBef>
              <a:spcAft>
                <a:spcPts val="300"/>
              </a:spcAft>
              <a:buNone/>
            </a:pPr>
            <a:r>
              <a:rPr lang="fr-FR" sz="4000" kern="0" dirty="0">
                <a:solidFill>
                  <a:srgbClr val="000000"/>
                </a:solidFill>
                <a:latin typeface="Calibri"/>
              </a:rPr>
              <a:t>Le/la responsable d'établissement marchand identifie les besoins en ressources humaines à partir des compétences internes disponibles, élabore un processus de recrutement, identifie des tuteurs potentiels en mesure d'accompagner les salariés recrutés, organise leur formation et s'assure du bon déroulement du tutorat et de la mise en œuvre du parcours d'intégration du salarié.</a:t>
            </a:r>
          </a:p>
          <a:p>
            <a:pPr marL="0" indent="0">
              <a:lnSpc>
                <a:spcPct val="110000"/>
              </a:lnSpc>
              <a:spcBef>
                <a:spcPts val="0"/>
              </a:spcBef>
              <a:spcAft>
                <a:spcPts val="300"/>
              </a:spcAft>
              <a:buNone/>
            </a:pPr>
            <a:r>
              <a:rPr lang="fr-FR" sz="4000" kern="0" dirty="0">
                <a:solidFill>
                  <a:schemeClr val="tx1"/>
                </a:solidFill>
                <a:latin typeface="Calibri"/>
              </a:rPr>
              <a:t>L'emploi s'exerce en petite, moyenne ou grande surface, alimentaire, non alimentaire, spécialisée, dans l'espace de vente, dans les réserves et dans un bureau.</a:t>
            </a:r>
          </a:p>
          <a:p>
            <a:pPr marL="0" indent="0">
              <a:lnSpc>
                <a:spcPct val="110000"/>
              </a:lnSpc>
              <a:spcBef>
                <a:spcPts val="0"/>
              </a:spcBef>
              <a:spcAft>
                <a:spcPts val="300"/>
              </a:spcAft>
              <a:buNone/>
            </a:pPr>
            <a:endParaRPr lang="fr-FR" sz="2000" kern="0" dirty="0">
              <a:solidFill>
                <a:srgbClr val="000000"/>
              </a:solidFill>
              <a:latin typeface="Calibri"/>
            </a:endParaRPr>
          </a:p>
          <a:p>
            <a:pPr marL="0" indent="0" algn="just">
              <a:lnSpc>
                <a:spcPct val="120000"/>
              </a:lnSpc>
              <a:spcBef>
                <a:spcPts val="0"/>
              </a:spcBef>
              <a:spcAft>
                <a:spcPts val="300"/>
              </a:spcAft>
              <a:buNone/>
            </a:pPr>
            <a:r>
              <a:rPr lang="fr-FR" sz="5600" b="1" kern="0" dirty="0">
                <a:solidFill>
                  <a:srgbClr val="1D2243"/>
                </a:solidFill>
                <a:latin typeface="Calibri"/>
              </a:rPr>
              <a:t>Les métiers accessibles  </a:t>
            </a:r>
          </a:p>
          <a:p>
            <a:pPr marL="0" indent="0">
              <a:lnSpc>
                <a:spcPct val="120000"/>
              </a:lnSpc>
              <a:spcBef>
                <a:spcPts val="0"/>
              </a:spcBef>
              <a:spcAft>
                <a:spcPts val="300"/>
              </a:spcAft>
              <a:buNone/>
            </a:pPr>
            <a:r>
              <a:rPr lang="fr-FR" sz="4000" kern="0" dirty="0">
                <a:solidFill>
                  <a:srgbClr val="000000"/>
                </a:solidFill>
                <a:latin typeface="Calibri"/>
              </a:rPr>
              <a:t>La dénomination les plus courantes des emplois accessibles sont les suivantes </a:t>
            </a:r>
            <a:r>
              <a:rPr lang="fr-FR" sz="4000" i="1" kern="0" dirty="0">
                <a:solidFill>
                  <a:srgbClr val="000000"/>
                </a:solidFill>
                <a:latin typeface="Calibri"/>
              </a:rPr>
              <a:t>(A titre d’exemple) </a:t>
            </a:r>
            <a:r>
              <a:rPr lang="fr-FR" sz="4000" kern="0" dirty="0">
                <a:solidFill>
                  <a:srgbClr val="000000"/>
                </a:solidFill>
                <a:latin typeface="Calibri"/>
              </a:rPr>
              <a:t>:</a:t>
            </a:r>
          </a:p>
          <a:p>
            <a:pPr>
              <a:lnSpc>
                <a:spcPct val="120000"/>
              </a:lnSpc>
              <a:spcBef>
                <a:spcPts val="0"/>
              </a:spcBef>
              <a:spcAft>
                <a:spcPts val="300"/>
              </a:spcAft>
              <a:buFont typeface="Wingdings" panose="05000000000000000000" pitchFamily="2" charset="2"/>
              <a:buChar char="Ø"/>
            </a:pPr>
            <a:r>
              <a:rPr lang="fr-FR" sz="4000" kern="0" dirty="0">
                <a:solidFill>
                  <a:srgbClr val="000000"/>
                </a:solidFill>
                <a:latin typeface="Calibri"/>
              </a:rPr>
              <a:t>Directeur/-</a:t>
            </a:r>
            <a:r>
              <a:rPr lang="fr-FR" sz="4000" kern="0" dirty="0" err="1">
                <a:solidFill>
                  <a:srgbClr val="000000"/>
                </a:solidFill>
                <a:latin typeface="Calibri"/>
              </a:rPr>
              <a:t>trice</a:t>
            </a:r>
            <a:r>
              <a:rPr lang="fr-FR" sz="4000" kern="0" dirty="0">
                <a:solidFill>
                  <a:srgbClr val="000000"/>
                </a:solidFill>
                <a:latin typeface="Calibri"/>
              </a:rPr>
              <a:t> de magasin, de supermarché, de drive, </a:t>
            </a:r>
          </a:p>
          <a:p>
            <a:pPr>
              <a:lnSpc>
                <a:spcPct val="120000"/>
              </a:lnSpc>
              <a:spcBef>
                <a:spcPts val="0"/>
              </a:spcBef>
              <a:spcAft>
                <a:spcPts val="300"/>
              </a:spcAft>
              <a:buFont typeface="Wingdings" panose="05000000000000000000" pitchFamily="2" charset="2"/>
              <a:buChar char="Ø"/>
            </a:pPr>
            <a:r>
              <a:rPr lang="fr-FR" sz="4000" kern="0" dirty="0">
                <a:solidFill>
                  <a:srgbClr val="000000"/>
                </a:solidFill>
                <a:latin typeface="Calibri"/>
              </a:rPr>
              <a:t>Directeur/-</a:t>
            </a:r>
            <a:r>
              <a:rPr lang="fr-FR" sz="4000" kern="0" dirty="0" err="1">
                <a:solidFill>
                  <a:srgbClr val="000000"/>
                </a:solidFill>
                <a:latin typeface="Calibri"/>
              </a:rPr>
              <a:t>trice</a:t>
            </a:r>
            <a:r>
              <a:rPr lang="fr-FR" sz="4000" kern="0" dirty="0">
                <a:solidFill>
                  <a:srgbClr val="000000"/>
                </a:solidFill>
                <a:latin typeface="Calibri"/>
              </a:rPr>
              <a:t> de grande surface, de surface de vente, </a:t>
            </a:r>
          </a:p>
          <a:p>
            <a:pPr>
              <a:lnSpc>
                <a:spcPct val="120000"/>
              </a:lnSpc>
              <a:spcBef>
                <a:spcPts val="0"/>
              </a:spcBef>
              <a:spcAft>
                <a:spcPts val="300"/>
              </a:spcAft>
              <a:buFont typeface="Wingdings" panose="05000000000000000000" pitchFamily="2" charset="2"/>
              <a:buChar char="Ø"/>
            </a:pPr>
            <a:r>
              <a:rPr lang="fr-FR" sz="4000" kern="0" dirty="0">
                <a:solidFill>
                  <a:srgbClr val="000000"/>
                </a:solidFill>
                <a:latin typeface="Calibri"/>
              </a:rPr>
              <a:t>Responsable de supermarché, de magasin, </a:t>
            </a:r>
          </a:p>
          <a:p>
            <a:pPr>
              <a:lnSpc>
                <a:spcPct val="120000"/>
              </a:lnSpc>
              <a:spcBef>
                <a:spcPts val="0"/>
              </a:spcBef>
              <a:spcAft>
                <a:spcPts val="300"/>
              </a:spcAft>
              <a:buFont typeface="Wingdings" panose="05000000000000000000" pitchFamily="2" charset="2"/>
              <a:buChar char="Ø"/>
            </a:pPr>
            <a:r>
              <a:rPr lang="fr-FR" sz="4000" kern="0" dirty="0">
                <a:solidFill>
                  <a:srgbClr val="000000"/>
                </a:solidFill>
                <a:latin typeface="Calibri"/>
              </a:rPr>
              <a:t>Responsable de boutique, de succursale, e-commerce,</a:t>
            </a:r>
          </a:p>
          <a:p>
            <a:pPr>
              <a:lnSpc>
                <a:spcPct val="120000"/>
              </a:lnSpc>
              <a:spcBef>
                <a:spcPts val="0"/>
              </a:spcBef>
              <a:spcAft>
                <a:spcPts val="300"/>
              </a:spcAft>
              <a:buFont typeface="Wingdings" panose="05000000000000000000" pitchFamily="2" charset="2"/>
              <a:buChar char="Ø"/>
            </a:pPr>
            <a:r>
              <a:rPr lang="fr-FR" sz="4000" kern="0" dirty="0">
                <a:solidFill>
                  <a:srgbClr val="000000"/>
                </a:solidFill>
                <a:latin typeface="Calibri"/>
              </a:rPr>
              <a:t>Etc.</a:t>
            </a:r>
          </a:p>
        </p:txBody>
      </p:sp>
      <p:sp>
        <p:nvSpPr>
          <p:cNvPr id="10" name="Espace réservé du contenu 2">
            <a:extLst>
              <a:ext uri="{FF2B5EF4-FFF2-40B4-BE49-F238E27FC236}">
                <a16:creationId xmlns:a16="http://schemas.microsoft.com/office/drawing/2014/main" id="{12743827-CFA6-463A-8906-45998CE25241}"/>
              </a:ext>
            </a:extLst>
          </p:cNvPr>
          <p:cNvSpPr txBox="1"/>
          <p:nvPr/>
        </p:nvSpPr>
        <p:spPr>
          <a:xfrm>
            <a:off x="238612" y="2520201"/>
            <a:ext cx="6685398" cy="358080"/>
          </a:xfrm>
          <a:prstGeom prst="rect">
            <a:avLst/>
          </a:prstGeom>
          <a:noFill/>
          <a:ln cap="flat">
            <a:noFill/>
          </a:ln>
        </p:spPr>
        <p:txBody>
          <a:bodyPr vert="horz" wrap="square" lIns="84408" tIns="42199" rIns="84408" bIns="42199" anchor="t" anchorCtr="0" compatLnSpc="1">
            <a:normAutofit fontScale="25000" lnSpcReduction="20000"/>
          </a:bodyPr>
          <a:lstStyle/>
          <a:p>
            <a:pPr marL="234468" lvl="1" indent="-234468" algn="ctr" defTabSz="685796">
              <a:lnSpc>
                <a:spcPct val="80000"/>
              </a:lnSpc>
              <a:spcBef>
                <a:spcPts val="375"/>
              </a:spcBef>
              <a:defRPr sz="1800" b="0" i="0" u="none" strike="noStrike" kern="0" cap="none" spc="0" baseline="0">
                <a:solidFill>
                  <a:srgbClr val="000000"/>
                </a:solidFill>
                <a:uFillTx/>
              </a:defRPr>
            </a:pPr>
            <a:r>
              <a:rPr lang="fr-FR" sz="8000" b="1" dirty="0">
                <a:solidFill>
                  <a:srgbClr val="10ABBB"/>
                </a:solidFill>
                <a:latin typeface="Calibri (Corps)"/>
              </a:rPr>
              <a:t>Alternance</a:t>
            </a:r>
            <a:r>
              <a:rPr lang="fr-FR" sz="8000" b="1" kern="0" dirty="0">
                <a:solidFill>
                  <a:srgbClr val="10ABBB"/>
                </a:solidFill>
              </a:rPr>
              <a:t> : 1 semaine en Centre / 3 semaines en Entreprise</a:t>
            </a:r>
          </a:p>
          <a:p>
            <a:pPr marL="234468" lvl="1" indent="-234468" algn="ctr" defTabSz="685796">
              <a:lnSpc>
                <a:spcPct val="80000"/>
              </a:lnSpc>
              <a:spcBef>
                <a:spcPts val="375"/>
              </a:spcBef>
              <a:defRPr sz="1800" b="0" i="0" u="none" strike="noStrike" kern="0" cap="none" spc="0" baseline="0">
                <a:solidFill>
                  <a:srgbClr val="000000"/>
                </a:solidFill>
                <a:uFillTx/>
              </a:defRPr>
            </a:pPr>
            <a:r>
              <a:rPr lang="fr-FR" sz="6400" b="1" kern="0" dirty="0">
                <a:solidFill>
                  <a:srgbClr val="002060"/>
                </a:solidFill>
              </a:rPr>
              <a:t>Durée : 490 h en Centre – Contrat en alternance de 14 mois maximum</a:t>
            </a:r>
          </a:p>
          <a:p>
            <a:pPr marL="234468" lvl="1" indent="-234468" defTabSz="685796">
              <a:lnSpc>
                <a:spcPct val="80000"/>
              </a:lnSpc>
              <a:spcBef>
                <a:spcPts val="375"/>
              </a:spcBef>
              <a:defRPr sz="1800" b="0" i="0" u="none" strike="noStrike" kern="0" cap="none" spc="0" baseline="0">
                <a:solidFill>
                  <a:srgbClr val="000000"/>
                </a:solidFill>
                <a:uFillTx/>
              </a:defRPr>
            </a:pPr>
            <a:endParaRPr lang="fr-FR" sz="1700" b="1" dirty="0">
              <a:solidFill>
                <a:srgbClr val="000000"/>
              </a:solidFill>
              <a:latin typeface="Calibri"/>
            </a:endParaRPr>
          </a:p>
          <a:p>
            <a:pPr marL="234468" lvl="1" indent="-234468" defTabSz="685796">
              <a:lnSpc>
                <a:spcPct val="80000"/>
              </a:lnSpc>
              <a:spcBef>
                <a:spcPts val="375"/>
              </a:spcBef>
              <a:defRPr sz="1800" b="0" i="0" u="none" strike="noStrike" kern="0" cap="none" spc="0" baseline="0">
                <a:solidFill>
                  <a:srgbClr val="000000"/>
                </a:solidFill>
                <a:uFillTx/>
              </a:defRPr>
            </a:pPr>
            <a:endParaRPr lang="fr-FR" sz="1700" b="1" dirty="0">
              <a:solidFill>
                <a:srgbClr val="000000"/>
              </a:solidFill>
              <a:latin typeface="Calibri"/>
            </a:endParaRPr>
          </a:p>
          <a:p>
            <a:pPr marL="234468" lvl="1" indent="-234468" defTabSz="685796">
              <a:lnSpc>
                <a:spcPct val="80000"/>
              </a:lnSpc>
              <a:spcBef>
                <a:spcPts val="375"/>
              </a:spcBef>
              <a:defRPr sz="1800" b="0" i="0" u="none" strike="noStrike" kern="0" cap="none" spc="0" baseline="0">
                <a:solidFill>
                  <a:srgbClr val="000000"/>
                </a:solidFill>
                <a:uFillTx/>
              </a:defRPr>
            </a:pPr>
            <a:endParaRPr lang="fr-FR" sz="400" b="1" dirty="0">
              <a:solidFill>
                <a:srgbClr val="1D2243"/>
              </a:solidFill>
              <a:latin typeface="Calibri"/>
            </a:endParaRPr>
          </a:p>
        </p:txBody>
      </p:sp>
      <p:sp>
        <p:nvSpPr>
          <p:cNvPr id="11" name="ZoneTexte 36">
            <a:extLst>
              <a:ext uri="{FF2B5EF4-FFF2-40B4-BE49-F238E27FC236}">
                <a16:creationId xmlns:a16="http://schemas.microsoft.com/office/drawing/2014/main" id="{8519F5AB-0095-484B-AEBA-FF4B82DDB990}"/>
              </a:ext>
            </a:extLst>
          </p:cNvPr>
          <p:cNvSpPr txBox="1"/>
          <p:nvPr/>
        </p:nvSpPr>
        <p:spPr>
          <a:xfrm>
            <a:off x="3737533" y="3043228"/>
            <a:ext cx="3089528" cy="4286372"/>
          </a:xfrm>
          <a:prstGeom prst="rect">
            <a:avLst/>
          </a:prstGeom>
          <a:noFill/>
          <a:ln cap="flat">
            <a:noFill/>
          </a:ln>
        </p:spPr>
        <p:txBody>
          <a:bodyPr vert="horz" wrap="square" lIns="84408" tIns="42199" rIns="84408" bIns="42199" anchor="t" anchorCtr="0" compatLnSpc="1">
            <a:spAutoFit/>
          </a:bodyPr>
          <a:lstStyle/>
          <a:p>
            <a:pPr defTabSz="457198">
              <a:defRPr sz="1800" b="0" i="0" u="none" strike="noStrike" kern="0" cap="none" spc="0" baseline="0">
                <a:solidFill>
                  <a:srgbClr val="000000"/>
                </a:solidFill>
                <a:uFillTx/>
              </a:defRPr>
            </a:pPr>
            <a:r>
              <a:rPr lang="fr-FR" sz="1400" b="1" dirty="0">
                <a:solidFill>
                  <a:srgbClr val="1D2243"/>
                </a:solidFill>
                <a:latin typeface="Calibri"/>
              </a:rPr>
              <a:t>Objectifs :</a:t>
            </a:r>
            <a:r>
              <a:rPr lang="fr-FR" sz="1600" b="1" dirty="0">
                <a:solidFill>
                  <a:srgbClr val="1D2243"/>
                </a:solidFill>
                <a:latin typeface="Calibri"/>
              </a:rPr>
              <a:t> </a:t>
            </a:r>
            <a:r>
              <a:rPr lang="fr-FR" sz="1000" dirty="0">
                <a:solidFill>
                  <a:srgbClr val="1D2243"/>
                </a:solidFill>
                <a:latin typeface="Calibri"/>
              </a:rPr>
              <a:t>A la fin de la formation, les Alternant(e)s seront en capacité de (d’)  :</a:t>
            </a:r>
          </a:p>
          <a:p>
            <a:pPr defTabSz="457198">
              <a:defRPr sz="1800" b="0" i="0" u="none" strike="noStrike" kern="0" cap="none" spc="0" baseline="0">
                <a:solidFill>
                  <a:srgbClr val="000000"/>
                </a:solidFill>
                <a:uFillTx/>
              </a:defRPr>
            </a:pPr>
            <a:endParaRPr lang="fr-FR" sz="500" dirty="0">
              <a:solidFill>
                <a:srgbClr val="000000"/>
              </a:solidFill>
            </a:endParaRPr>
          </a:p>
          <a:p>
            <a:pPr marL="179387" indent="-179387">
              <a:buSzPts val="1000"/>
              <a:buFont typeface="Wingdings" panose="05000000000000000000" pitchFamily="2" charset="2"/>
              <a:buChar char="è"/>
              <a:tabLst>
                <a:tab pos="0" algn="l"/>
              </a:tabLst>
              <a:defRPr sz="1800" b="0" i="0" u="none" strike="noStrike" kern="0" cap="none" spc="0" baseline="0">
                <a:solidFill>
                  <a:srgbClr val="000000"/>
                </a:solidFill>
                <a:uFillTx/>
              </a:defRPr>
            </a:pPr>
            <a:r>
              <a:rPr lang="fr-FR" sz="1000" b="1" dirty="0">
                <a:solidFill>
                  <a:srgbClr val="10ABBB"/>
                </a:solidFill>
                <a:cs typeface="Arial" pitchFamily="34"/>
                <a:sym typeface="Wingdings" panose="05000000000000000000" pitchFamily="2" charset="2"/>
              </a:rPr>
              <a:t>Coordonner et améliorer l'activité commerciale de l'établissement marchand : </a:t>
            </a:r>
            <a:r>
              <a:rPr lang="fr-FR" sz="900" dirty="0">
                <a:cs typeface="Arial" pitchFamily="34"/>
                <a:sym typeface="Wingdings" panose="05000000000000000000" pitchFamily="2" charset="2"/>
              </a:rPr>
              <a:t>Gérer la chaîne d'approvisionnement de l'établissement marchand, Piloter l'offre commerciale de l'établissement marchand, Bâtir et développer l'expérience client, … </a:t>
            </a:r>
            <a:endParaRPr lang="fr-FR" sz="500" dirty="0">
              <a:cs typeface="Arial" pitchFamily="34"/>
              <a:sym typeface="Wingdings" panose="05000000000000000000" pitchFamily="2" charset="2"/>
            </a:endParaRPr>
          </a:p>
          <a:p>
            <a:pPr>
              <a:buSzPts val="1000"/>
              <a:tabLst>
                <a:tab pos="0" algn="l"/>
              </a:tabLst>
              <a:defRPr sz="1800" b="0" i="0" u="none" strike="noStrike" kern="0" cap="none" spc="0" baseline="0">
                <a:solidFill>
                  <a:srgbClr val="000000"/>
                </a:solidFill>
                <a:uFillTx/>
              </a:defRPr>
            </a:pPr>
            <a:endParaRPr lang="fr-FR" sz="300" b="1" dirty="0">
              <a:cs typeface="Arial" pitchFamily="34"/>
              <a:sym typeface="Wingdings" panose="05000000000000000000" pitchFamily="2" charset="2"/>
            </a:endParaRPr>
          </a:p>
          <a:p>
            <a:pPr marL="179387" indent="-179387">
              <a:buSzPts val="1000"/>
              <a:buFont typeface="Wingdings" panose="05000000000000000000" pitchFamily="2" charset="2"/>
              <a:buChar char="è"/>
              <a:tabLst>
                <a:tab pos="0" algn="l"/>
              </a:tabLst>
              <a:defRPr sz="1800" b="0" i="0" u="none" strike="noStrike" kern="0" cap="none" spc="0" baseline="0">
                <a:solidFill>
                  <a:srgbClr val="000000"/>
                </a:solidFill>
                <a:uFillTx/>
              </a:defRPr>
            </a:pPr>
            <a:r>
              <a:rPr lang="fr-FR" sz="1000" b="1" dirty="0">
                <a:solidFill>
                  <a:srgbClr val="10ABBB"/>
                </a:solidFill>
                <a:cs typeface="Arial" pitchFamily="34"/>
                <a:sym typeface="Wingdings" panose="05000000000000000000" pitchFamily="2" charset="2"/>
              </a:rPr>
              <a:t>Contribuer aux orientations stratégiques de l'enseigne et optimiser la performance économique de l'établissement marchand  : </a:t>
            </a:r>
            <a:r>
              <a:rPr lang="fr-FR" sz="900" dirty="0">
                <a:cs typeface="Arial" pitchFamily="34"/>
                <a:sym typeface="Wingdings" panose="05000000000000000000" pitchFamily="2" charset="2"/>
              </a:rPr>
              <a:t>Contribuer aux orientations stratégiques de l'enseigne, Etablir et présenter les prévisionnels de l'établissement marchand, Analyser les performances de l'établissement marchand et définir les actions correctives, …</a:t>
            </a:r>
            <a:endParaRPr lang="fr-FR" sz="500" dirty="0">
              <a:cs typeface="Arial" pitchFamily="34"/>
              <a:sym typeface="Wingdings" panose="05000000000000000000" pitchFamily="2" charset="2"/>
            </a:endParaRPr>
          </a:p>
          <a:p>
            <a:pPr>
              <a:buSzPts val="1000"/>
              <a:tabLst>
                <a:tab pos="0" algn="l"/>
              </a:tabLst>
              <a:defRPr sz="1800" b="0" i="0" u="none" strike="noStrike" kern="0" cap="none" spc="0" baseline="0">
                <a:solidFill>
                  <a:srgbClr val="000000"/>
                </a:solidFill>
                <a:uFillTx/>
              </a:defRPr>
            </a:pPr>
            <a:endParaRPr lang="fr-FR" sz="300" b="1" dirty="0">
              <a:solidFill>
                <a:srgbClr val="10ABBB"/>
              </a:solidFill>
              <a:cs typeface="Arial" pitchFamily="34"/>
              <a:sym typeface="Wingdings" panose="05000000000000000000" pitchFamily="2" charset="2"/>
            </a:endParaRPr>
          </a:p>
          <a:p>
            <a:pPr marL="179387" indent="-179387">
              <a:buSzPts val="1000"/>
              <a:buFont typeface="Wingdings" panose="05000000000000000000" pitchFamily="2" charset="2"/>
              <a:buChar char="è"/>
              <a:tabLst>
                <a:tab pos="0" algn="l"/>
              </a:tabLst>
              <a:defRPr sz="1800" b="0" i="0" u="none" strike="noStrike" kern="0" cap="none" spc="0" baseline="0">
                <a:solidFill>
                  <a:srgbClr val="000000"/>
                </a:solidFill>
                <a:uFillTx/>
              </a:defRPr>
            </a:pPr>
            <a:r>
              <a:rPr lang="fr-FR" sz="1000" b="1" dirty="0">
                <a:solidFill>
                  <a:srgbClr val="10ABBB"/>
                </a:solidFill>
                <a:cs typeface="Arial" pitchFamily="34"/>
                <a:sym typeface="Wingdings" panose="05000000000000000000" pitchFamily="2" charset="2"/>
              </a:rPr>
              <a:t>Manager les salariés de l'établissement marchand : </a:t>
            </a:r>
            <a:r>
              <a:rPr lang="fr-FR" sz="900" dirty="0">
                <a:cs typeface="Arial" pitchFamily="34"/>
                <a:sym typeface="Wingdings" panose="05000000000000000000" pitchFamily="2" charset="2"/>
              </a:rPr>
              <a:t>Piloter les processus de recrutement et d'intégration des salariés de l'établissement marchand, Optimiser la performance collective des équipes et la performance individuelle des salariés de l'établissement marchand, … </a:t>
            </a:r>
            <a:endParaRPr lang="fr-FR" sz="500" b="1" dirty="0">
              <a:solidFill>
                <a:srgbClr val="1D2243"/>
              </a:solidFill>
            </a:endParaRPr>
          </a:p>
          <a:p>
            <a:pPr lvl="0" algn="just" defTabSz="457200">
              <a:defRPr sz="1800" b="0" i="0" u="none" strike="noStrike" kern="0" cap="none" spc="0" baseline="0">
                <a:solidFill>
                  <a:srgbClr val="000000"/>
                </a:solidFill>
                <a:uFillTx/>
              </a:defRPr>
            </a:pPr>
            <a:endParaRPr lang="fr-FR" sz="500" b="1" dirty="0">
              <a:solidFill>
                <a:srgbClr val="1D2243"/>
              </a:solidFill>
            </a:endParaRPr>
          </a:p>
          <a:p>
            <a:pPr lvl="0" algn="just" defTabSz="457200">
              <a:defRPr sz="1800" b="0" i="0" u="none" strike="noStrike" kern="0" cap="none" spc="0" baseline="0">
                <a:solidFill>
                  <a:srgbClr val="000000"/>
                </a:solidFill>
                <a:uFillTx/>
              </a:defRPr>
            </a:pPr>
            <a:r>
              <a:rPr lang="fr-FR" sz="1400" b="1" dirty="0">
                <a:solidFill>
                  <a:srgbClr val="1D2243"/>
                </a:solidFill>
              </a:rPr>
              <a:t>Conditions d’accès</a:t>
            </a:r>
            <a:endParaRPr lang="fr-FR" sz="1400" b="1" dirty="0">
              <a:solidFill>
                <a:srgbClr val="10ABBB"/>
              </a:solidFill>
              <a:latin typeface="Arial Narrow"/>
            </a:endParaRPr>
          </a:p>
          <a:p>
            <a:pPr lvl="0" algn="just" defTabSz="457200">
              <a:defRPr sz="1800" b="0" i="0" u="none" strike="noStrike" kern="0" cap="none" spc="0" baseline="0">
                <a:solidFill>
                  <a:srgbClr val="000000"/>
                </a:solidFill>
                <a:uFillTx/>
              </a:defRPr>
            </a:pPr>
            <a:endParaRPr lang="fr-FR" sz="600" b="1" u="sng" dirty="0">
              <a:solidFill>
                <a:srgbClr val="10ABBB"/>
              </a:solidFill>
            </a:endParaRPr>
          </a:p>
          <a:p>
            <a:pPr lvl="0" algn="just" defTabSz="457200">
              <a:defRPr sz="1800" b="0" i="0" u="none" strike="noStrike" kern="0" cap="none" spc="0" baseline="0">
                <a:solidFill>
                  <a:srgbClr val="000000"/>
                </a:solidFill>
                <a:uFillTx/>
              </a:defRPr>
            </a:pPr>
            <a:r>
              <a:rPr lang="fr-FR" sz="1000" b="1" u="sng" dirty="0">
                <a:solidFill>
                  <a:srgbClr val="10ABBB"/>
                </a:solidFill>
              </a:rPr>
              <a:t>Prérequis </a:t>
            </a:r>
            <a:r>
              <a:rPr lang="fr-FR" sz="1000" b="1" dirty="0">
                <a:solidFill>
                  <a:srgbClr val="10ABBB"/>
                </a:solidFill>
              </a:rPr>
              <a:t>: </a:t>
            </a:r>
            <a:r>
              <a:rPr lang="fr-FR" sz="1000" b="1" dirty="0"/>
              <a:t>Pas de pré requis réglementaires</a:t>
            </a:r>
            <a:endParaRPr lang="fr-FR" sz="1000" dirty="0"/>
          </a:p>
          <a:p>
            <a:pPr defTabSz="457200">
              <a:defRPr sz="1800" b="0" i="0" u="none" strike="noStrike" kern="0" cap="none" spc="0" baseline="0">
                <a:solidFill>
                  <a:srgbClr val="000000"/>
                </a:solidFill>
                <a:uFillTx/>
              </a:defRPr>
            </a:pPr>
            <a:endParaRPr lang="fr-FR" sz="200" b="1" kern="0" dirty="0"/>
          </a:p>
          <a:p>
            <a:pPr lvl="0">
              <a:defRPr sz="1800" b="0" i="0" u="none" strike="noStrike" kern="0" cap="none" spc="0" baseline="0">
                <a:solidFill>
                  <a:srgbClr val="000000"/>
                </a:solidFill>
                <a:uFillTx/>
              </a:defRPr>
            </a:pPr>
            <a:endParaRPr lang="fr-FR" sz="500" b="1" kern="0" dirty="0">
              <a:solidFill>
                <a:srgbClr val="000000"/>
              </a:solidFill>
            </a:endParaRPr>
          </a:p>
          <a:p>
            <a:pPr lvl="0">
              <a:defRPr sz="1800" b="0" i="0" u="none" strike="noStrike" kern="0" cap="none" spc="0" baseline="0">
                <a:solidFill>
                  <a:srgbClr val="000000"/>
                </a:solidFill>
                <a:uFillTx/>
              </a:defRPr>
            </a:pPr>
            <a:r>
              <a:rPr lang="fr-FR" sz="1000" b="1" u="sng" dirty="0">
                <a:solidFill>
                  <a:srgbClr val="10ABBB"/>
                </a:solidFill>
              </a:rPr>
              <a:t>Prérequis préconisés </a:t>
            </a:r>
            <a:r>
              <a:rPr lang="fr-FR" sz="1000" b="1" dirty="0">
                <a:solidFill>
                  <a:srgbClr val="10ABBB"/>
                </a:solidFill>
              </a:rPr>
              <a:t>: </a:t>
            </a:r>
            <a:r>
              <a:rPr lang="fr-FR" sz="1000" b="1" kern="0" dirty="0"/>
              <a:t>Maîtrise du français oral/écrit courant </a:t>
            </a:r>
            <a:r>
              <a:rPr lang="fr-FR" sz="1000" kern="0" dirty="0"/>
              <a:t>(Niveau C1 du CECRL), </a:t>
            </a:r>
            <a:r>
              <a:rPr lang="fr-FR" sz="1000" b="1" kern="0" dirty="0"/>
              <a:t>Connaissances en GRH et en gestion commerciale</a:t>
            </a:r>
          </a:p>
        </p:txBody>
      </p:sp>
      <p:pic>
        <p:nvPicPr>
          <p:cNvPr id="6" name="Image 10">
            <a:extLst>
              <a:ext uri="{FF2B5EF4-FFF2-40B4-BE49-F238E27FC236}">
                <a16:creationId xmlns:a16="http://schemas.microsoft.com/office/drawing/2014/main" id="{57EFA469-470F-4243-B732-A9B52FD0A2A8}"/>
              </a:ext>
            </a:extLst>
          </p:cNvPr>
          <p:cNvPicPr>
            <a:picLocks noChangeAspect="1"/>
          </p:cNvPicPr>
          <p:nvPr/>
        </p:nvPicPr>
        <p:blipFill>
          <a:blip r:embed="rId4"/>
          <a:stretch>
            <a:fillRect/>
          </a:stretch>
        </p:blipFill>
        <p:spPr>
          <a:xfrm>
            <a:off x="4016100" y="-29448"/>
            <a:ext cx="2897545" cy="2066053"/>
          </a:xfrm>
          <a:prstGeom prst="rect">
            <a:avLst/>
          </a:prstGeom>
          <a:noFill/>
          <a:ln cap="flat">
            <a:noFill/>
          </a:ln>
          <a:effectLst>
            <a:outerShdw dist="63497" dir="7619903" algn="tl">
              <a:srgbClr val="D9D9D9">
                <a:alpha val="21000"/>
              </a:srgbClr>
            </a:outerShdw>
          </a:effectLst>
        </p:spPr>
      </p:pic>
      <p:sp>
        <p:nvSpPr>
          <p:cNvPr id="3" name="Titre 1">
            <a:extLst>
              <a:ext uri="{FF2B5EF4-FFF2-40B4-BE49-F238E27FC236}">
                <a16:creationId xmlns:a16="http://schemas.microsoft.com/office/drawing/2014/main" id="{772AB1E3-070F-458E-A871-E5A693AF5C2E}"/>
              </a:ext>
            </a:extLst>
          </p:cNvPr>
          <p:cNvSpPr txBox="1">
            <a:spLocks noGrp="1"/>
          </p:cNvSpPr>
          <p:nvPr>
            <p:ph type="title"/>
          </p:nvPr>
        </p:nvSpPr>
        <p:spPr>
          <a:xfrm>
            <a:off x="-10366" y="2097729"/>
            <a:ext cx="6924011" cy="383279"/>
          </a:xfrm>
        </p:spPr>
        <p:txBody>
          <a:bodyPr anchor="t">
            <a:normAutofit fontScale="90000"/>
          </a:bodyPr>
          <a:lstStyle/>
          <a:p>
            <a:pPr lvl="0" algn="ctr"/>
            <a:r>
              <a:rPr lang="fr-FR" sz="2100" b="1" dirty="0">
                <a:solidFill>
                  <a:srgbClr val="1D2243"/>
                </a:solidFill>
                <a:latin typeface="Calibri"/>
              </a:rPr>
              <a:t>Titre Professionnel Responsable d’Etablissement Marchand </a:t>
            </a:r>
            <a:r>
              <a:rPr lang="fr-FR" sz="1600" dirty="0">
                <a:solidFill>
                  <a:srgbClr val="1D2243"/>
                </a:solidFill>
                <a:latin typeface="Calibri"/>
              </a:rPr>
              <a:t>(Niveau 6)</a:t>
            </a:r>
            <a:endParaRPr lang="fr-FR" sz="1600" b="1" dirty="0">
              <a:solidFill>
                <a:srgbClr val="1D2243"/>
              </a:solidFill>
              <a:latin typeface="Calibri"/>
            </a:endParaRPr>
          </a:p>
        </p:txBody>
      </p:sp>
      <p:sp>
        <p:nvSpPr>
          <p:cNvPr id="7" name="ZoneTexte 15">
            <a:extLst>
              <a:ext uri="{FF2B5EF4-FFF2-40B4-BE49-F238E27FC236}">
                <a16:creationId xmlns:a16="http://schemas.microsoft.com/office/drawing/2014/main" id="{45AAF6CD-3C01-4AF5-ADDA-5280287C20D2}"/>
              </a:ext>
            </a:extLst>
          </p:cNvPr>
          <p:cNvSpPr txBox="1"/>
          <p:nvPr/>
        </p:nvSpPr>
        <p:spPr>
          <a:xfrm>
            <a:off x="4701870" y="38283"/>
            <a:ext cx="2041644" cy="1109856"/>
          </a:xfrm>
          <a:prstGeom prst="rect">
            <a:avLst/>
          </a:prstGeom>
          <a:noFill/>
          <a:ln cap="flat">
            <a:noFill/>
          </a:ln>
        </p:spPr>
        <p:txBody>
          <a:bodyPr vert="horz" wrap="square" lIns="91440" tIns="45720" rIns="91440" bIns="45720" anchor="t" anchorCtr="1" compatLnSpc="1">
            <a:spAutoFit/>
          </a:bodyPr>
          <a:lstStyle/>
          <a:p>
            <a:pPr algn="r" defTabSz="457198">
              <a:defRPr sz="1800" b="0" i="0" u="none" strike="noStrike" kern="0" cap="none" spc="0" baseline="0">
                <a:solidFill>
                  <a:srgbClr val="000000"/>
                </a:solidFill>
                <a:uFillTx/>
              </a:defRPr>
            </a:pPr>
            <a:r>
              <a:rPr lang="fr-FR" sz="1662" b="1" dirty="0">
                <a:solidFill>
                  <a:srgbClr val="10ABBB"/>
                </a:solidFill>
                <a:latin typeface="Calibri"/>
                <a:ea typeface="Times New Roman" pitchFamily="18"/>
                <a:cs typeface="Calibri"/>
              </a:rPr>
              <a:t>RNCP 38666</a:t>
            </a:r>
            <a:endParaRPr lang="fr-FR" dirty="0"/>
          </a:p>
          <a:p>
            <a:pPr algn="r" defTabSz="457198">
              <a:defRPr sz="1800" b="0" i="0" u="none" strike="noStrike" kern="0" cap="none" spc="0" baseline="0">
                <a:solidFill>
                  <a:srgbClr val="000000"/>
                </a:solidFill>
                <a:uFillTx/>
              </a:defRPr>
            </a:pPr>
            <a:r>
              <a:rPr lang="fr-FR" sz="1650" b="1" dirty="0">
                <a:solidFill>
                  <a:srgbClr val="10ABBB"/>
                </a:solidFill>
                <a:latin typeface="Calibri"/>
                <a:ea typeface="Times New Roman" pitchFamily="18"/>
                <a:cs typeface="Calibri"/>
              </a:rPr>
              <a:t>Formacodes : 34588 ; 34587 ; 34502 ; 34530</a:t>
            </a:r>
          </a:p>
        </p:txBody>
      </p:sp>
      <p:pic>
        <p:nvPicPr>
          <p:cNvPr id="13" name="Image 39">
            <a:extLst>
              <a:ext uri="{FF2B5EF4-FFF2-40B4-BE49-F238E27FC236}">
                <a16:creationId xmlns:a16="http://schemas.microsoft.com/office/drawing/2014/main" id="{27D9B24C-FCE1-4227-BB0D-E2FF8FA802FA}"/>
              </a:ext>
            </a:extLst>
          </p:cNvPr>
          <p:cNvPicPr>
            <a:picLocks noChangeAspect="1"/>
          </p:cNvPicPr>
          <p:nvPr/>
        </p:nvPicPr>
        <p:blipFill>
          <a:blip r:embed="rId5"/>
          <a:stretch>
            <a:fillRect/>
          </a:stretch>
        </p:blipFill>
        <p:spPr>
          <a:xfrm>
            <a:off x="3451640" y="3028361"/>
            <a:ext cx="259342" cy="6115639"/>
          </a:xfrm>
          <a:prstGeom prst="rect">
            <a:avLst/>
          </a:prstGeom>
          <a:noFill/>
          <a:ln cap="flat">
            <a:noFill/>
          </a:ln>
        </p:spPr>
      </p:pic>
      <p:sp>
        <p:nvSpPr>
          <p:cNvPr id="5" name="ZoneTexte 13">
            <a:extLst>
              <a:ext uri="{FF2B5EF4-FFF2-40B4-BE49-F238E27FC236}">
                <a16:creationId xmlns:a16="http://schemas.microsoft.com/office/drawing/2014/main" id="{328A8077-908B-344B-A171-563E086EC305}"/>
              </a:ext>
            </a:extLst>
          </p:cNvPr>
          <p:cNvSpPr txBox="1"/>
          <p:nvPr/>
        </p:nvSpPr>
        <p:spPr>
          <a:xfrm>
            <a:off x="3737533" y="8297615"/>
            <a:ext cx="2906568" cy="615553"/>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rPr>
              <a:t>Prochaine(s) session(s)</a:t>
            </a:r>
            <a:endParaRPr lang="fr-FR" sz="1400" b="1" i="0" u="none" strike="noStrike" kern="1200" cap="none" spc="0" baseline="0" dirty="0">
              <a:solidFill>
                <a:srgbClr val="CC0066"/>
              </a:solidFill>
              <a:uFillTx/>
            </a:endParaRPr>
          </a:p>
          <a:p>
            <a:pPr marL="0" marR="0" lvl="0" indent="0" defTabSz="457200" rtl="0" fontAlgn="auto" hangingPunct="1">
              <a:lnSpc>
                <a:spcPct val="100000"/>
              </a:lnSpc>
              <a:spcBef>
                <a:spcPts val="0"/>
              </a:spcBef>
              <a:spcAft>
                <a:spcPts val="1200"/>
              </a:spcAft>
              <a:buNone/>
              <a:tabLst/>
              <a:defRPr sz="1800" b="0" i="0" u="none" strike="noStrike" kern="0" cap="none" spc="0" baseline="0">
                <a:solidFill>
                  <a:srgbClr val="000000"/>
                </a:solidFill>
                <a:uFillTx/>
              </a:defRPr>
            </a:pPr>
            <a:r>
              <a:rPr lang="fr-FR" sz="1000" b="0" i="0" u="none" strike="noStrike" kern="1200" cap="none" spc="0" baseline="0" dirty="0">
                <a:solidFill>
                  <a:srgbClr val="000000"/>
                </a:solidFill>
                <a:uFillTx/>
              </a:rPr>
              <a:t>Nous contacter pour obtenir les dates précises à l’adresse suivante: </a:t>
            </a:r>
            <a:r>
              <a:rPr lang="fr-FR" sz="1000" b="1" i="0" u="sng" strike="noStrike" kern="1200" cap="none" spc="0" baseline="0" dirty="0">
                <a:solidFill>
                  <a:srgbClr val="10ABBB"/>
                </a:solidFill>
                <a:uFillTx/>
              </a:rPr>
              <a:t>dg</a:t>
            </a:r>
            <a:r>
              <a:rPr lang="fr-FR" sz="1000" b="1" i="0" u="sng" strike="noStrike" kern="1200" cap="none" spc="0" baseline="0" dirty="0">
                <a:solidFill>
                  <a:srgbClr val="10ABBB"/>
                </a:solidFill>
                <a:uFillTx/>
                <a:hlinkClick r:id="rId6">
                  <a:extLst>
                    <a:ext uri="{A12FA001-AC4F-418D-AE19-62706E023703}">
                      <ahyp:hlinkClr xmlns:ahyp="http://schemas.microsoft.com/office/drawing/2018/hyperlinkcolor" val="tx"/>
                    </a:ext>
                  </a:extLst>
                </a:hlinkClick>
              </a:rPr>
              <a:t>@idev</a:t>
            </a:r>
            <a:r>
              <a:rPr lang="fr-FR" sz="1000" b="1" i="0" u="sng" strike="noStrike" kern="1200" cap="none" spc="0" baseline="0" dirty="0">
                <a:solidFill>
                  <a:srgbClr val="10ABBB"/>
                </a:solidFill>
                <a:uFillTx/>
              </a:rPr>
              <a:t>formation.com</a:t>
            </a:r>
          </a:p>
        </p:txBody>
      </p:sp>
      <p:sp>
        <p:nvSpPr>
          <p:cNvPr id="9" name="Rectangle 12">
            <a:extLst>
              <a:ext uri="{FF2B5EF4-FFF2-40B4-BE49-F238E27FC236}">
                <a16:creationId xmlns:a16="http://schemas.microsoft.com/office/drawing/2014/main" id="{6F21C359-2FEE-2E11-3C86-5BC9F34D3BE0}"/>
              </a:ext>
            </a:extLst>
          </p:cNvPr>
          <p:cNvSpPr/>
          <p:nvPr/>
        </p:nvSpPr>
        <p:spPr>
          <a:xfrm>
            <a:off x="3737533" y="7191101"/>
            <a:ext cx="3032532" cy="1077218"/>
          </a:xfrm>
          <a:prstGeom prst="rect">
            <a:avLst/>
          </a:prstGeom>
          <a:noFill/>
          <a:ln cap="flat">
            <a:noFill/>
            <a:prstDash val="solid"/>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Lieu de formation</a:t>
            </a:r>
          </a:p>
          <a:p>
            <a:pPr lvl="0" algn="just" defTabSz="457200">
              <a:defRPr sz="1800" b="0" i="0" u="none" strike="noStrike" kern="0" cap="none" spc="0" baseline="0">
                <a:solidFill>
                  <a:srgbClr val="000000"/>
                </a:solidFill>
                <a:uFillTx/>
              </a:defRPr>
            </a:pPr>
            <a:endParaRPr lang="fr-FR" sz="5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1D2243"/>
                </a:solidFill>
              </a:rPr>
              <a:t>IDEV Marignane </a:t>
            </a:r>
            <a:r>
              <a:rPr lang="fr-FR" sz="1000" dirty="0">
                <a:solidFill>
                  <a:srgbClr val="000000"/>
                </a:solidFill>
                <a:sym typeface="Wingdings" panose="05000000000000000000" pitchFamily="2" charset="2"/>
              </a:rPr>
              <a:t>: </a:t>
            </a:r>
            <a:r>
              <a:rPr lang="fr-FR" sz="1000" dirty="0">
                <a:solidFill>
                  <a:srgbClr val="000000"/>
                </a:solidFill>
                <a:hlinkClick r:id="rId7"/>
              </a:rPr>
              <a:t>dg@idevformation.com</a:t>
            </a:r>
            <a:endParaRPr lang="fr-FR" sz="1000" dirty="0">
              <a:solidFill>
                <a:srgbClr val="000000"/>
              </a:solidFill>
            </a:endParaRPr>
          </a:p>
          <a:p>
            <a:pPr marL="171450" lvl="0" indent="-171450" algn="just" defTabSz="457200">
              <a:buFont typeface="Wingdings" panose="05000000000000000000" pitchFamily="2" charset="2"/>
              <a:buChar char="("/>
              <a:defRPr sz="1800" b="0" i="0" u="none" strike="noStrike" kern="0" cap="none" spc="0" baseline="0">
                <a:solidFill>
                  <a:srgbClr val="000000"/>
                </a:solidFill>
                <a:uFillTx/>
              </a:defRPr>
            </a:pPr>
            <a:r>
              <a:rPr lang="fr-FR" sz="1000" dirty="0">
                <a:solidFill>
                  <a:srgbClr val="000000"/>
                </a:solidFill>
              </a:rPr>
              <a:t>: 04.13.25.92.13</a:t>
            </a:r>
          </a:p>
          <a:p>
            <a:pPr lvl="0" algn="just" defTabSz="457200">
              <a:defRPr sz="1800" b="0" i="0" u="none" strike="noStrike" kern="0" cap="none" spc="0" baseline="0">
                <a:solidFill>
                  <a:srgbClr val="000000"/>
                </a:solidFill>
                <a:uFillTx/>
              </a:defRPr>
            </a:pPr>
            <a:endParaRPr lang="fr-FR" sz="5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1D2243"/>
                </a:solidFill>
              </a:rPr>
              <a:t>IDEV Marseille </a:t>
            </a:r>
            <a:r>
              <a:rPr lang="fr-FR" sz="1000" dirty="0">
                <a:solidFill>
                  <a:srgbClr val="000000"/>
                </a:solidFill>
                <a:sym typeface="Wingdings" panose="05000000000000000000" pitchFamily="2" charset="2"/>
              </a:rPr>
              <a:t>: </a:t>
            </a:r>
            <a:r>
              <a:rPr lang="fr-FR" sz="1000" dirty="0">
                <a:solidFill>
                  <a:srgbClr val="000000"/>
                </a:solidFill>
                <a:hlinkClick r:id="rId7"/>
              </a:rPr>
              <a:t>dg@idevformation.com</a:t>
            </a:r>
            <a:endParaRPr lang="fr-FR" sz="1000" dirty="0">
              <a:solidFill>
                <a:srgbClr val="000000"/>
              </a:solidFill>
            </a:endParaRPr>
          </a:p>
          <a:p>
            <a:pPr lvl="0" algn="just" defTabSz="457200">
              <a:defRPr sz="1800" b="0" i="0" u="none" strike="noStrike" kern="0" cap="none" spc="0" baseline="0">
                <a:solidFill>
                  <a:srgbClr val="000000"/>
                </a:solidFill>
                <a:uFillTx/>
              </a:defRPr>
            </a:pPr>
            <a:r>
              <a:rPr lang="fr-FR" sz="1000" dirty="0">
                <a:solidFill>
                  <a:srgbClr val="000000"/>
                </a:solidFill>
                <a:sym typeface="Wingdings" panose="05000000000000000000" pitchFamily="2" charset="2"/>
              </a:rPr>
              <a:t> </a:t>
            </a:r>
            <a:r>
              <a:rPr lang="fr-FR" sz="1000" dirty="0">
                <a:solidFill>
                  <a:srgbClr val="000000"/>
                </a:solidFill>
              </a:rPr>
              <a:t>: 04.13.25.92.13</a:t>
            </a:r>
          </a:p>
        </p:txBody>
      </p:sp>
      <p:sp>
        <p:nvSpPr>
          <p:cNvPr id="12" name="ZoneTexte 11">
            <a:extLst>
              <a:ext uri="{FF2B5EF4-FFF2-40B4-BE49-F238E27FC236}">
                <a16:creationId xmlns:a16="http://schemas.microsoft.com/office/drawing/2014/main" id="{C75E27D6-28AC-5087-A0D9-3AA895D37AC6}"/>
              </a:ext>
            </a:extLst>
          </p:cNvPr>
          <p:cNvSpPr txBox="1"/>
          <p:nvPr/>
        </p:nvSpPr>
        <p:spPr>
          <a:xfrm>
            <a:off x="5750916" y="8913168"/>
            <a:ext cx="992598" cy="230832"/>
          </a:xfrm>
          <a:prstGeom prst="rect">
            <a:avLst/>
          </a:prstGeom>
          <a:noFill/>
        </p:spPr>
        <p:txBody>
          <a:bodyPr wrap="square" rtlCol="0">
            <a:spAutoFit/>
          </a:bodyPr>
          <a:lstStyle/>
          <a:p>
            <a:r>
              <a:rPr lang="fr-FR" sz="900" i="1" dirty="0"/>
              <a:t>MAJ 05/01/2026</a:t>
            </a:r>
          </a:p>
        </p:txBody>
      </p:sp>
    </p:spTree>
    <p:extLst>
      <p:ext uri="{BB962C8B-B14F-4D97-AF65-F5344CB8AC3E}">
        <p14:creationId xmlns:p14="http://schemas.microsoft.com/office/powerpoint/2010/main" val="313681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name="Slide167">
    <p:spTree>
      <p:nvGrpSpPr>
        <p:cNvPr id="1" name=""/>
        <p:cNvGrpSpPr/>
        <p:nvPr/>
      </p:nvGrpSpPr>
      <p:grpSpPr>
        <a:xfrm>
          <a:off x="0" y="0"/>
          <a:ext cx="0" cy="0"/>
          <a:chOff x="0" y="0"/>
          <a:chExt cx="0" cy="0"/>
        </a:xfrm>
      </p:grpSpPr>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3"/>
          <a:stretch>
            <a:fillRect/>
          </a:stretch>
        </p:blipFill>
        <p:spPr>
          <a:xfrm>
            <a:off x="3441658" y="433863"/>
            <a:ext cx="259342" cy="8745413"/>
          </a:xfrm>
          <a:prstGeom prst="rect">
            <a:avLst/>
          </a:prstGeom>
          <a:noFill/>
          <a:ln cap="flat">
            <a:noFill/>
          </a:ln>
        </p:spPr>
      </p:pic>
      <p:sp>
        <p:nvSpPr>
          <p:cNvPr id="7" name="ZoneTexte 6">
            <a:extLst>
              <a:ext uri="{FF2B5EF4-FFF2-40B4-BE49-F238E27FC236}">
                <a16:creationId xmlns:a16="http://schemas.microsoft.com/office/drawing/2014/main" id="{129444DD-6072-79E2-42F4-15D6F066B2B1}"/>
              </a:ext>
            </a:extLst>
          </p:cNvPr>
          <p:cNvSpPr txBox="1"/>
          <p:nvPr/>
        </p:nvSpPr>
        <p:spPr>
          <a:xfrm>
            <a:off x="5810756" y="8876440"/>
            <a:ext cx="992598" cy="230832"/>
          </a:xfrm>
          <a:prstGeom prst="rect">
            <a:avLst/>
          </a:prstGeom>
          <a:noFill/>
        </p:spPr>
        <p:txBody>
          <a:bodyPr wrap="square" rtlCol="0">
            <a:spAutoFit/>
          </a:bodyPr>
          <a:lstStyle/>
          <a:p>
            <a:r>
              <a:rPr lang="fr-FR" sz="900" i="1" dirty="0"/>
              <a:t>MAJ 05/01/2026</a:t>
            </a:r>
          </a:p>
        </p:txBody>
      </p:sp>
      <p:sp>
        <p:nvSpPr>
          <p:cNvPr id="9" name="ZoneTexte 5">
            <a:extLst>
              <a:ext uri="{FF2B5EF4-FFF2-40B4-BE49-F238E27FC236}">
                <a16:creationId xmlns:a16="http://schemas.microsoft.com/office/drawing/2014/main" id="{19ABB1FC-0E48-F5A2-2908-27FF07A34D76}"/>
              </a:ext>
            </a:extLst>
          </p:cNvPr>
          <p:cNvSpPr txBox="1"/>
          <p:nvPr/>
        </p:nvSpPr>
        <p:spPr>
          <a:xfrm>
            <a:off x="131718" y="395245"/>
            <a:ext cx="3169134" cy="2446824"/>
          </a:xfrm>
          <a:prstGeom prst="rect">
            <a:avLst/>
          </a:prstGeom>
          <a:solidFill>
            <a:srgbClr val="10ABBB"/>
          </a:solid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a:solidFill>
                  <a:schemeClr val="bg1"/>
                </a:solidFill>
                <a:uFillTx/>
              </a:rPr>
              <a:t>Publics Concernés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0" i="0" u="none" strike="noStrike" kern="1200" cap="none" spc="0" baseline="0">
              <a:solidFill>
                <a:srgbClr val="FFFFFF"/>
              </a:solidFill>
              <a:uFillTx/>
              <a:latin typeface="Arial Narrow"/>
            </a:endParaRPr>
          </a:p>
          <a:p>
            <a:r>
              <a:rPr lang="fr-FR" sz="1100" b="1" u="sng">
                <a:solidFill>
                  <a:schemeClr val="bg1"/>
                </a:solidFill>
                <a:effectLst/>
                <a:latin typeface="Calibri" panose="020F0502020204030204" pitchFamily="34" charset="0"/>
                <a:ea typeface="Calibri" panose="020F0502020204030204" pitchFamily="34" charset="0"/>
              </a:rPr>
              <a:t>Contrat d’Apprentissage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Avoir entre 16 et 29 ans (15 ans sous conditions ; âge maximum 34 ans sous condition),</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Pas d'âge limite : personne avec une RQTH, créateur/repreneur d’entreprise, sportif de haut niveau.</a:t>
            </a:r>
          </a:p>
          <a:p>
            <a:pPr marL="342900" lvl="0" indent="-342900">
              <a:buFont typeface="Calibri" panose="020F0502020204030204" pitchFamily="34" charset="0"/>
              <a:buChar char="-"/>
            </a:pPr>
            <a:endParaRPr lang="fr-FR" sz="200">
              <a:solidFill>
                <a:schemeClr val="bg1"/>
              </a:solidFill>
              <a:effectLst/>
              <a:latin typeface="Calibri" panose="020F0502020204030204" pitchFamily="34" charset="0"/>
              <a:ea typeface="Calibri" panose="020F0502020204030204" pitchFamily="34" charset="0"/>
            </a:endParaRPr>
          </a:p>
          <a:p>
            <a:r>
              <a:rPr lang="fr-FR" sz="1100" b="1" u="sng">
                <a:solidFill>
                  <a:schemeClr val="bg1"/>
                </a:solidFill>
                <a:effectLst/>
                <a:latin typeface="Calibri" panose="020F0502020204030204" pitchFamily="34" charset="0"/>
                <a:ea typeface="Calibri" panose="020F0502020204030204" pitchFamily="34" charset="0"/>
              </a:rPr>
              <a:t>Contrat de professionnalisation </a:t>
            </a:r>
            <a:r>
              <a:rPr lang="fr-FR" sz="1100" b="1">
                <a:solidFill>
                  <a:schemeClr val="bg1"/>
                </a:solidFill>
                <a:effectLst/>
                <a:latin typeface="Calibri" panose="020F0502020204030204" pitchFamily="34" charset="0"/>
                <a:ea typeface="Calibri" panose="020F0502020204030204" pitchFamily="34" charset="0"/>
              </a:rPr>
              <a:t>:</a:t>
            </a: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Jeunes de 16 à 25 ans révolus pour compléter leur formation initiale,</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Bénéficiaires du RSA ou ASS ou AAH ou les personnes sortant d’un contrat CUI,</a:t>
            </a:r>
            <a:endParaRPr lang="fr-FR" sz="1100">
              <a:solidFill>
                <a:schemeClr val="bg1"/>
              </a:solidFill>
              <a:latin typeface="Calibri" panose="020F0502020204030204" pitchFamily="34" charset="0"/>
              <a:ea typeface="Times New Roman" panose="02020603050405020304" pitchFamily="18" charset="0"/>
            </a:endParaRPr>
          </a:p>
          <a:p>
            <a:pPr marL="171450" indent="-171450">
              <a:buFont typeface="Wingdings" panose="05000000000000000000" pitchFamily="2" charset="2"/>
              <a:buChar char="è"/>
            </a:pPr>
            <a:r>
              <a:rPr lang="fr-FR" sz="1100">
                <a:solidFill>
                  <a:schemeClr val="bg1"/>
                </a:solidFill>
                <a:effectLst/>
                <a:latin typeface="Calibri" panose="020F0502020204030204" pitchFamily="34" charset="0"/>
                <a:ea typeface="Times New Roman" panose="02020603050405020304" pitchFamily="18" charset="0"/>
              </a:rPr>
              <a:t>Demandeurs</a:t>
            </a:r>
            <a:r>
              <a:rPr lang="fr-FR" sz="1100">
                <a:solidFill>
                  <a:schemeClr val="bg1"/>
                </a:solidFill>
                <a:latin typeface="Calibri" panose="020F0502020204030204" pitchFamily="34" charset="0"/>
                <a:ea typeface="Times New Roman" panose="02020603050405020304" pitchFamily="18" charset="0"/>
              </a:rPr>
              <a:t> d’emploi</a:t>
            </a:r>
            <a:r>
              <a:rPr lang="fr-FR" sz="1100">
                <a:solidFill>
                  <a:schemeClr val="bg1"/>
                </a:solidFill>
                <a:effectLst/>
                <a:latin typeface="Calibri" panose="020F0502020204030204" pitchFamily="34" charset="0"/>
                <a:ea typeface="Times New Roman" panose="02020603050405020304" pitchFamily="18" charset="0"/>
              </a:rPr>
              <a:t> d’au moins 26 ans.</a:t>
            </a:r>
            <a:endParaRPr lang="fr-FR" sz="1100">
              <a:solidFill>
                <a:schemeClr val="bg1"/>
              </a:solidFill>
              <a:effectLst/>
              <a:latin typeface="Calibri" panose="020F0502020204030204" pitchFamily="34" charset="0"/>
              <a:ea typeface="Calibri" panose="020F0502020204030204" pitchFamily="34" charset="0"/>
            </a:endParaRPr>
          </a:p>
        </p:txBody>
      </p:sp>
      <p:sp>
        <p:nvSpPr>
          <p:cNvPr id="10" name="Rectangle 15">
            <a:extLst>
              <a:ext uri="{FF2B5EF4-FFF2-40B4-BE49-F238E27FC236}">
                <a16:creationId xmlns:a16="http://schemas.microsoft.com/office/drawing/2014/main" id="{D340B77C-A24C-93DC-4E42-EBE18F091E0E}"/>
              </a:ext>
            </a:extLst>
          </p:cNvPr>
          <p:cNvSpPr/>
          <p:nvPr/>
        </p:nvSpPr>
        <p:spPr>
          <a:xfrm>
            <a:off x="138348" y="3027077"/>
            <a:ext cx="3162504" cy="2339102"/>
          </a:xfrm>
          <a:prstGeom prst="rect">
            <a:avLst/>
          </a:prstGeom>
          <a:noFill/>
          <a:ln cap="flat">
            <a:noFill/>
            <a:prstDash val="solid"/>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Modalités de recrutement et délais d’accès</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1200" cap="none" spc="0" baseline="0" dirty="0">
              <a:solidFill>
                <a:srgbClr val="000000"/>
              </a:solidFill>
              <a:uFillTx/>
              <a:latin typeface="Calibri"/>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rPr>
              <a:t>Suite demande/candidature : le  demandeur sera contacté dans les </a:t>
            </a:r>
            <a:r>
              <a:rPr lang="fr-FR" sz="1100" b="1" dirty="0">
                <a:latin typeface="Calibri"/>
              </a:rPr>
              <a:t>48 heures</a:t>
            </a:r>
            <a:r>
              <a:rPr lang="fr-FR" sz="1100" b="1" i="0" u="none" strike="noStrike" kern="1200" cap="none" spc="0" baseline="0" dirty="0">
                <a:uFillTx/>
                <a:latin typeface="Calibri"/>
              </a:rPr>
              <a:t> par IDEV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a:rPr>
              <a:t>Entretien collectif et/ou individuel</a:t>
            </a:r>
          </a:p>
          <a:p>
            <a:pPr marL="171450" marR="0" lvl="0" indent="-171450" defTabSz="457200" rtl="0" fontAlgn="auto" hangingPunct="1">
              <a:lnSpc>
                <a:spcPct val="100000"/>
              </a:lnSpc>
              <a:spcBef>
                <a:spcPts val="0"/>
              </a:spcBef>
              <a:spcAft>
                <a:spcPts val="0"/>
              </a:spcAft>
              <a:buSzPct val="100000"/>
              <a:buFont typeface="Wingdings" panose="05000000000000000000" pitchFamily="2" charset="2"/>
              <a:buChar char="è"/>
              <a:tabLst/>
              <a:defRPr sz="1800" b="0" i="0" u="none" strike="noStrike" kern="0" cap="none" spc="0" baseline="0">
                <a:solidFill>
                  <a:srgbClr val="000000"/>
                </a:solidFill>
                <a:uFillTx/>
              </a:defRPr>
            </a:pPr>
            <a:r>
              <a:rPr lang="fr-FR" sz="1100" dirty="0">
                <a:solidFill>
                  <a:srgbClr val="000000"/>
                </a:solidFill>
                <a:latin typeface="Calibri"/>
              </a:rPr>
              <a:t>Analyse du CV, vérification des prérequis réglementaires et mise en relation avec les entreprises partenaires</a:t>
            </a:r>
            <a:endParaRPr lang="fr-FR" sz="1100" b="0" i="0" u="none" strike="noStrike" kern="1200" cap="none" spc="0" baseline="0" dirty="0">
              <a:solidFill>
                <a:srgbClr val="000000"/>
              </a:solidFill>
              <a:uFillTx/>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kern="0" dirty="0">
              <a:solidFill>
                <a:srgbClr val="000000"/>
              </a:solidFill>
              <a:latin typeface="Calibri"/>
            </a:endParaRP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Délais d’accès : </a:t>
            </a:r>
            <a:r>
              <a:rPr lang="fr-FR" sz="1400" b="1" i="0" u="none" strike="noStrike" kern="1200" cap="none" spc="0" baseline="0" dirty="0">
                <a:solidFill>
                  <a:srgbClr val="1D2243"/>
                </a:solidFill>
                <a:uFillTx/>
                <a:latin typeface="Calibri"/>
              </a:rPr>
              <a:t> </a:t>
            </a:r>
            <a:r>
              <a:rPr lang="fr-FR" sz="1100" i="0" u="none" strike="noStrike" kern="1200" cap="none" spc="0" baseline="0" dirty="0">
                <a:solidFill>
                  <a:srgbClr val="000000"/>
                </a:solidFill>
                <a:uFillTx/>
                <a:latin typeface="Calibri"/>
              </a:rPr>
              <a:t>entre 7 et 1 mois</a:t>
            </a:r>
          </a:p>
          <a:p>
            <a:pPr marR="0" lvl="0" defTabSz="4572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r-FR" sz="1100" b="0" i="0" u="none" strike="noStrike" kern="1200" cap="none" spc="0" baseline="0" dirty="0">
              <a:solidFill>
                <a:srgbClr val="000000"/>
              </a:solidFill>
              <a:uFillTx/>
              <a:latin typeface="Calibri"/>
            </a:endParaRPr>
          </a:p>
        </p:txBody>
      </p:sp>
      <p:sp>
        <p:nvSpPr>
          <p:cNvPr id="11" name="ZoneTexte 1">
            <a:extLst>
              <a:ext uri="{FF2B5EF4-FFF2-40B4-BE49-F238E27FC236}">
                <a16:creationId xmlns:a16="http://schemas.microsoft.com/office/drawing/2014/main" id="{E415D10E-E0FC-5CD7-B609-560D0DDB4A53}"/>
              </a:ext>
            </a:extLst>
          </p:cNvPr>
          <p:cNvSpPr txBox="1"/>
          <p:nvPr/>
        </p:nvSpPr>
        <p:spPr>
          <a:xfrm>
            <a:off x="76038" y="5408933"/>
            <a:ext cx="3295217" cy="646331"/>
          </a:xfrm>
          <a:prstGeom prst="rect">
            <a:avLst/>
          </a:prstGeom>
          <a:noFill/>
          <a:ln cap="flat">
            <a:noFill/>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dirty="0">
                <a:solidFill>
                  <a:srgbClr val="1D2243"/>
                </a:solidFill>
                <a:latin typeface="Calibri"/>
              </a:rPr>
              <a:t>Coût de la formation </a:t>
            </a:r>
            <a:endParaRPr lang="fr-FR" sz="500" b="1" dirty="0">
              <a:solidFill>
                <a:srgbClr val="002060"/>
              </a:solidFill>
              <a:latin typeface="Calibri"/>
            </a:endParaRPr>
          </a:p>
          <a:p>
            <a:pPr marL="180975" indent="-180975">
              <a:buSzPts val="1000"/>
              <a:buFont typeface="Wingdings" pitchFamily="2"/>
              <a:buChar char=""/>
              <a:defRPr sz="1800" b="0" i="0" u="none" strike="noStrike" kern="0" cap="none" spc="0" baseline="0">
                <a:solidFill>
                  <a:srgbClr val="000000"/>
                </a:solidFill>
                <a:uFillTx/>
              </a:defRPr>
            </a:pPr>
            <a:r>
              <a:rPr lang="fr-FR" sz="1100" dirty="0">
                <a:solidFill>
                  <a:srgbClr val="000000"/>
                </a:solidFill>
                <a:cs typeface="Arial" pitchFamily="34"/>
              </a:rPr>
              <a:t>100% prise en charge par l’OPCO si contrat d’apprentissage ou contrat de professionnalisation </a:t>
            </a:r>
          </a:p>
        </p:txBody>
      </p:sp>
      <p:sp>
        <p:nvSpPr>
          <p:cNvPr id="12" name="Rectangle 11">
            <a:extLst>
              <a:ext uri="{FF2B5EF4-FFF2-40B4-BE49-F238E27FC236}">
                <a16:creationId xmlns:a16="http://schemas.microsoft.com/office/drawing/2014/main" id="{D1080696-EE7D-63ED-B027-DD8C428918ED}"/>
              </a:ext>
            </a:extLst>
          </p:cNvPr>
          <p:cNvSpPr/>
          <p:nvPr/>
        </p:nvSpPr>
        <p:spPr>
          <a:xfrm>
            <a:off x="110464" y="6214637"/>
            <a:ext cx="3304074" cy="2539157"/>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dirty="0">
                <a:solidFill>
                  <a:srgbClr val="1D2243"/>
                </a:solidFill>
                <a:latin typeface="Calibri"/>
              </a:rPr>
              <a:t>Accessibilité</a:t>
            </a:r>
            <a:endParaRPr lang="fr-FR" sz="300" b="1" u="sng" dirty="0">
              <a:solidFill>
                <a:srgbClr val="D60093"/>
              </a:solidFill>
              <a:latin typeface="Calibri"/>
            </a:endParaRP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r>
              <a:rPr lang="fr-FR" sz="1100" b="1" u="sng" kern="0" dirty="0">
                <a:solidFill>
                  <a:srgbClr val="10ABBB"/>
                </a:solidFill>
                <a:latin typeface="Calibri"/>
              </a:rPr>
              <a:t>Personne en Situation de Handicap (PSH) :</a:t>
            </a:r>
          </a:p>
          <a:p>
            <a:pPr marL="170815" indent="-170815" algn="just" defTabSz="457198">
              <a:buSzPct val="100000"/>
              <a:buFont typeface="Arial" panose="020B0604020202020204" pitchFamily="34" charset="0"/>
              <a:buChar char="•"/>
              <a:defRPr sz="1800" b="0" i="0" u="none" strike="noStrike" kern="0" cap="none" spc="0" baseline="0">
                <a:solidFill>
                  <a:srgbClr val="000000"/>
                </a:solidFill>
                <a:uFillTx/>
              </a:defRPr>
            </a:pPr>
            <a:endParaRPr lang="fr-FR" sz="500" b="1" u="sng" kern="0" dirty="0">
              <a:solidFill>
                <a:srgbClr val="10ABBB"/>
              </a:solidFill>
              <a:latin typeface="Calibri"/>
            </a:endParaRPr>
          </a:p>
          <a:p>
            <a:pPr marL="171450" marR="0" lvl="0" indent="-171450" defTabSz="457200" rtl="0" fontAlgn="auto" hangingPunct="1">
              <a:lnSpc>
                <a:spcPct val="100000"/>
              </a:lnSpc>
              <a:spcBef>
                <a:spcPts val="0"/>
              </a:spcBef>
              <a:spcAft>
                <a:spcPts val="0"/>
              </a:spcAft>
              <a:buFont typeface="Wingdings" panose="05000000000000000000" pitchFamily="2" charset="2"/>
              <a:buChar char="è"/>
              <a:tabLst/>
              <a:defRPr sz="1800" b="0" i="0" u="none" strike="noStrike" kern="0" cap="none" spc="0" baseline="0">
                <a:solidFill>
                  <a:srgbClr val="000000"/>
                </a:solidFill>
                <a:uFillTx/>
              </a:defRPr>
            </a:pPr>
            <a:r>
              <a:rPr lang="fr-FR" sz="1100" b="1" i="0" u="none" strike="noStrike" kern="1200" cap="none" spc="0" baseline="0" dirty="0">
                <a:solidFill>
                  <a:srgbClr val="000000"/>
                </a:solidFill>
                <a:uFillTx/>
                <a:latin typeface="Calibri"/>
              </a:rPr>
              <a:t>Adaptation</a:t>
            </a:r>
            <a:r>
              <a:rPr lang="fr-FR" sz="1100" b="0" i="0" u="none" strike="noStrike" kern="1200" cap="none" spc="0" baseline="0" dirty="0">
                <a:solidFill>
                  <a:srgbClr val="000000"/>
                </a:solidFill>
                <a:uFillTx/>
                <a:latin typeface="Calibri"/>
              </a:rPr>
              <a:t> du dispositif d’accueil pour les personnes en situation </a:t>
            </a:r>
            <a:r>
              <a:rPr lang="fr-FR" sz="1100" dirty="0">
                <a:solidFill>
                  <a:srgbClr val="000000"/>
                </a:solidFill>
                <a:latin typeface="Calibri"/>
              </a:rPr>
              <a:t>de handicap </a:t>
            </a:r>
            <a:r>
              <a:rPr lang="fr-FR" sz="1100" b="0" i="0" u="none" strike="noStrike" kern="1200" cap="none" spc="0" baseline="0" dirty="0">
                <a:solidFill>
                  <a:srgbClr val="000000"/>
                </a:solidFill>
                <a:uFillTx/>
                <a:latin typeface="Calibri"/>
              </a:rPr>
              <a:t>(le cas échéant)</a:t>
            </a:r>
          </a:p>
          <a:p>
            <a:pPr marL="171450" indent="-171450" defTabSz="457200">
              <a:buFont typeface="Wingdings" panose="05000000000000000000" pitchFamily="2" charset="2"/>
              <a:buChar char="è"/>
              <a:defRPr sz="1800" b="0" i="0" u="none" strike="noStrike" kern="0" cap="none" spc="0" baseline="0">
                <a:solidFill>
                  <a:srgbClr val="000000"/>
                </a:solidFill>
                <a:uFillTx/>
              </a:defRPr>
            </a:pPr>
            <a:r>
              <a:rPr lang="fr-FR" sz="1100" b="1" dirty="0">
                <a:solidFill>
                  <a:srgbClr val="000000"/>
                </a:solidFill>
                <a:latin typeface="Calibri"/>
              </a:rPr>
              <a:t>Personnalisation</a:t>
            </a:r>
            <a:r>
              <a:rPr lang="fr-FR" sz="1100" dirty="0">
                <a:solidFill>
                  <a:srgbClr val="000000"/>
                </a:solidFill>
                <a:latin typeface="Calibri"/>
              </a:rPr>
              <a:t> du parcours </a:t>
            </a:r>
            <a:r>
              <a:rPr lang="fr-FR" sz="1100" kern="0" dirty="0">
                <a:solidFill>
                  <a:srgbClr val="000000"/>
                </a:solidFill>
                <a:latin typeface="Calibri"/>
              </a:rPr>
              <a:t>et </a:t>
            </a:r>
            <a:r>
              <a:rPr lang="fr-FR" sz="1100" dirty="0">
                <a:solidFill>
                  <a:srgbClr val="000000"/>
                </a:solidFill>
                <a:latin typeface="Calibri"/>
              </a:rPr>
              <a:t>déploiement de moyens de compensation en centre comme en entreprise </a:t>
            </a:r>
            <a:endParaRPr lang="fr-FR" sz="1100" kern="0" dirty="0">
              <a:solidFill>
                <a:srgbClr val="000000"/>
              </a:solidFill>
              <a:latin typeface="Calibri"/>
              <a:cs typeface="Calibri"/>
            </a:endParaRPr>
          </a:p>
          <a:p>
            <a:pPr defTabSz="457198">
              <a:defRPr sz="1800" b="0" i="0" u="none" strike="noStrike" kern="0" cap="none" spc="0" baseline="0">
                <a:solidFill>
                  <a:srgbClr val="000000"/>
                </a:solidFill>
                <a:uFillTx/>
              </a:defRPr>
            </a:pPr>
            <a:r>
              <a:rPr lang="fr-FR" sz="1100" dirty="0">
                <a:solidFill>
                  <a:srgbClr val="000000"/>
                </a:solidFill>
                <a:latin typeface="Calibri"/>
              </a:rPr>
              <a:t>Des référents handicaps sont mobilisés pour accueillir et informer la personne, participer à l’organisation du parcours de formation, communiquer sur l'accessibilité, assurer le lien avec les partenaires…</a:t>
            </a:r>
          </a:p>
          <a:p>
            <a:pPr defTabSz="457198">
              <a:defRPr sz="1800" b="0" i="0" u="none" strike="noStrike" kern="0" cap="none" spc="0" baseline="0">
                <a:solidFill>
                  <a:srgbClr val="000000"/>
                </a:solidFill>
                <a:uFillTx/>
              </a:defRPr>
            </a:pPr>
            <a:endParaRPr lang="fr-FR" sz="1000" b="1" dirty="0"/>
          </a:p>
          <a:p>
            <a:pPr defTabSz="457198">
              <a:defRPr sz="1800" b="0" i="0" u="none" strike="noStrike" kern="0" cap="none" spc="0" baseline="0">
                <a:solidFill>
                  <a:srgbClr val="000000"/>
                </a:solidFill>
                <a:uFillTx/>
              </a:defRPr>
            </a:pPr>
            <a:r>
              <a:rPr lang="fr-FR" sz="1000" b="1" dirty="0">
                <a:solidFill>
                  <a:srgbClr val="C00000"/>
                </a:solidFill>
              </a:rPr>
              <a:t>Locaux accessibles aux personnes en situation de handicap dont PMR</a:t>
            </a:r>
            <a:endParaRPr lang="fr-FR" sz="1000" b="1" dirty="0">
              <a:solidFill>
                <a:srgbClr val="C00000"/>
              </a:solidFill>
              <a:latin typeface="Calibri"/>
            </a:endParaRPr>
          </a:p>
        </p:txBody>
      </p:sp>
      <p:sp>
        <p:nvSpPr>
          <p:cNvPr id="13" name="ZoneTexte 10">
            <a:extLst>
              <a:ext uri="{FF2B5EF4-FFF2-40B4-BE49-F238E27FC236}">
                <a16:creationId xmlns:a16="http://schemas.microsoft.com/office/drawing/2014/main" id="{41FA694F-83B4-C350-9BC5-CC07536244E4}"/>
              </a:ext>
            </a:extLst>
          </p:cNvPr>
          <p:cNvSpPr txBox="1"/>
          <p:nvPr/>
        </p:nvSpPr>
        <p:spPr>
          <a:xfrm>
            <a:off x="3745922" y="395245"/>
            <a:ext cx="3141525" cy="282898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50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a:rPr>
              <a:t>Programme de la formation</a:t>
            </a:r>
          </a:p>
          <a:p>
            <a:pPr defTabSz="457198">
              <a:spcAft>
                <a:spcPts val="185"/>
              </a:spcAft>
              <a:defRPr sz="1800" b="0" i="0" u="none" strike="noStrike" kern="0" cap="none" spc="0" baseline="0">
                <a:solidFill>
                  <a:srgbClr val="000000"/>
                </a:solidFill>
                <a:uFillTx/>
              </a:defRPr>
            </a:pPr>
            <a:endParaRPr lang="fr-FR" sz="300" b="1" i="0" u="sng" strike="noStrike" kern="1200" cap="none" spc="0" baseline="0" dirty="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sng" strike="noStrike" kern="1200" cap="none" spc="0" baseline="0" dirty="0">
                <a:solidFill>
                  <a:srgbClr val="10ABBB"/>
                </a:solidFill>
                <a:uFillTx/>
                <a:latin typeface="Calibri"/>
                <a:cs typeface="Times New Roman" pitchFamily="18"/>
              </a:rPr>
              <a:t>Modules professionnels</a:t>
            </a:r>
            <a:r>
              <a:rPr lang="fr-FR" sz="1100" b="1" i="0" u="none" strike="noStrike" kern="1200" cap="none" spc="0" baseline="0" dirty="0">
                <a:solidFill>
                  <a:srgbClr val="10ABBB"/>
                </a:solidFill>
                <a:uFillTx/>
                <a:latin typeface="Calibri"/>
                <a:cs typeface="Times New Roman" pitchFamily="18"/>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1" i="0" u="none" strike="noStrike" kern="1200" cap="none" spc="0" baseline="0" dirty="0">
              <a:solidFill>
                <a:srgbClr val="10ABBB"/>
              </a:solidFill>
              <a:uFillTx/>
              <a:latin typeface="Calibri"/>
              <a:cs typeface="Times New Roman" pitchFamily="18"/>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400" b="1" i="0" u="none" strike="noStrike" kern="1200" cap="none" spc="0" baseline="0" dirty="0">
              <a:uFillTx/>
              <a:latin typeface="Calibri"/>
              <a:cs typeface="Times New Roman" pitchFamily="18"/>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a:t>
            </a:r>
            <a:r>
              <a:rPr lang="fr-FR" sz="800" b="1" dirty="0">
                <a:solidFill>
                  <a:srgbClr val="000000"/>
                </a:solidFill>
                <a:latin typeface="Calibri"/>
              </a:rPr>
              <a:t> </a:t>
            </a:r>
            <a:r>
              <a:rPr lang="fr-FR" sz="1100" b="1" dirty="0">
                <a:solidFill>
                  <a:srgbClr val="000000"/>
                </a:solidFill>
                <a:latin typeface="Calibri"/>
              </a:rPr>
              <a:t>BC1 : </a:t>
            </a:r>
            <a:r>
              <a:rPr lang="fr-FR" sz="1100" b="1" kern="0" dirty="0">
                <a:solidFill>
                  <a:srgbClr val="000000"/>
                </a:solidFill>
                <a:latin typeface="Calibri"/>
              </a:rPr>
              <a:t>Coordonner et améliorer l'activité commerciale de l'établissement marchand </a:t>
            </a:r>
            <a:r>
              <a:rPr lang="fr-FR" sz="1100" dirty="0">
                <a:solidFill>
                  <a:srgbClr val="000000"/>
                </a:solidFill>
                <a:latin typeface="Calibri"/>
              </a:rPr>
              <a:t>(RNCP38666BC01)</a:t>
            </a:r>
          </a:p>
          <a:p>
            <a:pPr defTabSz="457198">
              <a:spcAft>
                <a:spcPts val="185"/>
              </a:spcAft>
              <a:defRPr sz="1800" b="0" i="0" u="none" strike="noStrike" kern="0" cap="none" spc="0" baseline="0">
                <a:solidFill>
                  <a:srgbClr val="000000"/>
                </a:solidFill>
                <a:uFillTx/>
              </a:defRPr>
            </a:pPr>
            <a:endParaRPr lang="fr-FR" sz="500" b="1" kern="0" dirty="0">
              <a:solidFill>
                <a:srgbClr val="000000"/>
              </a:solidFill>
            </a:endParaRPr>
          </a:p>
          <a:p>
            <a:pPr defTabSz="457198">
              <a:spcAft>
                <a:spcPts val="185"/>
              </a:spcAft>
              <a:defRPr sz="1800" b="0" i="0" u="none" strike="noStrike" kern="0" cap="none" spc="0" baseline="0">
                <a:solidFill>
                  <a:srgbClr val="000000"/>
                </a:solidFill>
                <a:uFillTx/>
              </a:defRPr>
            </a:pPr>
            <a:endParaRPr lang="fr-FR" sz="500" b="1" kern="0" dirty="0">
              <a:solidFill>
                <a:srgbClr val="000000"/>
              </a:solidFill>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BC2 </a:t>
            </a:r>
            <a:r>
              <a:rPr lang="fr-FR" sz="1100" dirty="0">
                <a:solidFill>
                  <a:srgbClr val="000000"/>
                </a:solidFill>
                <a:latin typeface="Calibri"/>
              </a:rPr>
              <a:t>: </a:t>
            </a:r>
            <a:r>
              <a:rPr lang="fr-FR" sz="1100" b="1" kern="0" dirty="0">
                <a:solidFill>
                  <a:srgbClr val="000000"/>
                </a:solidFill>
                <a:latin typeface="Calibri"/>
              </a:rPr>
              <a:t>Contribuer aux orientations stratégiques de l'enseigne et optimiser la performance économique de l'établissement marchand </a:t>
            </a:r>
            <a:r>
              <a:rPr lang="fr-FR" sz="1100" dirty="0">
                <a:solidFill>
                  <a:srgbClr val="000000"/>
                </a:solidFill>
                <a:latin typeface="Calibri"/>
              </a:rPr>
              <a:t>(RNCP</a:t>
            </a:r>
            <a:r>
              <a:rPr lang="fr-FR" sz="1100" dirty="0">
                <a:solidFill>
                  <a:srgbClr val="000000"/>
                </a:solidFill>
              </a:rPr>
              <a:t>38666</a:t>
            </a:r>
            <a:r>
              <a:rPr lang="fr-FR" sz="1100" dirty="0">
                <a:solidFill>
                  <a:srgbClr val="000000"/>
                </a:solidFill>
                <a:latin typeface="Calibri"/>
              </a:rPr>
              <a:t>BC02)</a:t>
            </a:r>
          </a:p>
          <a:p>
            <a:pPr defTabSz="457198">
              <a:spcAft>
                <a:spcPts val="185"/>
              </a:spcAft>
              <a:defRPr sz="1800" b="0" i="0" u="none" strike="noStrike" kern="0" cap="none" spc="0" baseline="0">
                <a:solidFill>
                  <a:srgbClr val="000000"/>
                </a:solidFill>
                <a:uFillTx/>
              </a:defRPr>
            </a:pPr>
            <a:endParaRPr lang="fr-FR" sz="500" dirty="0">
              <a:solidFill>
                <a:srgbClr val="000000"/>
              </a:solidFill>
              <a:latin typeface="Calibri"/>
            </a:endParaRPr>
          </a:p>
          <a:p>
            <a:pPr defTabSz="457198">
              <a:spcAft>
                <a:spcPts val="185"/>
              </a:spcAft>
              <a:defRPr sz="1800" b="0" i="0" u="none" strike="noStrike" kern="0" cap="none" spc="0" baseline="0">
                <a:solidFill>
                  <a:srgbClr val="000000"/>
                </a:solidFill>
                <a:uFillTx/>
              </a:defRPr>
            </a:pPr>
            <a:endParaRPr lang="fr-FR" sz="500"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rPr>
              <a:t>→ BC3 </a:t>
            </a:r>
            <a:r>
              <a:rPr lang="fr-FR" sz="1100" dirty="0">
                <a:solidFill>
                  <a:srgbClr val="000000"/>
                </a:solidFill>
              </a:rPr>
              <a:t>: </a:t>
            </a:r>
            <a:r>
              <a:rPr lang="fr-FR" sz="1100" b="1" kern="0" dirty="0">
                <a:solidFill>
                  <a:srgbClr val="000000"/>
                </a:solidFill>
              </a:rPr>
              <a:t>Manager les salariés de l'établissement marchand </a:t>
            </a:r>
            <a:r>
              <a:rPr lang="fr-FR" sz="1100" dirty="0">
                <a:solidFill>
                  <a:srgbClr val="000000"/>
                </a:solidFill>
              </a:rPr>
              <a:t>(RNCP38666BC03)</a:t>
            </a:r>
            <a:endParaRPr lang="fr-FR" sz="1100" dirty="0">
              <a:solidFill>
                <a:srgbClr val="000000"/>
              </a:solidFill>
              <a:latin typeface="Calibri"/>
            </a:endParaRPr>
          </a:p>
        </p:txBody>
      </p:sp>
      <p:sp>
        <p:nvSpPr>
          <p:cNvPr id="14" name="ZoneTexte 6">
            <a:extLst>
              <a:ext uri="{FF2B5EF4-FFF2-40B4-BE49-F238E27FC236}">
                <a16:creationId xmlns:a16="http://schemas.microsoft.com/office/drawing/2014/main" id="{DD506A93-8CA1-8E34-04EC-CFA35E60D37A}"/>
              </a:ext>
            </a:extLst>
          </p:cNvPr>
          <p:cNvSpPr txBox="1"/>
          <p:nvPr/>
        </p:nvSpPr>
        <p:spPr>
          <a:xfrm>
            <a:off x="3701000" y="3511483"/>
            <a:ext cx="3075234" cy="523220"/>
          </a:xfrm>
          <a:prstGeom prst="rect">
            <a:avLst/>
          </a:prstGeom>
          <a:noFill/>
          <a:ln cap="flat">
            <a:noFill/>
          </a:ln>
        </p:spPr>
        <p:txBody>
          <a:bodyPr vert="horz" wrap="square" lIns="91440" tIns="45720" rIns="91440" bIns="45720" anchor="t" anchorCtr="0" compatLnSpc="1">
            <a:spAutoFit/>
          </a:bodyPr>
          <a:lstStyle/>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u="sng" kern="0" dirty="0">
              <a:solidFill>
                <a:srgbClr val="41BAC1"/>
              </a:solidFill>
            </a:endParaRP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u="sng" kern="0" dirty="0"/>
              <a:t>H</a:t>
            </a:r>
            <a:r>
              <a:rPr lang="fr-FR" sz="1100" b="1" i="0" u="sng" strike="noStrike" kern="0" cap="none" spc="0" baseline="0" dirty="0">
                <a:uFillTx/>
                <a:latin typeface="Calibri" pitchFamily="34"/>
                <a:ea typeface="Calibri" pitchFamily="34"/>
                <a:cs typeface="Arial" pitchFamily="34"/>
              </a:rPr>
              <a:t>oraires de la formation au sein du Centre :</a:t>
            </a:r>
          </a:p>
          <a:p>
            <a:pPr marL="0" marR="0" lvl="0" indent="0"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300" b="1" i="0" u="sng" strike="noStrike" kern="0" cap="none" spc="0" baseline="0" dirty="0">
              <a:uFillTx/>
              <a:latin typeface="Calibri" pitchFamily="34"/>
              <a:ea typeface="Calibri" pitchFamily="34"/>
              <a:cs typeface="Arial" pitchFamily="34"/>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kern="0" dirty="0">
                <a:latin typeface="Calibri" pitchFamily="34"/>
                <a:ea typeface="Calibri" pitchFamily="34"/>
                <a:cs typeface="Arial" pitchFamily="34"/>
              </a:rPr>
              <a:t>D</a:t>
            </a:r>
            <a:r>
              <a:rPr lang="fr-FR" sz="1100" b="0" i="0" u="none" strike="noStrike" kern="0" cap="none" spc="0" baseline="0" dirty="0">
                <a:uFillTx/>
                <a:latin typeface="Calibri" pitchFamily="34"/>
                <a:ea typeface="Calibri" pitchFamily="34"/>
                <a:cs typeface="Arial" pitchFamily="34"/>
              </a:rPr>
              <a:t>e 8h30 à 12h30 et de 13h30 h à 16h30</a:t>
            </a:r>
            <a:endParaRPr lang="fr-FR" sz="1100" b="1" i="0" u="none" strike="noStrike" kern="0" cap="none" spc="0" baseline="0" dirty="0">
              <a:uFillTx/>
              <a:latin typeface="Arial Narrow"/>
            </a:endParaRPr>
          </a:p>
        </p:txBody>
      </p:sp>
      <p:sp>
        <p:nvSpPr>
          <p:cNvPr id="15" name="Rectangle 23">
            <a:extLst>
              <a:ext uri="{FF2B5EF4-FFF2-40B4-BE49-F238E27FC236}">
                <a16:creationId xmlns:a16="http://schemas.microsoft.com/office/drawing/2014/main" id="{D5426177-6440-74D0-BDD2-878D8A294AD4}"/>
              </a:ext>
            </a:extLst>
          </p:cNvPr>
          <p:cNvSpPr/>
          <p:nvPr/>
        </p:nvSpPr>
        <p:spPr>
          <a:xfrm>
            <a:off x="3684821" y="4216298"/>
            <a:ext cx="3034831" cy="2846933"/>
          </a:xfrm>
          <a:prstGeom prst="rect">
            <a:avLst/>
          </a:prstGeom>
          <a:noFill/>
          <a:ln cap="flat">
            <a:noFill/>
            <a:prstDash val="solid"/>
          </a:ln>
        </p:spPr>
        <p:txBody>
          <a:bodyPr vert="horz" wrap="square" lIns="91440" tIns="45720" rIns="91440" bIns="45720" anchor="t" anchorCtr="0" compatLnSpc="1">
            <a:spAutoFit/>
          </a:bodyPr>
          <a:lstStyle/>
          <a:p>
            <a:pPr algn="just"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éthodes mobilisées </a:t>
            </a:r>
            <a:endParaRPr lang="fr-FR" sz="300" b="1" dirty="0">
              <a:solidFill>
                <a:srgbClr val="1D2243"/>
              </a:solidFill>
              <a:latin typeface="Calibri"/>
            </a:endParaRPr>
          </a:p>
          <a:p>
            <a:pPr defTabSz="457198">
              <a:defRPr sz="1800" b="0" i="0" u="none" strike="noStrike" kern="0" cap="none" spc="0" baseline="0">
                <a:solidFill>
                  <a:srgbClr val="000000"/>
                </a:solidFill>
                <a:uFillTx/>
              </a:defRPr>
            </a:pPr>
            <a:endParaRPr lang="fr-FR" sz="1100" kern="0" dirty="0">
              <a:solidFill>
                <a:srgbClr val="111111"/>
              </a:solidFill>
            </a:endParaRPr>
          </a:p>
          <a:p>
            <a:pPr defTabSz="457198">
              <a:defRPr sz="1800" b="0" i="0" u="none" strike="noStrike" kern="0" cap="none" spc="0" baseline="0">
                <a:solidFill>
                  <a:srgbClr val="000000"/>
                </a:solidFill>
                <a:uFillTx/>
              </a:defRPr>
            </a:pPr>
            <a:r>
              <a:rPr lang="fr-FR" sz="1100" kern="0" dirty="0">
                <a:solidFill>
                  <a:srgbClr val="111111"/>
                </a:solidFill>
              </a:rPr>
              <a:t>Basée sur les principes fondateurs de l’éducation cognitive, les méthodes et modalités pédagogiques utilisées sont axées sur l’individualisation des parcours au travers de :</a:t>
            </a:r>
          </a:p>
          <a:p>
            <a:pPr defTabSz="457198">
              <a:defRPr sz="1800" b="0" i="0" u="none" strike="noStrike" kern="0" cap="none" spc="0" baseline="0">
                <a:solidFill>
                  <a:srgbClr val="000000"/>
                </a:solidFill>
                <a:uFillTx/>
              </a:defRPr>
            </a:pPr>
            <a:endParaRPr lang="fr-FR" sz="8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La pédagogie de l’alternance </a:t>
            </a:r>
            <a:r>
              <a:rPr lang="fr-FR" sz="1100" kern="0" dirty="0">
                <a:solidFill>
                  <a:srgbClr val="111111"/>
                </a:solidFill>
              </a:rPr>
              <a:t>: Approche par compétences, Analyse des situations de travail (</a:t>
            </a:r>
            <a:r>
              <a:rPr lang="fr-FR" sz="1100" i="1" kern="0" dirty="0">
                <a:solidFill>
                  <a:srgbClr val="111111"/>
                </a:solidFill>
              </a:rPr>
              <a:t>Séances de retours réflexifs et d’entraînements à l’analyse de situations vécues en entrep</a:t>
            </a:r>
            <a:r>
              <a:rPr lang="fr-FR" sz="1100" kern="0" dirty="0">
                <a:solidFill>
                  <a:srgbClr val="111111"/>
                </a:solidFill>
              </a:rPr>
              <a:t>rise), Etudes de cas</a:t>
            </a:r>
          </a:p>
          <a:p>
            <a:pPr defTabSz="457198">
              <a:defRPr sz="1800" b="0" i="0" u="none" strike="noStrike" kern="0" cap="none" spc="0" baseline="0">
                <a:solidFill>
                  <a:srgbClr val="000000"/>
                </a:solidFill>
                <a:uFillTx/>
              </a:defRPr>
            </a:pPr>
            <a:endParaRPr lang="fr-FR" sz="1100" kern="0" dirty="0">
              <a:solidFill>
                <a:srgbClr val="111111"/>
              </a:solidFill>
            </a:endParaRPr>
          </a:p>
          <a:p>
            <a:pPr marL="171450" indent="-171450" defTabSz="457198">
              <a:buFontTx/>
              <a:buChar char="-"/>
              <a:defRPr sz="1800" b="0" i="0" u="none" strike="noStrike" kern="0" cap="none" spc="0" baseline="0">
                <a:solidFill>
                  <a:srgbClr val="000000"/>
                </a:solidFill>
                <a:uFillTx/>
              </a:defRPr>
            </a:pPr>
            <a:r>
              <a:rPr lang="fr-FR" sz="1100" u="sng" kern="0" dirty="0">
                <a:solidFill>
                  <a:srgbClr val="111111"/>
                </a:solidFill>
              </a:rPr>
              <a:t>Des outils dédiés</a:t>
            </a:r>
            <a:r>
              <a:rPr lang="fr-FR" sz="1100" kern="0" dirty="0">
                <a:solidFill>
                  <a:srgbClr val="111111"/>
                </a:solidFill>
              </a:rPr>
              <a:t> : Livret d’Alternance, Travaux en sous-groupes, Fiches navette (</a:t>
            </a:r>
            <a:r>
              <a:rPr lang="fr-FR" sz="1100" i="1" kern="0" dirty="0">
                <a:solidFill>
                  <a:srgbClr val="111111"/>
                </a:solidFill>
              </a:rPr>
              <a:t>missions à réaliser en entreprise</a:t>
            </a:r>
            <a:r>
              <a:rPr lang="fr-FR" sz="1100" kern="0" dirty="0">
                <a:solidFill>
                  <a:srgbClr val="111111"/>
                </a:solidFill>
              </a:rPr>
              <a:t>), Plate-forme LMS</a:t>
            </a:r>
          </a:p>
          <a:p>
            <a:pPr algn="just" defTabSz="457198">
              <a:defRPr sz="1800" b="0" i="0" u="none" strike="noStrike" kern="0" cap="none" spc="0" baseline="0">
                <a:solidFill>
                  <a:srgbClr val="000000"/>
                </a:solidFill>
                <a:uFillTx/>
              </a:defRPr>
            </a:pPr>
            <a:endParaRPr lang="fr-FR" sz="300" b="1" dirty="0">
              <a:solidFill>
                <a:srgbClr val="D8267B"/>
              </a:solidFill>
              <a:latin typeface="Calibri"/>
            </a:endParaRPr>
          </a:p>
        </p:txBody>
      </p:sp>
      <p:sp>
        <p:nvSpPr>
          <p:cNvPr id="16" name="Rectangle 23">
            <a:extLst>
              <a:ext uri="{FF2B5EF4-FFF2-40B4-BE49-F238E27FC236}">
                <a16:creationId xmlns:a16="http://schemas.microsoft.com/office/drawing/2014/main" id="{0104F93B-EB74-9CD3-FA73-E2E96AC37EC2}"/>
              </a:ext>
            </a:extLst>
          </p:cNvPr>
          <p:cNvSpPr/>
          <p:nvPr/>
        </p:nvSpPr>
        <p:spPr>
          <a:xfrm>
            <a:off x="3728120" y="7161922"/>
            <a:ext cx="3003917" cy="1615827"/>
          </a:xfrm>
          <a:prstGeom prst="rect">
            <a:avLst/>
          </a:prstGeom>
          <a:noFill/>
          <a:ln cap="flat">
            <a:noFill/>
            <a:prstDash val="solid"/>
          </a:ln>
        </p:spPr>
        <p:txBody>
          <a:bodyPr vert="horz" wrap="square" lIns="91440" tIns="45720" rIns="91440" bIns="45720" anchor="t" anchorCtr="0" compatLnSpc="1">
            <a:spAutoFit/>
          </a:bodyPr>
          <a:lstStyle/>
          <a:p>
            <a:pPr defTabSz="457198">
              <a:defRPr sz="1800" b="0" i="0" u="none" strike="noStrike" kern="0" cap="none" spc="0" baseline="0">
                <a:solidFill>
                  <a:srgbClr val="000000"/>
                </a:solidFill>
                <a:uFillTx/>
              </a:defRPr>
            </a:pPr>
            <a:r>
              <a:rPr lang="fr-FR" sz="1400" b="1" kern="0" dirty="0">
                <a:solidFill>
                  <a:srgbClr val="1D2243"/>
                </a:solidFill>
                <a:latin typeface="Calibri"/>
              </a:rPr>
              <a:t>M</a:t>
            </a:r>
            <a:r>
              <a:rPr lang="fr-FR" sz="1400" b="1" dirty="0">
                <a:solidFill>
                  <a:srgbClr val="1D2243"/>
                </a:solidFill>
                <a:latin typeface="Calibri"/>
              </a:rPr>
              <a:t>odalités d’évaluation</a:t>
            </a:r>
          </a:p>
          <a:p>
            <a:pPr defTabSz="457198">
              <a:defRPr sz="1800" b="0" i="0" u="none" strike="noStrike" kern="0" cap="none" spc="0" baseline="0">
                <a:solidFill>
                  <a:srgbClr val="000000"/>
                </a:solidFill>
                <a:uFillTx/>
              </a:defRPr>
            </a:pPr>
            <a:endParaRPr lang="fr-FR" sz="800" b="1" dirty="0">
              <a:solidFill>
                <a:srgbClr val="1D2243"/>
              </a:solidFill>
              <a:latin typeface="Calibri"/>
            </a:endParaRPr>
          </a:p>
          <a:p>
            <a:pPr marL="179387" indent="-179387" defTabSz="457198">
              <a:buFont typeface="Wingdings" panose="05000000000000000000" pitchFamily="2" charset="2"/>
              <a:buChar char="è"/>
              <a:defRPr sz="1800" b="0" i="0" u="none" strike="noStrike" kern="0" cap="none" spc="0" baseline="0">
                <a:solidFill>
                  <a:srgbClr val="000000"/>
                </a:solidFill>
                <a:uFillTx/>
              </a:defRPr>
            </a:pPr>
            <a:r>
              <a:rPr lang="fr-FR" sz="1100" dirty="0">
                <a:solidFill>
                  <a:srgbClr val="000000"/>
                </a:solidFill>
              </a:rPr>
              <a:t>Evaluations formatives tout au long du parcours (</a:t>
            </a:r>
            <a:r>
              <a:rPr lang="fr-FR" sz="1100" i="1" dirty="0">
                <a:solidFill>
                  <a:srgbClr val="000000"/>
                </a:solidFill>
              </a:rPr>
              <a:t>Mises en situation, Etude de Cas, auto-évaluation guidée, Analyse de pratiques professionnelles</a:t>
            </a:r>
            <a:r>
              <a:rPr lang="fr-FR" sz="1100" dirty="0">
                <a:solidFill>
                  <a:srgbClr val="000000"/>
                </a:solidFill>
              </a:rPr>
              <a:t>) et certificatives (</a:t>
            </a:r>
            <a:r>
              <a:rPr lang="fr-FR" sz="1100" i="1" dirty="0">
                <a:solidFill>
                  <a:srgbClr val="000000"/>
                </a:solidFill>
              </a:rPr>
              <a:t>EPCF « blanches » et EPCF officielles pour réalisation du DP</a:t>
            </a:r>
            <a:r>
              <a:rPr lang="fr-FR" sz="1100" dirty="0">
                <a:solidFill>
                  <a:srgbClr val="000000"/>
                </a:solidFill>
              </a:rPr>
              <a:t>) basées sur les critères d’évaluation du référentiel du Titre Professionnel.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 41">
            <a:extLst>
              <a:ext uri="{FF2B5EF4-FFF2-40B4-BE49-F238E27FC236}">
                <a16:creationId xmlns:a16="http://schemas.microsoft.com/office/drawing/2014/main" id="{82ECD572-E6FA-4D65-8471-FFE55000E636}"/>
              </a:ext>
            </a:extLst>
          </p:cNvPr>
          <p:cNvPicPr>
            <a:picLocks noChangeAspect="1"/>
          </p:cNvPicPr>
          <p:nvPr/>
        </p:nvPicPr>
        <p:blipFill>
          <a:blip r:embed="rId3">
            <a:alphaModFix amt="20000"/>
          </a:blip>
          <a:stretch>
            <a:fillRect/>
          </a:stretch>
        </p:blipFill>
        <p:spPr>
          <a:xfrm>
            <a:off x="1269429" y="2629282"/>
            <a:ext cx="478106" cy="877163"/>
          </a:xfrm>
          <a:prstGeom prst="rect">
            <a:avLst/>
          </a:prstGeom>
          <a:noFill/>
          <a:ln cap="flat">
            <a:noFill/>
          </a:ln>
        </p:spPr>
      </p:pic>
      <p:pic>
        <p:nvPicPr>
          <p:cNvPr id="2" name="Image 39">
            <a:extLst>
              <a:ext uri="{FF2B5EF4-FFF2-40B4-BE49-F238E27FC236}">
                <a16:creationId xmlns:a16="http://schemas.microsoft.com/office/drawing/2014/main" id="{22B2582F-BCEB-4746-A31D-CBD394D9D149}"/>
              </a:ext>
            </a:extLst>
          </p:cNvPr>
          <p:cNvPicPr>
            <a:picLocks noChangeAspect="1"/>
          </p:cNvPicPr>
          <p:nvPr/>
        </p:nvPicPr>
        <p:blipFill>
          <a:blip r:embed="rId4"/>
          <a:stretch>
            <a:fillRect/>
          </a:stretch>
        </p:blipFill>
        <p:spPr>
          <a:xfrm>
            <a:off x="3451640" y="398589"/>
            <a:ext cx="259342" cy="8745413"/>
          </a:xfrm>
          <a:prstGeom prst="rect">
            <a:avLst/>
          </a:prstGeom>
          <a:noFill/>
          <a:ln cap="flat">
            <a:noFill/>
          </a:ln>
        </p:spPr>
      </p:pic>
      <p:sp>
        <p:nvSpPr>
          <p:cNvPr id="3" name="ZoneTexte 2">
            <a:extLst>
              <a:ext uri="{FF2B5EF4-FFF2-40B4-BE49-F238E27FC236}">
                <a16:creationId xmlns:a16="http://schemas.microsoft.com/office/drawing/2014/main" id="{A5523933-A258-476B-DCA5-D96403211CF6}"/>
              </a:ext>
            </a:extLst>
          </p:cNvPr>
          <p:cNvSpPr txBox="1"/>
          <p:nvPr/>
        </p:nvSpPr>
        <p:spPr>
          <a:xfrm>
            <a:off x="5654140" y="8813511"/>
            <a:ext cx="992598" cy="230832"/>
          </a:xfrm>
          <a:prstGeom prst="rect">
            <a:avLst/>
          </a:prstGeom>
          <a:noFill/>
        </p:spPr>
        <p:txBody>
          <a:bodyPr wrap="square" rtlCol="0">
            <a:spAutoFit/>
          </a:bodyPr>
          <a:lstStyle/>
          <a:p>
            <a:r>
              <a:rPr lang="fr-FR" sz="900" i="1" dirty="0"/>
              <a:t>MAJ 05/01/2026</a:t>
            </a:r>
          </a:p>
        </p:txBody>
      </p:sp>
      <p:sp>
        <p:nvSpPr>
          <p:cNvPr id="5" name="ZoneTexte 4">
            <a:extLst>
              <a:ext uri="{FF2B5EF4-FFF2-40B4-BE49-F238E27FC236}">
                <a16:creationId xmlns:a16="http://schemas.microsoft.com/office/drawing/2014/main" id="{16595102-EA40-1FA3-7B3A-8DF3BAA8CE66}"/>
              </a:ext>
            </a:extLst>
          </p:cNvPr>
          <p:cNvSpPr txBox="1"/>
          <p:nvPr/>
        </p:nvSpPr>
        <p:spPr>
          <a:xfrm>
            <a:off x="0" y="412155"/>
            <a:ext cx="3451640" cy="844333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1D2243"/>
                </a:solidFill>
                <a:uFillTx/>
                <a:latin typeface="Calibri "/>
              </a:rPr>
              <a:t>Modalités</a:t>
            </a:r>
            <a:r>
              <a:rPr lang="fr-FR" sz="1400" b="0" i="0" u="none" strike="noStrike" kern="1200" cap="none" spc="0" baseline="0" dirty="0">
                <a:solidFill>
                  <a:srgbClr val="1D2243"/>
                </a:solidFill>
                <a:uFillTx/>
                <a:latin typeface="Calibri "/>
              </a:rPr>
              <a:t> </a:t>
            </a:r>
            <a:r>
              <a:rPr lang="fr-FR" sz="1400" b="1" i="0" u="none" strike="noStrike" kern="1200" cap="none" spc="0" baseline="0" dirty="0">
                <a:solidFill>
                  <a:srgbClr val="1D2243"/>
                </a:solidFill>
                <a:uFillTx/>
                <a:latin typeface="Calibri "/>
              </a:rPr>
              <a:t>de certification</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1200" cap="none" spc="0" baseline="0" dirty="0">
              <a:solidFill>
                <a:srgbClr val="41BAC1"/>
              </a:solidFill>
              <a:uFillTx/>
              <a:latin typeface="Calibri "/>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0" i="0" u="none" strike="noStrike" kern="1200" cap="none" spc="0" baseline="0" dirty="0">
                <a:solidFill>
                  <a:srgbClr val="000000"/>
                </a:solidFill>
                <a:uFillTx/>
                <a:latin typeface="Calibri" pitchFamily="34"/>
                <a:ea typeface="Calibri" pitchFamily="34"/>
              </a:rPr>
              <a:t>Inscription et présentation à une session d’examen organisée par IDEV Formation en fin de parcours pour le compte du certificateur (</a:t>
            </a:r>
            <a:r>
              <a:rPr lang="fr-FR" sz="1100" b="0" i="1" u="none" strike="noStrike" kern="1200" cap="none" spc="0" baseline="0" dirty="0">
                <a:solidFill>
                  <a:srgbClr val="000000"/>
                </a:solidFill>
                <a:uFillTx/>
                <a:latin typeface="Calibri" pitchFamily="34"/>
                <a:ea typeface="Calibri" pitchFamily="34"/>
              </a:rPr>
              <a:t>Ministère du Travail, du plein Emploi et de l’insertion</a:t>
            </a:r>
            <a:r>
              <a:rPr lang="fr-FR" sz="1100" b="0" i="0" u="none" strike="noStrike" kern="1200" cap="none" spc="0" baseline="0" dirty="0">
                <a:solidFill>
                  <a:srgbClr val="000000"/>
                </a:solidFill>
                <a:uFillTx/>
                <a:latin typeface="Calibri" pitchFamily="34"/>
                <a:ea typeface="Calibri" pitchFamily="34"/>
              </a:rPr>
              <a:t>)</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i="0" u="none" strike="noStrike" kern="0" cap="none" spc="0" baseline="0" dirty="0">
              <a:solidFill>
                <a:srgbClr val="000000"/>
              </a:solidFill>
              <a:uFillTx/>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1" kern="0" dirty="0">
              <a:solidFill>
                <a:srgbClr val="000000"/>
              </a:solidFill>
              <a:latin typeface="Arial" pitchFamily="34"/>
              <a:ea typeface="Calibri" pitchFamily="34"/>
              <a:cs typeface="Times New Roman" pitchFamily="18"/>
            </a:endParaRP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00" b="1" i="0" u="none" strike="noStrike" kern="0" cap="none" spc="0" baseline="0" dirty="0">
              <a:solidFill>
                <a:srgbClr val="000000"/>
              </a:solidFill>
              <a:uFillTx/>
              <a:latin typeface="Arial" pitchFamily="34"/>
              <a:ea typeface="Calibri" pitchFamily="34"/>
              <a:cs typeface="Times New Roman" pitchFamily="18"/>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200" b="1" i="0" u="sng" strike="noStrike" kern="0" cap="none" spc="0" baseline="0" dirty="0">
                <a:solidFill>
                  <a:srgbClr val="10ABBB"/>
                </a:solidFill>
                <a:uFillTx/>
                <a:ea typeface="Calibri" pitchFamily="34"/>
                <a:cs typeface="Times New Roman" pitchFamily="18"/>
              </a:rPr>
              <a:t>Possibilité de valider 1 ou des Blocs de compétences</a:t>
            </a:r>
          </a:p>
          <a:p>
            <a:pPr marL="0" marR="0" lvl="0" indent="0" algn="just"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00" b="0" i="0" u="none" strike="noStrike" kern="1200" cap="none" spc="0" baseline="0" dirty="0">
              <a:solidFill>
                <a:srgbClr val="000000"/>
              </a:solidFill>
              <a:uFillTx/>
              <a:latin typeface="Calibri" pitchFamily="34"/>
              <a:ea typeface="Calibri" pitchFamily="34"/>
            </a:endParaRPr>
          </a:p>
          <a:p>
            <a:pPr algn="ctr" defTabSz="457198">
              <a:spcAft>
                <a:spcPts val="185"/>
              </a:spcAft>
              <a:defRPr sz="1800" b="0" i="0" u="none" strike="noStrike" kern="0" cap="none" spc="0" baseline="0">
                <a:solidFill>
                  <a:srgbClr val="000000"/>
                </a:solidFill>
                <a:uFillTx/>
              </a:defRPr>
            </a:pPr>
            <a:r>
              <a:rPr lang="fr-FR" sz="1100" b="0" i="0" u="sng" dirty="0">
                <a:solidFill>
                  <a:srgbClr val="000000"/>
                </a:solidFill>
                <a:latin typeface="Calibri" panose="020F0502020204030204" pitchFamily="34" charset="0"/>
              </a:rPr>
              <a:t>Conformément au règlement d’examen</a:t>
            </a:r>
            <a:r>
              <a:rPr lang="fr-FR" sz="1050" i="0" strike="noStrike" dirty="0">
                <a:solidFill>
                  <a:srgbClr val="000000"/>
                </a:solidFill>
                <a:latin typeface="Calibri" panose="020F0502020204030204" pitchFamily="34" charset="0"/>
              </a:rPr>
              <a:t> </a:t>
            </a:r>
            <a:r>
              <a:rPr lang="fr-FR" sz="1100" b="1" i="0" u="none" strike="noStrike" dirty="0">
                <a:solidFill>
                  <a:srgbClr val="000000"/>
                </a:solidFill>
                <a:effectLst/>
                <a:latin typeface="Calibri" panose="020F0502020204030204" pitchFamily="34" charset="0"/>
              </a:rPr>
              <a:t>:</a:t>
            </a:r>
          </a:p>
          <a:p>
            <a:pPr defTabSz="457198">
              <a:spcAft>
                <a:spcPts val="185"/>
              </a:spcAft>
              <a:defRPr sz="1800" b="0" i="0" u="none" strike="noStrike" kern="0" cap="none" spc="0" baseline="0">
                <a:solidFill>
                  <a:srgbClr val="000000"/>
                </a:solidFill>
                <a:uFillTx/>
              </a:defRPr>
            </a:pPr>
            <a:endParaRPr lang="fr-FR" sz="400" b="1" i="0" u="none" strike="noStrike" dirty="0">
              <a:solidFill>
                <a:srgbClr val="000000"/>
              </a:solidFill>
              <a:effectLst/>
              <a:latin typeface="Calibri" panose="020F0502020204030204" pitchFamily="34" charset="0"/>
            </a:endParaRPr>
          </a:p>
          <a:p>
            <a:pPr fontAlgn="base"/>
            <a:endParaRPr lang="fr-FR" sz="1100" b="1" i="0" u="none" strike="noStrike" dirty="0">
              <a:solidFill>
                <a:srgbClr val="000000"/>
              </a:solidFill>
              <a:effectLst/>
              <a:latin typeface="Calibri" panose="020F0502020204030204" pitchFamily="34" charset="0"/>
            </a:endParaRPr>
          </a:p>
          <a:p>
            <a:pPr fontAlgn="base"/>
            <a:r>
              <a:rPr lang="fr-FR" sz="1100" b="1" i="0" u="none" strike="noStrike" dirty="0">
                <a:solidFill>
                  <a:srgbClr val="000000"/>
                </a:solidFill>
                <a:effectLst/>
                <a:latin typeface="Calibri" panose="020F0502020204030204" pitchFamily="34" charset="0"/>
              </a:rPr>
              <a:t>→ </a:t>
            </a:r>
            <a:r>
              <a:rPr lang="fr-FR" sz="1100" b="1" dirty="0">
                <a:solidFill>
                  <a:srgbClr val="000000"/>
                </a:solidFill>
                <a:latin typeface="Calibri" panose="020F0502020204030204" pitchFamily="34" charset="0"/>
              </a:rPr>
              <a:t>Mise en situation professionnelle </a:t>
            </a:r>
            <a:r>
              <a:rPr lang="fr-FR" sz="1100" b="1" i="0" u="none" strike="noStrike" dirty="0">
                <a:solidFill>
                  <a:srgbClr val="000000"/>
                </a:solidFill>
                <a:effectLst/>
                <a:latin typeface="Calibri" panose="020F0502020204030204" pitchFamily="34" charset="0"/>
              </a:rPr>
              <a:t>:</a:t>
            </a:r>
            <a:r>
              <a:rPr lang="fr-FR" sz="1100" b="0" i="0" u="none" strike="noStrike" dirty="0">
                <a:solidFill>
                  <a:srgbClr val="000000"/>
                </a:solidFill>
                <a:effectLst/>
                <a:latin typeface="Calibri" panose="020F0502020204030204" pitchFamily="34" charset="0"/>
              </a:rPr>
              <a:t> Epreuve écrite (Durée 04h00)</a:t>
            </a:r>
            <a:r>
              <a:rPr lang="en-US" sz="1100" b="0" i="0" dirty="0">
                <a:solidFill>
                  <a:srgbClr val="000000"/>
                </a:solidFill>
                <a:effectLst/>
                <a:latin typeface="Calibri" panose="020F0502020204030204" pitchFamily="34" charset="0"/>
              </a:rPr>
              <a:t>​ : </a:t>
            </a:r>
            <a:r>
              <a:rPr lang="fr-FR" sz="1100" dirty="0"/>
              <a:t>A partir de consignes, le/la candidat(e) réalise différents travaux en lien avec l’activité « Coordonner et améliorer l’activité commerciale de l’établissement marchand ».</a:t>
            </a:r>
          </a:p>
          <a:p>
            <a:pPr fontAlgn="base"/>
            <a:r>
              <a:rPr lang="fr-FR" sz="1100" dirty="0"/>
              <a:t>Pour réaliser les travaux demandés, le candidat dispose :</a:t>
            </a:r>
          </a:p>
          <a:p>
            <a:pPr fontAlgn="base"/>
            <a:r>
              <a:rPr lang="fr-FR" sz="1100" dirty="0"/>
              <a:t>- d’un dossier papier comprenant les consignes et les documents nécessaires ;</a:t>
            </a:r>
          </a:p>
          <a:p>
            <a:pPr fontAlgn="base"/>
            <a:r>
              <a:rPr lang="fr-FR" sz="1100" dirty="0"/>
              <a:t>- d'un dossier informatique comprenant les maquettes préétablies nécessaires,</a:t>
            </a:r>
          </a:p>
          <a:p>
            <a:pPr fontAlgn="base"/>
            <a:endParaRPr lang="fr-FR" sz="1100" b="1" dirty="0">
              <a:solidFill>
                <a:srgbClr val="000000"/>
              </a:solidFill>
              <a:latin typeface="Calibri"/>
            </a:endParaRPr>
          </a:p>
          <a:p>
            <a:pPr fontAlgn="base"/>
            <a:r>
              <a:rPr lang="fr-FR" sz="1100" b="1" dirty="0">
                <a:solidFill>
                  <a:srgbClr val="000000"/>
                </a:solidFill>
                <a:latin typeface="Calibri"/>
              </a:rPr>
              <a:t>→ Entretien technique : </a:t>
            </a:r>
            <a:r>
              <a:rPr lang="fr-FR" sz="1100" dirty="0">
                <a:solidFill>
                  <a:srgbClr val="000000"/>
                </a:solidFill>
                <a:latin typeface="Calibri"/>
              </a:rPr>
              <a:t>Epreuve</a:t>
            </a:r>
            <a:r>
              <a:rPr lang="fr-FR" sz="1100" b="1" dirty="0">
                <a:solidFill>
                  <a:srgbClr val="000000"/>
                </a:solidFill>
                <a:latin typeface="Calibri"/>
              </a:rPr>
              <a:t> </a:t>
            </a:r>
            <a:r>
              <a:rPr lang="fr-FR" sz="1100" dirty="0">
                <a:solidFill>
                  <a:srgbClr val="000000"/>
                </a:solidFill>
                <a:latin typeface="Calibri"/>
              </a:rPr>
              <a:t>orale (Durée 01h00) :</a:t>
            </a:r>
          </a:p>
          <a:p>
            <a:pPr defTabSz="457198">
              <a:spcAft>
                <a:spcPts val="185"/>
              </a:spcAft>
              <a:defRPr sz="1800" b="0" i="0" u="none" strike="noStrike" kern="0" cap="none" spc="0" baseline="0">
                <a:solidFill>
                  <a:srgbClr val="000000"/>
                </a:solidFill>
                <a:uFillTx/>
              </a:defRPr>
            </a:pPr>
            <a:r>
              <a:rPr lang="fr-FR" sz="1100" dirty="0"/>
              <a:t>Il comporte trois parties :</a:t>
            </a:r>
          </a:p>
          <a:p>
            <a:pPr defTabSz="457198">
              <a:spcAft>
                <a:spcPts val="185"/>
              </a:spcAft>
              <a:defRPr sz="1800" b="0" i="0" u="none" strike="noStrike" kern="0" cap="none" spc="0" baseline="0">
                <a:solidFill>
                  <a:srgbClr val="000000"/>
                </a:solidFill>
                <a:uFillTx/>
              </a:defRPr>
            </a:pPr>
            <a:r>
              <a:rPr lang="fr-FR" sz="1100" dirty="0"/>
              <a:t>- Pendant 30 minutes, le/la candidat(e) prépare la présentation de ses travaux réalisés pendant la mise en situation.</a:t>
            </a:r>
          </a:p>
          <a:p>
            <a:pPr defTabSz="457198">
              <a:spcAft>
                <a:spcPts val="185"/>
              </a:spcAft>
              <a:defRPr sz="1800" b="0" i="0" u="none" strike="noStrike" kern="0" cap="none" spc="0" baseline="0">
                <a:solidFill>
                  <a:srgbClr val="000000"/>
                </a:solidFill>
                <a:uFillTx/>
              </a:defRPr>
            </a:pPr>
            <a:r>
              <a:rPr lang="fr-FR" sz="1100" dirty="0"/>
              <a:t>- Pendant 10 minutes, le/la candidat(e) présente son travail au jury.</a:t>
            </a:r>
          </a:p>
          <a:p>
            <a:pPr defTabSz="457198">
              <a:spcAft>
                <a:spcPts val="185"/>
              </a:spcAft>
              <a:defRPr sz="1800" b="0" i="0" u="none" strike="noStrike" kern="0" cap="none" spc="0" baseline="0">
                <a:solidFill>
                  <a:srgbClr val="000000"/>
                </a:solidFill>
                <a:uFillTx/>
              </a:defRPr>
            </a:pPr>
            <a:r>
              <a:rPr lang="fr-FR" sz="1100" dirty="0"/>
              <a:t>- Pendant 20 minutes, le jury échange avec le/la candidat(e) sur ses travaux,</a:t>
            </a:r>
          </a:p>
          <a:p>
            <a:pPr defTabSz="457198">
              <a:spcAft>
                <a:spcPts val="185"/>
              </a:spcAft>
              <a:defRPr sz="1800" b="0" i="0" u="none" strike="noStrike" kern="0" cap="none" spc="0" baseline="0">
                <a:solidFill>
                  <a:srgbClr val="000000"/>
                </a:solidFill>
                <a:uFillTx/>
              </a:defRPr>
            </a:pPr>
            <a:endParaRPr lang="fr-FR" sz="1100" dirty="0"/>
          </a:p>
          <a:p>
            <a:pPr defTabSz="457198">
              <a:spcAft>
                <a:spcPts val="185"/>
              </a:spcAft>
              <a:defRPr sz="1800" b="0" i="0" u="none" strike="noStrike" kern="0" cap="none" spc="0" baseline="0">
                <a:solidFill>
                  <a:srgbClr val="000000"/>
                </a:solidFill>
                <a:uFillTx/>
              </a:defRPr>
            </a:pPr>
            <a:r>
              <a:rPr lang="fr-FR" sz="1100" b="1" dirty="0">
                <a:solidFill>
                  <a:srgbClr val="000000"/>
                </a:solidFill>
              </a:rPr>
              <a:t>→ Questionnement à partir de production(s) : </a:t>
            </a:r>
            <a:r>
              <a:rPr lang="fr-FR" sz="1100" dirty="0">
                <a:solidFill>
                  <a:srgbClr val="000000"/>
                </a:solidFill>
              </a:rPr>
              <a:t>Epreuve orale (Durée 01h40) : En amont de l’épreuve, le candidat réalise : un document et un support de présentation de type diaporama relatif à l’activité « Contribuer aux orientations stratégiques de l’enseigne et optimiser la performance économique de l'établissement marchand » et un document et un support de présentation de type diaporama relatif à l’activité « Manager les salariés de l’établissement marchand ».</a:t>
            </a:r>
          </a:p>
          <a:p>
            <a:pPr defTabSz="457198">
              <a:spcAft>
                <a:spcPts val="185"/>
              </a:spcAft>
              <a:defRPr sz="1800" b="0" i="0" u="none" strike="noStrike" kern="0" cap="none" spc="0" baseline="0">
                <a:solidFill>
                  <a:srgbClr val="000000"/>
                </a:solidFill>
                <a:uFillTx/>
              </a:defRPr>
            </a:pPr>
            <a:r>
              <a:rPr lang="fr-FR" sz="1100" dirty="0">
                <a:solidFill>
                  <a:srgbClr val="000000"/>
                </a:solidFill>
              </a:rPr>
              <a:t>Puis, le/la candidat(e) présente chaque document au jury avec un temps de questionnement entre chaque présentation</a:t>
            </a:r>
            <a:endParaRPr lang="fr-FR" sz="1100" dirty="0"/>
          </a:p>
          <a:p>
            <a:pPr defTabSz="457198">
              <a:spcAft>
                <a:spcPts val="185"/>
              </a:spcAft>
              <a:defRPr sz="1800" b="0" i="0" u="none" strike="noStrike" kern="0" cap="none" spc="0" baseline="0">
                <a:solidFill>
                  <a:srgbClr val="000000"/>
                </a:solidFill>
                <a:uFillTx/>
              </a:defRPr>
            </a:pPr>
            <a:endParaRPr lang="fr-FR" sz="1100" b="1" dirty="0">
              <a:solidFill>
                <a:srgbClr val="000000"/>
              </a:solidFill>
              <a:latin typeface="Calibri"/>
            </a:endParaRPr>
          </a:p>
          <a:p>
            <a:pPr defTabSz="457198">
              <a:spcAft>
                <a:spcPts val="185"/>
              </a:spcAft>
              <a:defRPr sz="1800" b="0" i="0" u="none" strike="noStrike" kern="0" cap="none" spc="0" baseline="0">
                <a:solidFill>
                  <a:srgbClr val="000000"/>
                </a:solidFill>
                <a:uFillTx/>
              </a:defRPr>
            </a:pPr>
            <a:r>
              <a:rPr lang="fr-FR" sz="1100" b="1" dirty="0">
                <a:solidFill>
                  <a:srgbClr val="000000"/>
                </a:solidFill>
                <a:latin typeface="Calibri"/>
              </a:rPr>
              <a:t>→ Entretien final </a:t>
            </a:r>
            <a:r>
              <a:rPr lang="fr-FR" sz="1100" dirty="0">
                <a:solidFill>
                  <a:srgbClr val="000000"/>
                </a:solidFill>
                <a:latin typeface="Calibri"/>
              </a:rPr>
              <a:t>: Epreuve orale (Durée 15 mn) avec le jury, y compris le temps d’échange avec le/la candidat(e) sur le dossier professionnel.</a:t>
            </a:r>
          </a:p>
        </p:txBody>
      </p:sp>
      <p:sp>
        <p:nvSpPr>
          <p:cNvPr id="6" name="ZoneTexte 22">
            <a:extLst>
              <a:ext uri="{FF2B5EF4-FFF2-40B4-BE49-F238E27FC236}">
                <a16:creationId xmlns:a16="http://schemas.microsoft.com/office/drawing/2014/main" id="{6C29DD93-90A8-4E68-070C-3F873D7655CD}"/>
              </a:ext>
            </a:extLst>
          </p:cNvPr>
          <p:cNvSpPr txBox="1"/>
          <p:nvPr/>
        </p:nvSpPr>
        <p:spPr>
          <a:xfrm>
            <a:off x="3770633" y="412155"/>
            <a:ext cx="2964899" cy="186204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Equivalences/ Passerelles autres certifications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b="1" i="0" u="none" strike="noStrike" kern="0" cap="none" spc="0" baseline="0" dirty="0">
              <a:solidFill>
                <a:srgbClr val="1D2243"/>
              </a:solidFill>
              <a:uFillTx/>
              <a:latin typeface="Calibri"/>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100" b="1" i="0" u="none" strike="noStrike" kern="1200" cap="none" spc="0" baseline="0" dirty="0">
                <a:uFillTx/>
                <a:latin typeface="Calibri"/>
                <a:ea typeface="Times New Roman" pitchFamily="18"/>
                <a:cs typeface="Times New Roman" pitchFamily="18"/>
              </a:rPr>
              <a:t>Pas de liens avec d’autres certifications professionnelles, certifications ou habilitations, mais seulement avec l’ancienne version de la certification professionnelle reconnues en correspondance partielle : </a:t>
            </a:r>
            <a:r>
              <a:rPr lang="fr-FR" sz="1100" i="0" u="none" strike="noStrike" kern="1200" cap="none" spc="0" baseline="0" dirty="0">
                <a:uFillTx/>
                <a:latin typeface="Calibri"/>
                <a:ea typeface="Times New Roman" pitchFamily="18"/>
                <a:cs typeface="Times New Roman" pitchFamily="18"/>
                <a:sym typeface="Wingdings" panose="05000000000000000000" pitchFamily="2" charset="2"/>
              </a:rPr>
              <a:t></a:t>
            </a:r>
            <a:r>
              <a:rPr lang="fr-FR" sz="1100" b="1" i="0" u="none" strike="noStrike" kern="1200" cap="none" spc="0" baseline="0" dirty="0">
                <a:uFillTx/>
                <a:latin typeface="Calibri"/>
                <a:ea typeface="Times New Roman" pitchFamily="18"/>
                <a:cs typeface="Times New Roman" pitchFamily="18"/>
                <a:sym typeface="Wingdings" panose="05000000000000000000" pitchFamily="2" charset="2"/>
              </a:rPr>
              <a:t> Lien à consulter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500" i="0" u="none" strike="noStrike" kern="1200" cap="none" spc="0" baseline="0" dirty="0">
              <a:uFillTx/>
              <a:latin typeface="Calibri"/>
              <a:ea typeface="Times New Roman" pitchFamily="18"/>
              <a:cs typeface="Times New Roman" pitchFamily="18"/>
              <a:sym typeface="Wingdings" panose="05000000000000000000" pitchFamily="2" charset="2"/>
            </a:endParaRPr>
          </a:p>
          <a:p>
            <a:pPr lvl="0" defTabSz="457200">
              <a:defRPr sz="1800" b="0" i="0" u="none" strike="noStrike" kern="0" cap="none" spc="0" baseline="0">
                <a:solidFill>
                  <a:srgbClr val="000000"/>
                </a:solidFill>
                <a:uFillTx/>
              </a:defRPr>
            </a:pPr>
            <a:r>
              <a:rPr lang="fr-FR" sz="1100" b="1" dirty="0">
                <a:hlinkClick r:id="rId5"/>
              </a:rPr>
              <a:t>RNCP38666 - TP - Responsable </a:t>
            </a:r>
            <a:r>
              <a:rPr lang="fr-FR" sz="1100" b="1" dirty="0" err="1">
                <a:hlinkClick r:id="rId5"/>
              </a:rPr>
              <a:t>détablissement</a:t>
            </a:r>
            <a:r>
              <a:rPr lang="fr-FR" sz="1100" b="1" dirty="0">
                <a:hlinkClick r:id="rId5"/>
              </a:rPr>
              <a:t> marchand</a:t>
            </a:r>
            <a:endParaRPr lang="fr-FR" sz="1100" b="1" dirty="0">
              <a:latin typeface="Calibri"/>
              <a:ea typeface="Times New Roman" pitchFamily="18"/>
              <a:cs typeface="Times New Roman" pitchFamily="18"/>
              <a:sym typeface="Wingdings" panose="05000000000000000000" pitchFamily="2" charset="2"/>
            </a:endParaRPr>
          </a:p>
        </p:txBody>
      </p:sp>
      <p:sp>
        <p:nvSpPr>
          <p:cNvPr id="9" name="ZoneTexte 15">
            <a:extLst>
              <a:ext uri="{FF2B5EF4-FFF2-40B4-BE49-F238E27FC236}">
                <a16:creationId xmlns:a16="http://schemas.microsoft.com/office/drawing/2014/main" id="{CF54CB36-F484-A9C7-E1C6-F3C82F78BB57}"/>
              </a:ext>
            </a:extLst>
          </p:cNvPr>
          <p:cNvSpPr txBox="1"/>
          <p:nvPr/>
        </p:nvSpPr>
        <p:spPr>
          <a:xfrm>
            <a:off x="3710982" y="2629282"/>
            <a:ext cx="3101942" cy="221599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0" cap="none" spc="0" baseline="0" dirty="0">
                <a:solidFill>
                  <a:srgbClr val="1D2243"/>
                </a:solidFill>
                <a:uFillTx/>
                <a:latin typeface="Calibri"/>
              </a:rPr>
              <a:t>Suites de parcours possibles et débouchés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100" b="1" i="0" u="none" strike="noStrike" kern="0" cap="none" spc="0" baseline="0" dirty="0">
              <a:solidFill>
                <a:srgbClr val="1D2243"/>
              </a:solidFill>
              <a:uFillTx/>
              <a:latin typeface="Calibri"/>
            </a:endParaRPr>
          </a:p>
          <a:p>
            <a:pPr marL="171450" indent="-171450" fontAlgn="base">
              <a:buFont typeface="Wingdings" panose="05000000000000000000" pitchFamily="2" charset="2"/>
              <a:buChar char="è"/>
            </a:pPr>
            <a:r>
              <a:rPr lang="fr-FR" sz="1100" dirty="0">
                <a:solidFill>
                  <a:srgbClr val="000000"/>
                </a:solidFill>
              </a:rPr>
              <a:t>Les titulaires de ce Titre Professionnel peuvent avoir accès à des certifications de niveau 7</a:t>
            </a:r>
            <a:r>
              <a:rPr lang="fr-FR" sz="1100" b="0" i="0" dirty="0">
                <a:solidFill>
                  <a:srgbClr val="000000"/>
                </a:solidFill>
                <a:effectLst/>
              </a:rPr>
              <a:t> pour poursuivre leur parcours professionnel, dans le cadre de la formation tout au long de la vie,</a:t>
            </a:r>
          </a:p>
          <a:p>
            <a:pPr fontAlgn="base"/>
            <a:endParaRPr lang="fr-FR" sz="1100" b="0" i="0" dirty="0">
              <a:solidFill>
                <a:srgbClr val="000000"/>
              </a:solidFill>
              <a:effectLst/>
            </a:endParaRPr>
          </a:p>
          <a:p>
            <a:pPr marL="171450" indent="-171450" fontAlgn="base">
              <a:buFont typeface="Wingdings" panose="05000000000000000000" pitchFamily="2" charset="2"/>
              <a:buChar char="è"/>
            </a:pPr>
            <a:r>
              <a:rPr lang="fr-FR" sz="1100" dirty="0">
                <a:solidFill>
                  <a:srgbClr val="000000"/>
                </a:solidFill>
              </a:rPr>
              <a:t>Exemples : Manager de la stratégie commerciale (RNCP40591), Manager en ingénierie d’affaires et performance commerciale (RNCP41688), …</a:t>
            </a:r>
          </a:p>
        </p:txBody>
      </p:sp>
    </p:spTree>
    <p:extLst>
      <p:ext uri="{BB962C8B-B14F-4D97-AF65-F5344CB8AC3E}">
        <p14:creationId xmlns:p14="http://schemas.microsoft.com/office/powerpoint/2010/main" val="20422705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eb82e20-d73d-4108-9024-577f9cc015bd">
      <Terms xmlns="http://schemas.microsoft.com/office/infopath/2007/PartnerControls"/>
    </lcf76f155ced4ddcb4097134ff3c332f>
    <TaxCatchAll xmlns="af7d08ae-1745-42f7-abae-65835a4b4a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A7AFF3079BAB4CB869B31AA090A507" ma:contentTypeVersion="14" ma:contentTypeDescription="Crée un document." ma:contentTypeScope="" ma:versionID="31b8b2f1501c636adafedca5452bb59f">
  <xsd:schema xmlns:xsd="http://www.w3.org/2001/XMLSchema" xmlns:xs="http://www.w3.org/2001/XMLSchema" xmlns:p="http://schemas.microsoft.com/office/2006/metadata/properties" xmlns:ns2="1eb82e20-d73d-4108-9024-577f9cc015bd" xmlns:ns3="af7d08ae-1745-42f7-abae-65835a4b4ac0" targetNamespace="http://schemas.microsoft.com/office/2006/metadata/properties" ma:root="true" ma:fieldsID="48c4a47e66726d72ea25d3ca4b745a0d" ns2:_="" ns3:_="">
    <xsd:import namespace="1eb82e20-d73d-4108-9024-577f9cc015bd"/>
    <xsd:import namespace="af7d08ae-1745-42f7-abae-65835a4b4a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2e20-d73d-4108-9024-577f9cc015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1e20329e-46f8-4abd-afab-db5c5b0fa18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7d08ae-1745-42f7-abae-65835a4b4ac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7feb357-bb38-4375-9abf-224b1b6359c2}" ma:internalName="TaxCatchAll" ma:showField="CatchAllData" ma:web="af7d08ae-1745-42f7-abae-65835a4b4a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2F057F-5A7B-4478-8949-538B1F84AE23}">
  <ds:schemaRefs>
    <ds:schemaRef ds:uri="http://schemas.microsoft.com/sharepoint/v3/contenttype/forms"/>
  </ds:schemaRefs>
</ds:datastoreItem>
</file>

<file path=customXml/itemProps2.xml><?xml version="1.0" encoding="utf-8"?>
<ds:datastoreItem xmlns:ds="http://schemas.openxmlformats.org/officeDocument/2006/customXml" ds:itemID="{1FDE6A54-282E-4BD4-905B-FEC9BD03B472}">
  <ds:schemaRefs>
    <ds:schemaRef ds:uri="http://schemas.microsoft.com/office/infopath/2007/PartnerControls"/>
    <ds:schemaRef ds:uri="1eb82e20-d73d-4108-9024-577f9cc015bd"/>
    <ds:schemaRef ds:uri="http://www.w3.org/XML/1998/namespace"/>
    <ds:schemaRef ds:uri="af7d08ae-1745-42f7-abae-65835a4b4ac0"/>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02AFBAA-8B14-4B49-8988-2D889283D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2e20-d73d-4108-9024-577f9cc015bd"/>
    <ds:schemaRef ds:uri="af7d08ae-1745-42f7-abae-65835a4b4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2634</TotalTime>
  <Words>1501</Words>
  <Application>Microsoft Office PowerPoint</Application>
  <PresentationFormat>Affichage à l'écran (4:3)</PresentationFormat>
  <Paragraphs>142</Paragraphs>
  <Slides>3</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Arial Narrow</vt:lpstr>
      <vt:lpstr>Bookman Old Style</vt:lpstr>
      <vt:lpstr>Calibri</vt:lpstr>
      <vt:lpstr>Calibri </vt:lpstr>
      <vt:lpstr>Calibri (Corps)</vt:lpstr>
      <vt:lpstr>Wingdings</vt:lpstr>
      <vt:lpstr>Thème Office</vt:lpstr>
      <vt:lpstr>Titre Professionnel Responsable d’Etablissement Marchand (Niveau 6)</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Professionnel Vendeur(se) Conseil en Magasin</dc:title>
  <dc:creator>Christelle Kalfalli</dc:creator>
  <cp:lastModifiedBy>Dominique Souyet</cp:lastModifiedBy>
  <cp:revision>94</cp:revision>
  <cp:lastPrinted>2022-06-16T13:44:25Z</cp:lastPrinted>
  <dcterms:created xsi:type="dcterms:W3CDTF">2022-05-23T13:51:26Z</dcterms:created>
  <dcterms:modified xsi:type="dcterms:W3CDTF">2026-01-08T13:23:12Z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0x010100EEA7AFF3079BAB4CB869B31AA090A507</vt:lpwstr>
  </property>
  <property fmtid="{D5CDD505-2E9C-101B-9397-08002B2CF9AE}" pid="3" name="MediaServiceImageTags">
    <vt:lpwstr/>
  </property>
</Properties>
</file>