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47"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BBB"/>
    <a:srgbClr val="1D2243"/>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F0CD2A-273D-40A7-B797-95287DA9121A}" v="1" dt="2025-12-08T15:05:35.267"/>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49" autoAdjust="0"/>
  </p:normalViewPr>
  <p:slideViewPr>
    <p:cSldViewPr snapToGrid="0">
      <p:cViewPr>
        <p:scale>
          <a:sx n="124" d="100"/>
          <a:sy n="124" d="100"/>
        </p:scale>
        <p:origin x="1090" y="-381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custSel modSld">
      <pc:chgData name="Dominique Souyet" userId="9f8cbbab-b3ce-4990-b463-61d3047493bf" providerId="ADAL" clId="{33B74F06-95CF-46BA-B88D-F2349B00CCA6}" dt="2025-12-08T15:28:39.687" v="9" actId="20577"/>
      <pc:docMkLst>
        <pc:docMk/>
      </pc:docMkLst>
      <pc:sldChg chg="addSp delSp modSp mod">
        <pc:chgData name="Dominique Souyet" userId="9f8cbbab-b3ce-4990-b463-61d3047493bf" providerId="ADAL" clId="{33B74F06-95CF-46BA-B88D-F2349B00CCA6}" dt="2025-12-08T15:28:39.687" v="9" actId="20577"/>
        <pc:sldMkLst>
          <pc:docMk/>
          <pc:sldMk cId="2031177517" sldId="449"/>
        </pc:sldMkLst>
        <pc:spChg chg="add mod">
          <ac:chgData name="Dominique Souyet" userId="9f8cbbab-b3ce-4990-b463-61d3047493bf" providerId="ADAL" clId="{33B74F06-95CF-46BA-B88D-F2349B00CCA6}" dt="2025-12-08T15:28:39.687" v="9" actId="20577"/>
          <ac:spMkLst>
            <pc:docMk/>
            <pc:sldMk cId="2031177517" sldId="449"/>
            <ac:spMk id="5" creationId="{98BD4CC9-32EC-55A6-1D74-46018BA3FB3B}"/>
          </ac:spMkLst>
        </pc:spChg>
        <pc:spChg chg="mod">
          <ac:chgData name="Dominique Souyet" userId="9f8cbbab-b3ce-4990-b463-61d3047493bf" providerId="ADAL" clId="{33B74F06-95CF-46BA-B88D-F2349B00CCA6}" dt="2025-12-08T15:11:18.655" v="8" actId="20577"/>
          <ac:spMkLst>
            <pc:docMk/>
            <pc:sldMk cId="2031177517" sldId="449"/>
            <ac:spMk id="9" creationId="{64BA6DD6-A851-C323-1EEA-E05929EBDDFC}"/>
          </ac:spMkLst>
        </pc:spChg>
        <pc:spChg chg="del">
          <ac:chgData name="Dominique Souyet" userId="9f8cbbab-b3ce-4990-b463-61d3047493bf" providerId="ADAL" clId="{33B74F06-95CF-46BA-B88D-F2349B00CCA6}" dt="2025-12-08T15:05:32.797" v="0" actId="478"/>
          <ac:spMkLst>
            <pc:docMk/>
            <pc:sldMk cId="2031177517" sldId="449"/>
            <ac:spMk id="11" creationId="{4D75ED42-AD29-0670-DAE6-74A9720910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08/12/2025</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08/12/2025</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44973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dg@idevformation.com" TargetMode="External"/><Relationship Id="rId3" Type="http://schemas.openxmlformats.org/officeDocument/2006/relationships/image" Target="../media/image31.jpeg"/><Relationship Id="rId7" Type="http://schemas.openxmlformats.org/officeDocument/2006/relationships/hyperlink" Target="mailto:cfa@idev" TargetMode="External"/><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francecompetences.fr/recherche/rncp/37890/" TargetMode="Externa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2">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86302" y="2679471"/>
            <a:ext cx="3256397" cy="5809436"/>
          </a:xfrm>
        </p:spPr>
        <p:txBody>
          <a:bodyPr>
            <a:normAutofit fontScale="25000" lnSpcReduction="20000"/>
          </a:bodyPr>
          <a:lstStyle/>
          <a:p>
            <a:pPr marL="0" indent="0">
              <a:lnSpc>
                <a:spcPct val="120000"/>
              </a:lnSpc>
              <a:spcBef>
                <a:spcPts val="0"/>
              </a:spcBef>
              <a:buNone/>
            </a:pPr>
            <a:r>
              <a:rPr lang="fr-FR" sz="5600" b="1" dirty="0">
                <a:solidFill>
                  <a:srgbClr val="1D2545"/>
                </a:solidFill>
                <a:latin typeface="Calibri"/>
              </a:rPr>
              <a:t>Le métier-les missions</a:t>
            </a:r>
          </a:p>
          <a:p>
            <a:pPr marL="0" indent="0">
              <a:lnSpc>
                <a:spcPct val="120000"/>
              </a:lnSpc>
              <a:spcBef>
                <a:spcPts val="0"/>
              </a:spcBef>
              <a:buNone/>
            </a:pPr>
            <a:endParaRPr lang="fr-FR" sz="1100" b="1" dirty="0">
              <a:solidFill>
                <a:srgbClr val="1D2545"/>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Les métiers visés par le BTS Tourisme sont très diversifiés et varient en fonction des structures, des missions confiées et des statuts de l’organisation employeur. Ceux qui les exercent sont généralement des salariés mais peuvent aussi être des indépendants. Ils/elles peuvent, dans certains cas, être des travailleurs en “ multi-activité ” c’est-à-dire en relation avec plusieurs employeurs. Ils/elles exercent, en fonction de leur expérience et des opportunités, à différents niveaux de responsabilité. </a:t>
            </a:r>
          </a:p>
          <a:p>
            <a:pPr marL="0" indent="0">
              <a:lnSpc>
                <a:spcPct val="110000"/>
              </a:lnSpc>
              <a:spcBef>
                <a:spcPts val="0"/>
              </a:spcBef>
              <a:spcAft>
                <a:spcPts val="300"/>
              </a:spcAft>
              <a:buNone/>
            </a:pPr>
            <a:r>
              <a:rPr lang="fr-FR" sz="4000" kern="0" dirty="0">
                <a:solidFill>
                  <a:srgbClr val="000000"/>
                </a:solidFill>
                <a:latin typeface="Calibri"/>
              </a:rPr>
              <a:t>Le/la titulaire du BTS Tourisme est un(e) professionnel(le) pouvant : Informer et conseiller les clients français et étrangers sur des prestations relevant du domaine du tourisme, Finaliser la vente de prestations touristiques et en assurer le suivi commercial, Créer et promouvoir des produits touristiques , Accueillir et accompagner des touristes, Collecter, traiter et diffuser l’information en lien avec le secteur du tourisme.</a:t>
            </a:r>
            <a:endParaRPr lang="fr-FR" sz="4000" b="1" kern="0" dirty="0">
              <a:solidFill>
                <a:srgbClr val="1D2243"/>
              </a:solidFill>
              <a:latin typeface="Calibri"/>
            </a:endParaRPr>
          </a:p>
          <a:p>
            <a:pPr marL="0" indent="0">
              <a:lnSpc>
                <a:spcPct val="110000"/>
              </a:lnSpc>
              <a:spcBef>
                <a:spcPts val="0"/>
              </a:spcBef>
              <a:spcAft>
                <a:spcPts val="300"/>
              </a:spcAft>
              <a:buNone/>
            </a:pPr>
            <a:endParaRPr lang="fr-FR" sz="2000" b="1" kern="0" dirty="0">
              <a:solidFill>
                <a:srgbClr val="1D2243"/>
              </a:solidFill>
              <a:latin typeface="Calibri"/>
            </a:endParaRPr>
          </a:p>
          <a:p>
            <a:pPr marL="0" indent="0">
              <a:lnSpc>
                <a:spcPct val="110000"/>
              </a:lnSpc>
              <a:spcBef>
                <a:spcPts val="0"/>
              </a:spcBef>
              <a:spcAft>
                <a:spcPts val="300"/>
              </a:spcAft>
              <a:buNone/>
            </a:pPr>
            <a:endParaRPr lang="fr-FR" sz="2000" b="1" kern="0" dirty="0">
              <a:solidFill>
                <a:srgbClr val="1D2243"/>
              </a:solidFill>
              <a:latin typeface="Calibri"/>
            </a:endParaRPr>
          </a:p>
          <a:p>
            <a:pPr marL="0" indent="0">
              <a:lnSpc>
                <a:spcPct val="110000"/>
              </a:lnSpc>
              <a:spcBef>
                <a:spcPts val="0"/>
              </a:spcBef>
              <a:spcAft>
                <a:spcPts val="300"/>
              </a:spcAft>
              <a:buNone/>
            </a:pPr>
            <a:endParaRPr lang="fr-FR" sz="2000" b="1" kern="0" dirty="0">
              <a:solidFill>
                <a:srgbClr val="1D2243"/>
              </a:solidFill>
              <a:latin typeface="Calibri"/>
            </a:endParaRPr>
          </a:p>
          <a:p>
            <a:pPr marL="0" indent="0">
              <a:lnSpc>
                <a:spcPct val="110000"/>
              </a:lnSpc>
              <a:spcBef>
                <a:spcPts val="0"/>
              </a:spcBef>
              <a:spcAft>
                <a:spcPts val="300"/>
              </a:spcAft>
              <a:buNone/>
            </a:pPr>
            <a:endParaRPr lang="fr-FR" sz="2000" b="1" kern="0" dirty="0">
              <a:solidFill>
                <a:srgbClr val="1D2243"/>
              </a:solidFill>
              <a:latin typeface="Calibri"/>
            </a:endParaRPr>
          </a:p>
          <a:p>
            <a:pPr marL="0" indent="0">
              <a:lnSpc>
                <a:spcPct val="110000"/>
              </a:lnSpc>
              <a:spcBef>
                <a:spcPts val="0"/>
              </a:spcBef>
              <a:spcAft>
                <a:spcPts val="300"/>
              </a:spcAft>
              <a:buNone/>
            </a:pPr>
            <a:endParaRPr lang="fr-FR" sz="2000" b="1" kern="0" dirty="0">
              <a:solidFill>
                <a:srgbClr val="1D2243"/>
              </a:solidFill>
              <a:latin typeface="Calibri"/>
            </a:endParaRPr>
          </a:p>
          <a:p>
            <a:pPr marL="0" indent="0">
              <a:lnSpc>
                <a:spcPct val="110000"/>
              </a:lnSpc>
              <a:spcBef>
                <a:spcPts val="0"/>
              </a:spcBef>
              <a:spcAft>
                <a:spcPts val="300"/>
              </a:spcAft>
              <a:buNone/>
            </a:pPr>
            <a:endParaRPr lang="fr-FR" sz="2000" b="1" kern="0" dirty="0">
              <a:solidFill>
                <a:srgbClr val="1D2243"/>
              </a:solidFill>
              <a:latin typeface="Calibri"/>
            </a:endParaRPr>
          </a:p>
          <a:p>
            <a:pPr marL="0" indent="0">
              <a:lnSpc>
                <a:spcPct val="110000"/>
              </a:lnSpc>
              <a:spcBef>
                <a:spcPts val="0"/>
              </a:spcBef>
              <a:spcAft>
                <a:spcPts val="300"/>
              </a:spcAft>
              <a:buNone/>
            </a:pPr>
            <a:r>
              <a:rPr lang="fr-FR" sz="5600" b="1" kern="0" dirty="0">
                <a:solidFill>
                  <a:srgbClr val="1D2243"/>
                </a:solidFill>
                <a:latin typeface="Calibri"/>
              </a:rPr>
              <a:t>Les métiers accessibles  </a:t>
            </a:r>
          </a:p>
          <a:p>
            <a:pPr marL="0" marR="0" lvl="0" indent="0" algn="l" defTabSz="685796" rtl="0" eaLnBrk="1" fontAlgn="auto" latinLnBrk="0" hangingPunct="1">
              <a:lnSpc>
                <a:spcPct val="120000"/>
              </a:lnSpc>
              <a:spcBef>
                <a:spcPts val="0"/>
              </a:spcBef>
              <a:spcAft>
                <a:spcPts val="300"/>
              </a:spcAft>
              <a:buClrTx/>
              <a:buSzPct val="100000"/>
              <a:buFont typeface="Arial" pitchFamily="34"/>
              <a:buNone/>
              <a:tabLst/>
              <a:defRPr/>
            </a:pPr>
            <a:r>
              <a:rPr kumimoji="0" lang="fr-FR" sz="4000" b="0" i="0" u="none" strike="noStrike" kern="1200" cap="none" spc="0" normalizeH="0" baseline="0" noProof="0" dirty="0">
                <a:ln>
                  <a:noFill/>
                </a:ln>
                <a:solidFill>
                  <a:prstClr val="black"/>
                </a:solidFill>
                <a:effectLst/>
                <a:uLnTx/>
                <a:uFillTx/>
                <a:latin typeface="Calibri"/>
              </a:rPr>
              <a:t>Les appellations du métier sont principalement les suivantes : (</a:t>
            </a:r>
            <a:r>
              <a:rPr kumimoji="0" lang="fr-FR" sz="4000" b="0" i="1" u="none" strike="noStrike" kern="1200" cap="none" spc="0" normalizeH="0" baseline="0" noProof="0" dirty="0">
                <a:ln>
                  <a:noFill/>
                </a:ln>
                <a:solidFill>
                  <a:prstClr val="black"/>
                </a:solidFill>
                <a:effectLst/>
                <a:uLnTx/>
                <a:uFillTx/>
                <a:latin typeface="Calibri"/>
              </a:rPr>
              <a:t>A titre d’exemple</a:t>
            </a:r>
            <a:r>
              <a:rPr kumimoji="0" lang="fr-FR" sz="4000" b="0" i="0" u="none" strike="noStrike" kern="1200" cap="none" spc="0" normalizeH="0" baseline="0" noProof="0" dirty="0">
                <a:ln>
                  <a:noFill/>
                </a:ln>
                <a:solidFill>
                  <a:prstClr val="black"/>
                </a:solidFill>
                <a:effectLst/>
                <a:uLnTx/>
                <a:uFillTx/>
                <a:latin typeface="Calibri"/>
              </a:rPr>
              <a:t>)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Conseiller(ère) voyage, Conseiller(ère) billetterie</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Forfaitiste,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Agent(e) réceptif,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Guide accompagnateur,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Chargé(e) marketing,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Gestionnaire aérien,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Conseiller(ère) en séjour,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Chargé(e) de promotion du tourisme local,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Technicien(ne) d’accueil touristique,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Agent(e) de vente et de réservation, </a:t>
            </a:r>
          </a:p>
          <a:p>
            <a:pPr marL="171449" marR="0" lvl="0" indent="-171449" algn="l" defTabSz="685796" rtl="0" eaLnBrk="1" fontAlgn="auto" latinLnBrk="0" hangingPunct="1">
              <a:lnSpc>
                <a:spcPct val="120000"/>
              </a:lnSpc>
              <a:spcBef>
                <a:spcPts val="0"/>
              </a:spcBef>
              <a:spcAft>
                <a:spcPts val="0"/>
              </a:spcAft>
              <a:buClrTx/>
              <a:buSzPct val="100000"/>
              <a:buFont typeface="Wingdings" panose="05000000000000000000" pitchFamily="2" charset="2"/>
              <a:buChar char="Ø"/>
              <a:tabLst/>
              <a:defRPr/>
            </a:pPr>
            <a:r>
              <a:rPr kumimoji="0" lang="fr-FR" sz="4000" b="0" i="0" u="none" strike="noStrike" kern="0" cap="none" spc="0" normalizeH="0" baseline="0" noProof="0" dirty="0">
                <a:ln>
                  <a:noFill/>
                </a:ln>
                <a:solidFill>
                  <a:srgbClr val="000000"/>
                </a:solidFill>
                <a:effectLst/>
                <a:uLnTx/>
                <a:uFillTx/>
                <a:latin typeface="Calibri"/>
              </a:rPr>
              <a:t>Responsable accueil</a:t>
            </a: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228458" y="2221971"/>
            <a:ext cx="6295026" cy="403189"/>
          </a:xfrm>
          <a:prstGeom prst="rect">
            <a:avLst/>
          </a:prstGeom>
          <a:noFill/>
          <a:ln cap="flat">
            <a:noFill/>
          </a:ln>
        </p:spPr>
        <p:txBody>
          <a:bodyPr vert="horz" wrap="square" lIns="84408" tIns="42199" rIns="84408" bIns="42199" anchor="t" anchorCtr="0" compatLnSpc="1">
            <a:normAutofit fontScale="25000" lnSpcReduction="20000"/>
          </a:bodyPr>
          <a:lstStyle/>
          <a:p>
            <a:pPr marL="234315" lvl="1" indent="-234315" defTabSz="685796">
              <a:lnSpc>
                <a:spcPct val="80000"/>
              </a:lnSpc>
              <a:spcBef>
                <a:spcPts val="375"/>
              </a:spcBef>
              <a:defRPr sz="1800" b="0" i="0" u="none" strike="noStrike" kern="0" cap="none" spc="0" baseline="0">
                <a:solidFill>
                  <a:srgbClr val="000000"/>
                </a:solidFill>
                <a:uFillTx/>
              </a:defRPr>
            </a:pPr>
            <a:r>
              <a:rPr lang="fr-FR" sz="6400" b="1" dirty="0">
                <a:solidFill>
                  <a:srgbClr val="10ABBB"/>
                </a:solidFill>
                <a:latin typeface="Calibri"/>
              </a:rPr>
              <a:t>Alternance rythme global : 2 jours en </a:t>
            </a:r>
            <a:r>
              <a:rPr lang="fr-FR" sz="6400" b="1">
                <a:solidFill>
                  <a:srgbClr val="10ABBB"/>
                </a:solidFill>
                <a:latin typeface="Calibri"/>
              </a:rPr>
              <a:t>Centre + </a:t>
            </a:r>
            <a:r>
              <a:rPr lang="fr-FR" sz="6400" b="1" dirty="0">
                <a:solidFill>
                  <a:srgbClr val="10ABBB"/>
                </a:solidFill>
                <a:latin typeface="Calibri"/>
              </a:rPr>
              <a:t>3 jours en Entreprise</a:t>
            </a:r>
            <a:endParaRPr lang="fr-FR" dirty="0"/>
          </a:p>
          <a:p>
            <a:pPr marL="234315" lvl="1" indent="-234315" algn="ctr" defTabSz="685796">
              <a:lnSpc>
                <a:spcPct val="80000"/>
              </a:lnSpc>
              <a:spcBef>
                <a:spcPts val="375"/>
              </a:spcBef>
              <a:defRPr sz="1800" b="0" i="0" u="none" strike="noStrike" kern="0" cap="none" spc="0" baseline="0">
                <a:solidFill>
                  <a:srgbClr val="000000"/>
                </a:solidFill>
                <a:uFillTx/>
              </a:defRPr>
            </a:pPr>
            <a:r>
              <a:rPr lang="fr-FR" sz="6400" b="1" dirty="0">
                <a:solidFill>
                  <a:srgbClr val="10ABBB"/>
                </a:solidFill>
                <a:latin typeface="Calibri"/>
              </a:rPr>
              <a:t> </a:t>
            </a:r>
            <a:r>
              <a:rPr lang="fr-FR" sz="4800" b="1" kern="0" dirty="0">
                <a:solidFill>
                  <a:srgbClr val="002060"/>
                </a:solidFill>
                <a:latin typeface="Arial Narrow" panose="020B0606020202030204" pitchFamily="34" charset="0"/>
              </a:rPr>
              <a:t>Durée : 1 351 h en Centre – Contrat en alternance de 24 mois maximum</a:t>
            </a:r>
            <a:endParaRPr lang="fr-FR" sz="4800" b="1" dirty="0">
              <a:solidFill>
                <a:srgbClr val="10ABBB"/>
              </a:solidFill>
              <a:latin typeface="Arial Narrow" panose="020B0606020202030204" pitchFamily="34" charset="0"/>
            </a:endParaRPr>
          </a:p>
          <a:p>
            <a:pPr marL="234315" lvl="1" indent="-234315" defTabSz="685796">
              <a:lnSpc>
                <a:spcPct val="80000"/>
              </a:lnSpc>
              <a:spcBef>
                <a:spcPts val="375"/>
              </a:spcBef>
              <a:defRPr sz="1800" b="0" i="0" u="none" strike="noStrike" kern="0" cap="none" spc="0" baseline="0">
                <a:solidFill>
                  <a:srgbClr val="000000"/>
                </a:solidFill>
                <a:uFillTx/>
              </a:defRPr>
            </a:pPr>
            <a:endParaRPr lang="fr-FR" sz="1700" b="1" dirty="0">
              <a:solidFill>
                <a:srgbClr val="000000"/>
              </a:solidFill>
              <a:latin typeface="Calibri"/>
              <a:cs typeface="Calibri"/>
            </a:endParaRPr>
          </a:p>
          <a:p>
            <a:pPr marL="234315" lvl="1" indent="-234315" defTabSz="685796">
              <a:lnSpc>
                <a:spcPct val="80000"/>
              </a:lnSpc>
              <a:spcBef>
                <a:spcPts val="375"/>
              </a:spcBef>
              <a:defRPr sz="1800" b="0" i="0" u="none" strike="noStrike" kern="0" cap="none" spc="0" baseline="0">
                <a:solidFill>
                  <a:srgbClr val="000000"/>
                </a:solidFill>
                <a:uFillTx/>
              </a:defRPr>
            </a:pPr>
            <a:endParaRPr lang="fr-FR" sz="1700" b="1" dirty="0">
              <a:solidFill>
                <a:srgbClr val="000000"/>
              </a:solidFill>
              <a:latin typeface="Calibri"/>
              <a:cs typeface="Calibri"/>
            </a:endParaRPr>
          </a:p>
          <a:p>
            <a:pPr marL="234315" lvl="1" indent="-234315" defTabSz="685796">
              <a:lnSpc>
                <a:spcPct val="80000"/>
              </a:lnSpc>
              <a:spcBef>
                <a:spcPts val="375"/>
              </a:spcBef>
              <a:defRPr sz="1800" b="0" i="0" u="none" strike="noStrike" kern="0" cap="none" spc="0" baseline="0">
                <a:solidFill>
                  <a:srgbClr val="000000"/>
                </a:solidFill>
                <a:uFillTx/>
              </a:defRPr>
            </a:pPr>
            <a:endParaRPr lang="fr-FR" sz="400" b="1" dirty="0">
              <a:solidFill>
                <a:srgbClr val="1D2243"/>
              </a:solidFill>
              <a:latin typeface="Calibri"/>
              <a:cs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719709" y="2679471"/>
            <a:ext cx="3051989" cy="4840370"/>
          </a:xfrm>
          <a:prstGeom prst="rect">
            <a:avLst/>
          </a:prstGeom>
          <a:noFill/>
          <a:ln cap="flat">
            <a:noFill/>
          </a:ln>
        </p:spPr>
        <p:txBody>
          <a:bodyPr vert="horz" wrap="square" lIns="84408" tIns="42199" rIns="84408" bIns="42199" anchor="t" anchorCtr="0" compatLnSpc="1">
            <a:spAutoFit/>
          </a:bodyPr>
          <a:lstStyle/>
          <a:p>
            <a:pPr defTabSz="457198">
              <a:defRPr sz="1800" b="0" i="0" u="none" strike="noStrike" kern="0" cap="none" spc="0" baseline="0">
                <a:solidFill>
                  <a:srgbClr val="000000"/>
                </a:solidFill>
                <a:uFillTx/>
              </a:defRPr>
            </a:pPr>
            <a:r>
              <a:rPr lang="fr-FR" sz="1600" b="1" dirty="0">
                <a:solidFill>
                  <a:srgbClr val="1D2243"/>
                </a:solidFill>
                <a:latin typeface="Calibri"/>
              </a:rPr>
              <a:t>Objectifs</a:t>
            </a:r>
            <a:r>
              <a:rPr lang="fr-FR" sz="1500" b="1" dirty="0">
                <a:solidFill>
                  <a:srgbClr val="1D2545"/>
                </a:solidFill>
                <a:latin typeface="Calibri"/>
              </a:rPr>
              <a:t> : </a:t>
            </a:r>
            <a:r>
              <a:rPr lang="fr-FR" sz="1000" dirty="0">
                <a:solidFill>
                  <a:srgbClr val="000000"/>
                </a:solidFill>
              </a:rPr>
              <a:t>A la fin de la formation, les Alternant(e)s seront en capacité de (d’) :</a:t>
            </a:r>
          </a:p>
          <a:p>
            <a:pPr defTabSz="457198">
              <a:defRPr sz="1800" b="0" i="0" u="none" strike="noStrike" kern="0" cap="none" spc="0" baseline="0">
                <a:solidFill>
                  <a:srgbClr val="000000"/>
                </a:solidFill>
                <a:uFillTx/>
              </a:defRPr>
            </a:pPr>
            <a:endParaRPr lang="fr-FR" sz="500" dirty="0">
              <a:solidFill>
                <a:srgbClr val="000000"/>
              </a:solidFill>
            </a:endParaRPr>
          </a:p>
          <a:p>
            <a:pPr defTabSz="457198">
              <a:defRPr sz="1800" b="0" i="0" u="none" strike="noStrike" kern="0" cap="none" spc="0" baseline="0">
                <a:solidFill>
                  <a:srgbClr val="000000"/>
                </a:solidFill>
                <a:uFillTx/>
              </a:defRPr>
            </a:pPr>
            <a:endParaRPr lang="fr-FR" sz="500" dirty="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kern="0" dirty="0">
                <a:solidFill>
                  <a:srgbClr val="10ABBB"/>
                </a:solidFill>
              </a:rPr>
              <a:t>Gérer la relation clientèle touristique : </a:t>
            </a:r>
            <a:r>
              <a:rPr lang="fr-FR" sz="900" kern="0" dirty="0">
                <a:latin typeface="Calibri" panose="020F0502020204030204" pitchFamily="34" charset="0"/>
                <a:cs typeface="Calibri" panose="020F0502020204030204" pitchFamily="34" charset="0"/>
              </a:rPr>
              <a:t>Accueillir et c</a:t>
            </a:r>
            <a:r>
              <a:rPr lang="fr-FR" sz="900" b="0" i="0" dirty="0">
                <a:effectLst/>
                <a:latin typeface="Calibri" panose="020F0502020204030204" pitchFamily="34" charset="0"/>
                <a:cs typeface="Calibri" panose="020F0502020204030204" pitchFamily="34" charset="0"/>
              </a:rPr>
              <a:t>aractériser la demande du client, Proposer une prestation touristique adaptée, Analyser la qualité de la prestation touristique vendue, …</a:t>
            </a:r>
            <a:endParaRPr lang="fr-FR" sz="900" b="1" kern="0" dirty="0">
              <a:latin typeface="Calibri" panose="020F0502020204030204" pitchFamily="34" charset="0"/>
              <a:cs typeface="Calibri" panose="020F0502020204030204" pitchFamily="34" charset="0"/>
            </a:endParaRPr>
          </a:p>
          <a:p>
            <a:pPr>
              <a:defRPr sz="1800" b="0" i="0" u="none" strike="noStrike" kern="0" cap="none" spc="0" baseline="0">
                <a:solidFill>
                  <a:srgbClr val="000000"/>
                </a:solidFill>
                <a:uFillTx/>
              </a:defRPr>
            </a:pPr>
            <a:endParaRPr lang="fr-FR" sz="1000" kern="0" dirty="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kern="0" dirty="0">
                <a:solidFill>
                  <a:srgbClr val="10ABBB"/>
                </a:solidFill>
              </a:rPr>
              <a:t>Elaborer une prestation touristique : </a:t>
            </a:r>
            <a:r>
              <a:rPr lang="fr-FR" sz="900" b="0" i="0" dirty="0">
                <a:effectLst/>
                <a:latin typeface="Calibri" panose="020F0502020204030204" pitchFamily="34" charset="0"/>
                <a:cs typeface="Calibri" panose="020F0502020204030204" pitchFamily="34" charset="0"/>
              </a:rPr>
              <a:t>Caractériser le rôle et le statut des acteurs du tourisme, Identifier les forces et faiblesses d’une organisation touristique donnée, Négocier les composantes de la prestation, Sélectionner des supports de communication adaptés, …</a:t>
            </a:r>
            <a:endParaRPr lang="fr-FR" sz="900" b="1" kern="0" dirty="0">
              <a:latin typeface="Calibri" panose="020F0502020204030204" pitchFamily="34" charset="0"/>
              <a:cs typeface="Calibri" panose="020F0502020204030204" pitchFamily="34" charset="0"/>
            </a:endParaRPr>
          </a:p>
          <a:p>
            <a:pPr>
              <a:defRPr sz="1800" b="0" i="0" u="none" strike="noStrike" kern="0" cap="none" spc="0" baseline="0">
                <a:solidFill>
                  <a:srgbClr val="000000"/>
                </a:solidFill>
                <a:uFillTx/>
              </a:defRPr>
            </a:pPr>
            <a:endParaRPr lang="fr-FR" sz="1000" kern="0" dirty="0"/>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kern="0" dirty="0">
                <a:solidFill>
                  <a:srgbClr val="10ABBB"/>
                </a:solidFill>
              </a:rPr>
              <a:t>Gérer l’information touristique : </a:t>
            </a:r>
            <a:r>
              <a:rPr lang="fr-FR" sz="900" b="0" i="0" dirty="0">
                <a:effectLst/>
              </a:rPr>
              <a:t>Identifier les évolutions et les changements significatifs dans l’environnement, Produire de l’information utile à la décision, Diffuser des messages adaptés (contenu et canal) au public cible</a:t>
            </a:r>
            <a:endParaRPr lang="fr-FR" sz="900" b="1" kern="0" dirty="0"/>
          </a:p>
          <a:p>
            <a:pPr>
              <a:defRPr sz="1800" b="0" i="0" u="none" strike="noStrike" kern="0" cap="none" spc="0" baseline="0">
                <a:solidFill>
                  <a:srgbClr val="000000"/>
                </a:solidFill>
                <a:uFillTx/>
              </a:defRPr>
            </a:pPr>
            <a:endParaRPr lang="fr-FR" sz="1000" kern="0" dirty="0"/>
          </a:p>
          <a:p>
            <a:pPr>
              <a:defRPr sz="1800" b="0" i="0" u="none" strike="noStrike" kern="0" cap="none" spc="0" baseline="0">
                <a:solidFill>
                  <a:srgbClr val="000000"/>
                </a:solidFill>
                <a:uFillTx/>
              </a:defRPr>
            </a:pPr>
            <a:endParaRPr lang="fr-FR" sz="1000" kern="0" dirty="0"/>
          </a:p>
          <a:p>
            <a:pPr>
              <a:defRPr sz="1800" b="0" i="0" u="none" strike="noStrike" kern="0" cap="none" spc="0" baseline="0">
                <a:solidFill>
                  <a:srgbClr val="000000"/>
                </a:solidFill>
                <a:uFillTx/>
              </a:defRPr>
            </a:pPr>
            <a:endParaRPr lang="fr-FR" sz="1000" kern="0" dirty="0"/>
          </a:p>
          <a:p>
            <a:pPr>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Conditions d’accès</a:t>
            </a:r>
            <a:endParaRPr lang="fr-FR" sz="1400" b="1" i="0" u="none" strike="noStrike" kern="1200" cap="none" spc="0" baseline="0" dirty="0">
              <a:solidFill>
                <a:srgbClr val="10ABBB"/>
              </a:solidFill>
              <a:uFillTx/>
            </a:endParaRPr>
          </a:p>
          <a:p>
            <a:pPr>
              <a:defRPr sz="1800" b="0" i="0" u="none" strike="noStrike" kern="0" cap="none" spc="0" baseline="0">
                <a:solidFill>
                  <a:srgbClr val="000000"/>
                </a:solidFill>
                <a:uFillTx/>
              </a:defRPr>
            </a:pPr>
            <a:endParaRPr lang="fr-FR" sz="500" b="1" i="0" u="sng" strike="noStrike" kern="1200" cap="none" spc="0" baseline="0" dirty="0">
              <a:solidFill>
                <a:srgbClr val="10ABBB"/>
              </a:solidFill>
              <a:uFillTx/>
              <a:latin typeface="Calibri"/>
            </a:endParaRPr>
          </a:p>
          <a:p>
            <a:pPr>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endParaRPr lang="fr-FR" sz="1000" b="0" i="0" u="none" strike="noStrike" kern="1200" cap="none" spc="0" baseline="0" dirty="0">
              <a:solidFill>
                <a:schemeClr val="accent1">
                  <a:lumMod val="75000"/>
                </a:schemeClr>
              </a:solidFill>
              <a:uFillTx/>
              <a:latin typeface="Calibri"/>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kumimoji="0" lang="fr-FR" sz="1000" b="1" i="0" u="none" strike="noStrike" kern="0" cap="none" spc="0" normalizeH="0" baseline="0" noProof="0" dirty="0">
                <a:ln>
                  <a:noFill/>
                </a:ln>
                <a:solidFill>
                  <a:srgbClr val="000000"/>
                </a:solidFill>
                <a:effectLst/>
                <a:uLnTx/>
                <a:uFillTx/>
                <a:latin typeface="Calibri" panose="020F0502020204030204"/>
                <a:ea typeface="+mn-ea"/>
                <a:cs typeface="+mn-cs"/>
              </a:rPr>
              <a:t>Être titulaire d’un baccalauréat général, technologique, professionnel ou de tout autre diplôme de niveau 4 </a:t>
            </a: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kumimoji="0" lang="fr-FR" sz="900" i="0" u="none" strike="noStrike" kern="0" cap="none" spc="0" normalizeH="0" baseline="0" noProof="0" dirty="0">
                <a:ln>
                  <a:noFill/>
                </a:ln>
                <a:solidFill>
                  <a:srgbClr val="000000"/>
                </a:solidFill>
                <a:effectLst/>
                <a:uLnTx/>
                <a:uFillTx/>
                <a:latin typeface="Calibri" panose="020F0502020204030204"/>
                <a:ea typeface="+mn-ea"/>
                <a:cs typeface="+mn-cs"/>
              </a:rPr>
              <a:t>(</a:t>
            </a:r>
            <a:r>
              <a:rPr kumimoji="0" lang="fr-FR" sz="900" i="1" u="none" strike="noStrike" kern="0" cap="none" spc="0" normalizeH="0" baseline="0" noProof="0" dirty="0">
                <a:ln>
                  <a:noFill/>
                </a:ln>
                <a:solidFill>
                  <a:srgbClr val="000000"/>
                </a:solidFill>
                <a:effectLst/>
                <a:uLnTx/>
                <a:uFillTx/>
                <a:latin typeface="Calibri" panose="020F0502020204030204"/>
                <a:ea typeface="+mn-ea"/>
                <a:cs typeface="+mn-cs"/>
              </a:rPr>
              <a:t>Décret du 21.03.2019 fixant les conditions d’admission en BTS)</a:t>
            </a:r>
            <a:endParaRPr kumimoji="0" lang="fr-FR" sz="1000" b="1" i="1"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1028" name="Picture 4" descr="Afficher l’image source">
            <a:extLst>
              <a:ext uri="{FF2B5EF4-FFF2-40B4-BE49-F238E27FC236}">
                <a16:creationId xmlns:a16="http://schemas.microsoft.com/office/drawing/2014/main" id="{4D4C7D6A-A8E4-4D7D-96EC-DD55D6977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48"/>
            <a:ext cx="5816009" cy="20063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60457" y="-19550"/>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86302" y="1960823"/>
            <a:ext cx="6212898" cy="319172"/>
          </a:xfrm>
        </p:spPr>
        <p:txBody>
          <a:bodyPr anchor="t">
            <a:normAutofit fontScale="90000"/>
          </a:bodyPr>
          <a:lstStyle/>
          <a:p>
            <a:pPr lvl="0" algn="ctr"/>
            <a:r>
              <a:rPr lang="fr-FR" sz="2000" b="1" dirty="0">
                <a:solidFill>
                  <a:srgbClr val="1D2243"/>
                </a:solidFill>
                <a:latin typeface="Calibri"/>
              </a:rPr>
              <a:t>BTS – Tourisme </a:t>
            </a:r>
            <a:r>
              <a:rPr lang="fr-FR" sz="1400" dirty="0">
                <a:solidFill>
                  <a:srgbClr val="1D2243"/>
                </a:solidFill>
                <a:latin typeface="Calibri"/>
              </a:rPr>
              <a:t>(Niveau 5)</a:t>
            </a:r>
            <a:endParaRPr lang="fr-FR" sz="2000" b="1" dirty="0">
              <a:solidFill>
                <a:srgbClr val="1D2243"/>
              </a:solidFill>
              <a:latin typeface="Calibri"/>
            </a:endParaRPr>
          </a:p>
        </p:txBody>
      </p:sp>
      <p:sp>
        <p:nvSpPr>
          <p:cNvPr id="7" name="ZoneTexte 15">
            <a:extLst>
              <a:ext uri="{FF2B5EF4-FFF2-40B4-BE49-F238E27FC236}">
                <a16:creationId xmlns:a16="http://schemas.microsoft.com/office/drawing/2014/main" id="{45AAF6CD-3C01-4AF5-ADDA-5280287C20D2}"/>
              </a:ext>
            </a:extLst>
          </p:cNvPr>
          <p:cNvSpPr txBox="1"/>
          <p:nvPr/>
        </p:nvSpPr>
        <p:spPr>
          <a:xfrm>
            <a:off x="4479537" y="139445"/>
            <a:ext cx="2194591" cy="859659"/>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37890</a:t>
            </a:r>
          </a:p>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Formacode : 42654</a:t>
            </a:r>
          </a:p>
          <a:p>
            <a:pPr algn="ctr" defTabSz="457198">
              <a:defRPr sz="1800" b="0" i="0" u="none" strike="noStrike" kern="0" cap="none" spc="0" baseline="0">
                <a:solidFill>
                  <a:srgbClr val="000000"/>
                </a:solidFill>
                <a:uFillTx/>
              </a:defRPr>
            </a:pPr>
            <a:r>
              <a:rPr lang="fr-FR" sz="1662" b="1" dirty="0">
                <a:solidFill>
                  <a:srgbClr val="10ABBB"/>
                </a:solidFill>
                <a:latin typeface="Calibri"/>
                <a:cs typeface="Calibri"/>
              </a:rPr>
              <a:t>                      </a:t>
            </a: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29000" y="2649177"/>
            <a:ext cx="259342" cy="6494823"/>
          </a:xfrm>
          <a:prstGeom prst="rect">
            <a:avLst/>
          </a:prstGeom>
          <a:noFill/>
          <a:ln cap="flat">
            <a:noFill/>
          </a:ln>
        </p:spPr>
      </p:pic>
      <p:pic>
        <p:nvPicPr>
          <p:cNvPr id="9" name="Image 40">
            <a:extLst>
              <a:ext uri="{FF2B5EF4-FFF2-40B4-BE49-F238E27FC236}">
                <a16:creationId xmlns:a16="http://schemas.microsoft.com/office/drawing/2014/main" id="{756EBD4D-5709-C3C7-EC19-20CD5E86B12F}"/>
              </a:ext>
            </a:extLst>
          </p:cNvPr>
          <p:cNvPicPr>
            <a:picLocks noChangeAspect="1"/>
          </p:cNvPicPr>
          <p:nvPr/>
        </p:nvPicPr>
        <p:blipFill>
          <a:blip r:embed="rId6">
            <a:alphaModFix amt="20000"/>
          </a:blip>
          <a:stretch>
            <a:fillRect/>
          </a:stretch>
        </p:blipFill>
        <p:spPr>
          <a:xfrm>
            <a:off x="927751" y="4470463"/>
            <a:ext cx="549517" cy="586157"/>
          </a:xfrm>
          <a:prstGeom prst="rect">
            <a:avLst/>
          </a:prstGeom>
          <a:noFill/>
          <a:ln cap="flat">
            <a:noFill/>
          </a:ln>
        </p:spPr>
      </p:pic>
      <p:sp>
        <p:nvSpPr>
          <p:cNvPr id="12" name="ZoneTexte 13">
            <a:extLst>
              <a:ext uri="{FF2B5EF4-FFF2-40B4-BE49-F238E27FC236}">
                <a16:creationId xmlns:a16="http://schemas.microsoft.com/office/drawing/2014/main" id="{991010A4-8363-0F0E-E975-1ABCEF8BC970}"/>
              </a:ext>
            </a:extLst>
          </p:cNvPr>
          <p:cNvSpPr txBox="1"/>
          <p:nvPr/>
        </p:nvSpPr>
        <p:spPr>
          <a:xfrm>
            <a:off x="47847" y="8391753"/>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7">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14" name="Rectangle 12">
            <a:extLst>
              <a:ext uri="{FF2B5EF4-FFF2-40B4-BE49-F238E27FC236}">
                <a16:creationId xmlns:a16="http://schemas.microsoft.com/office/drawing/2014/main" id="{145624DB-FB34-1AF8-A30A-3AEEA1A06E90}"/>
              </a:ext>
            </a:extLst>
          </p:cNvPr>
          <p:cNvSpPr/>
          <p:nvPr/>
        </p:nvSpPr>
        <p:spPr>
          <a:xfrm>
            <a:off x="3688342" y="7779492"/>
            <a:ext cx="2803775" cy="66172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t>IDEV Marseille 13016 </a:t>
            </a:r>
            <a:r>
              <a:rPr lang="fr-FR" sz="1000" dirty="0">
                <a:solidFill>
                  <a:srgbClr val="000000"/>
                </a:solidFill>
                <a:sym typeface="Wingdings" panose="05000000000000000000" pitchFamily="2" charset="2"/>
              </a:rPr>
              <a:t>: </a:t>
            </a:r>
            <a:r>
              <a:rPr lang="fr-FR" sz="1000" b="1" dirty="0">
                <a:solidFill>
                  <a:srgbClr val="10ABBB"/>
                </a:solidFill>
                <a:hlinkClick r:id="rId8">
                  <a:extLst>
                    <a:ext uri="{A12FA001-AC4F-418D-AE19-62706E023703}">
                      <ahyp:hlinkClr xmlns:ahyp="http://schemas.microsoft.com/office/drawing/2018/hyperlinkcolor" val="tx"/>
                    </a:ext>
                  </a:extLst>
                </a:hlinkClick>
              </a:rPr>
              <a:t>dg@idevformation.com</a:t>
            </a:r>
            <a:endParaRPr lang="fr-FR" sz="1000" b="1" dirty="0">
              <a:solidFill>
                <a:srgbClr val="10ABBB"/>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rPr>
              <a:t>:  04.13.25.92.13</a:t>
            </a:r>
          </a:p>
        </p:txBody>
      </p:sp>
      <p:sp>
        <p:nvSpPr>
          <p:cNvPr id="15" name="ZoneTexte 12">
            <a:extLst>
              <a:ext uri="{FF2B5EF4-FFF2-40B4-BE49-F238E27FC236}">
                <a16:creationId xmlns:a16="http://schemas.microsoft.com/office/drawing/2014/main" id="{93113848-92F0-30A3-4997-3665CB36DC68}"/>
              </a:ext>
            </a:extLst>
          </p:cNvPr>
          <p:cNvSpPr txBox="1"/>
          <p:nvPr/>
        </p:nvSpPr>
        <p:spPr>
          <a:xfrm>
            <a:off x="5818342" y="8854752"/>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dirty="0">
                <a:solidFill>
                  <a:schemeClr val="bg1">
                    <a:lumMod val="50000"/>
                  </a:schemeClr>
                </a:solidFill>
              </a:rPr>
              <a:t>MAJ 20/12/2024</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763203" y="4656248"/>
            <a:ext cx="3014540" cy="2693045"/>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600" b="1" kern="0" dirty="0">
                <a:solidFill>
                  <a:srgbClr val="1D2243"/>
                </a:solidFill>
                <a:latin typeface="Calibri"/>
              </a:rPr>
              <a:t>M</a:t>
            </a:r>
            <a:r>
              <a:rPr lang="fr-FR" sz="1600" b="1" dirty="0">
                <a:solidFill>
                  <a:srgbClr val="1D2243"/>
                </a:solidFill>
                <a:latin typeface="Calibri"/>
              </a:rPr>
              <a:t>éthodes mobilisées </a:t>
            </a:r>
            <a:endParaRPr lang="fr-FR" sz="1100" b="1" u="sng" dirty="0">
              <a:solidFill>
                <a:srgbClr val="10ABBB"/>
              </a:solidFill>
              <a:latin typeface="Calibri"/>
            </a:endParaRPr>
          </a:p>
          <a:p>
            <a:pPr algn="just" defTabSz="457198">
              <a:defRPr sz="1800" b="0" i="0" u="none" strike="noStrike" kern="0" cap="none" spc="0" baseline="0">
                <a:solidFill>
                  <a:srgbClr val="000000"/>
                </a:solidFill>
                <a:uFillTx/>
              </a:defRPr>
            </a:pPr>
            <a:endParaRPr lang="fr-FR" sz="300" b="1" dirty="0">
              <a:solidFill>
                <a:srgbClr val="D8267B"/>
              </a:solidFill>
              <a:latin typeface="Calibri"/>
            </a:endParaRPr>
          </a:p>
          <a:p>
            <a:pPr defTabSz="457198">
              <a:defRPr sz="1800" b="0" i="0" u="none" strike="noStrike" kern="0" cap="none" spc="0" baseline="0">
                <a:solidFill>
                  <a:srgbClr val="000000"/>
                </a:solidFill>
                <a:uFillTx/>
              </a:defRPr>
            </a:pPr>
            <a:r>
              <a:rPr lang="fr-FR" sz="11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11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000" u="sng" kern="0" dirty="0">
                <a:solidFill>
                  <a:srgbClr val="111111"/>
                </a:solidFill>
              </a:rPr>
              <a:t>La pédagogie de l’alternance </a:t>
            </a:r>
            <a:r>
              <a:rPr lang="fr-FR" sz="1000" kern="0" dirty="0">
                <a:solidFill>
                  <a:srgbClr val="111111"/>
                </a:solidFill>
              </a:rPr>
              <a:t>: Approche par compétences, Analyse des situations de travail (</a:t>
            </a:r>
            <a:r>
              <a:rPr lang="fr-FR" sz="1000" i="1" kern="0" dirty="0">
                <a:solidFill>
                  <a:srgbClr val="111111"/>
                </a:solidFill>
              </a:rPr>
              <a:t>Séances de retours réflexifs et d’entraînements à l’analyse de situations vécues en entrep</a:t>
            </a:r>
            <a:r>
              <a:rPr lang="fr-FR" sz="1000" kern="0" dirty="0">
                <a:solidFill>
                  <a:srgbClr val="111111"/>
                </a:solidFill>
              </a:rPr>
              <a:t>rise), Etudes de cas</a:t>
            </a:r>
          </a:p>
          <a:p>
            <a:pPr defTabSz="457198">
              <a:defRPr sz="1800" b="0" i="0" u="none" strike="noStrike" kern="0" cap="none" spc="0" baseline="0">
                <a:solidFill>
                  <a:srgbClr val="000000"/>
                </a:solidFill>
                <a:uFillTx/>
              </a:defRPr>
            </a:pPr>
            <a:endParaRPr lang="fr-FR" sz="10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000" u="sng" kern="0" dirty="0">
                <a:solidFill>
                  <a:srgbClr val="111111"/>
                </a:solidFill>
              </a:rPr>
              <a:t>Des outils dédiés</a:t>
            </a:r>
            <a:r>
              <a:rPr lang="fr-FR" sz="1000" kern="0" dirty="0">
                <a:solidFill>
                  <a:srgbClr val="111111"/>
                </a:solidFill>
              </a:rPr>
              <a:t> : Livret d’Alternance, Travaux en sous-groupes, Fiches navette (</a:t>
            </a:r>
            <a:r>
              <a:rPr lang="fr-FR" sz="1000" i="1" kern="0" dirty="0">
                <a:solidFill>
                  <a:srgbClr val="111111"/>
                </a:solidFill>
              </a:rPr>
              <a:t>missions à réaliser en entreprise</a:t>
            </a:r>
            <a:r>
              <a:rPr lang="fr-FR" sz="1000" kern="0" dirty="0">
                <a:solidFill>
                  <a:srgbClr val="111111"/>
                </a:solidFill>
              </a:rPr>
              <a:t>), Plate-forme LMS</a:t>
            </a:r>
          </a:p>
          <a:p>
            <a:pPr algn="just" defTabSz="457198">
              <a:defRPr sz="1800" b="0" i="0" u="none" strike="noStrike" kern="0" cap="none" spc="0" baseline="0">
                <a:solidFill>
                  <a:srgbClr val="000000"/>
                </a:solidFill>
                <a:uFillTx/>
              </a:defRPr>
            </a:pPr>
            <a:endParaRPr lang="fr-FR" sz="500" b="1" kern="0" dirty="0">
              <a:solidFill>
                <a:srgbClr val="CC0066"/>
              </a:solidFill>
              <a:latin typeface="Calibri"/>
            </a:endParaRPr>
          </a:p>
        </p:txBody>
      </p:sp>
      <p:sp>
        <p:nvSpPr>
          <p:cNvPr id="6" name="Rectangle 22">
            <a:extLst>
              <a:ext uri="{FF2B5EF4-FFF2-40B4-BE49-F238E27FC236}">
                <a16:creationId xmlns:a16="http://schemas.microsoft.com/office/drawing/2014/main" id="{5C1E11BE-014C-4A0A-8926-EAE7C0DF55FD}"/>
              </a:ext>
            </a:extLst>
          </p:cNvPr>
          <p:cNvSpPr/>
          <p:nvPr/>
        </p:nvSpPr>
        <p:spPr>
          <a:xfrm>
            <a:off x="3818716" y="510288"/>
            <a:ext cx="3039284" cy="3424598"/>
          </a:xfrm>
          <a:prstGeom prst="rect">
            <a:avLst/>
          </a:prstGeom>
          <a:noFill/>
          <a:ln cap="flat">
            <a:noFill/>
            <a:prstDash val="solid"/>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600" b="1" dirty="0">
                <a:solidFill>
                  <a:srgbClr val="1D2243"/>
                </a:solidFill>
                <a:latin typeface="Calibri"/>
              </a:rPr>
              <a:t>Programme de la formation</a:t>
            </a:r>
          </a:p>
          <a:p>
            <a:pPr algn="just" defTabSz="457198">
              <a:defRPr sz="1800" b="0" i="0" u="none" strike="noStrike" kern="0" cap="none" spc="0" baseline="0">
                <a:solidFill>
                  <a:srgbClr val="000000"/>
                </a:solidFill>
                <a:uFillTx/>
              </a:defRPr>
            </a:pPr>
            <a:endParaRPr lang="fr-FR" sz="500" b="1" u="sng" dirty="0">
              <a:solidFill>
                <a:srgbClr val="CC0066"/>
              </a:solidFill>
              <a:latin typeface="Calibri"/>
            </a:endParaRPr>
          </a:p>
          <a:p>
            <a:pPr algn="just" defTabSz="457198">
              <a:defRPr sz="1800" b="0" i="0" u="none" strike="noStrike" kern="0" cap="none" spc="0" baseline="0">
                <a:solidFill>
                  <a:srgbClr val="000000"/>
                </a:solidFill>
                <a:uFillTx/>
              </a:defRPr>
            </a:pPr>
            <a:r>
              <a:rPr lang="fr-FR" sz="1100" b="1" u="sng" dirty="0">
                <a:solidFill>
                  <a:srgbClr val="10ABBB"/>
                </a:solidFill>
                <a:latin typeface="Calibri"/>
              </a:rPr>
              <a:t>Enseignement général </a:t>
            </a:r>
            <a:endParaRPr lang="fr-FR" sz="1100" dirty="0">
              <a:latin typeface="Calibri"/>
            </a:endParaRPr>
          </a:p>
          <a:p>
            <a:pPr defTabSz="457198">
              <a:defRPr sz="1800" b="0" i="0" u="none" strike="noStrike" kern="0" cap="none" spc="0" baseline="0">
                <a:solidFill>
                  <a:srgbClr val="000000"/>
                </a:solidFill>
                <a:uFillTx/>
              </a:defRPr>
            </a:pPr>
            <a:endParaRPr lang="fr-FR" sz="1000" b="1" dirty="0">
              <a:latin typeface="Calibri"/>
            </a:endParaRPr>
          </a:p>
          <a:p>
            <a:pPr defTabSz="457198">
              <a:defRPr sz="1800" b="0" i="0" u="none" strike="noStrike" kern="0" cap="none" spc="0" baseline="0">
                <a:solidFill>
                  <a:srgbClr val="000000"/>
                </a:solidFill>
                <a:uFillTx/>
              </a:defRPr>
            </a:pPr>
            <a:r>
              <a:rPr lang="fr-FR" sz="1000" b="1" dirty="0">
                <a:latin typeface="Calibri"/>
              </a:rPr>
              <a:t>U1</a:t>
            </a:r>
            <a:r>
              <a:rPr lang="fr-FR" sz="1000" dirty="0">
                <a:latin typeface="Calibri"/>
              </a:rPr>
              <a:t> : </a:t>
            </a:r>
            <a:r>
              <a:rPr lang="fr-FR" sz="1000" b="1" dirty="0">
                <a:latin typeface="Calibri"/>
              </a:rPr>
              <a:t>Culture générale et expression</a:t>
            </a:r>
          </a:p>
          <a:p>
            <a:pPr defTabSz="457198">
              <a:defRPr sz="1800" b="0" i="0" u="none" strike="noStrike" kern="0" cap="none" spc="0" baseline="0">
                <a:solidFill>
                  <a:srgbClr val="000000"/>
                </a:solidFill>
                <a:uFillTx/>
              </a:defRPr>
            </a:pPr>
            <a:endParaRPr lang="fr-FR" sz="500" b="1" dirty="0">
              <a:latin typeface="Calibri"/>
            </a:endParaRPr>
          </a:p>
          <a:p>
            <a:pPr defTabSz="457198">
              <a:defRPr sz="1800" b="0" i="0" u="none" strike="noStrike" kern="0" cap="none" spc="0" baseline="0">
                <a:solidFill>
                  <a:srgbClr val="000000"/>
                </a:solidFill>
                <a:uFillTx/>
              </a:defRPr>
            </a:pPr>
            <a:r>
              <a:rPr lang="fr-FR" sz="1000" b="1" dirty="0">
                <a:latin typeface="Calibri"/>
              </a:rPr>
              <a:t>U21</a:t>
            </a:r>
            <a:r>
              <a:rPr lang="fr-FR" sz="1000" dirty="0">
                <a:latin typeface="Calibri"/>
              </a:rPr>
              <a:t> : </a:t>
            </a:r>
            <a:r>
              <a:rPr lang="fr-FR" sz="1000" b="1" dirty="0">
                <a:latin typeface="Calibri"/>
              </a:rPr>
              <a:t>Communication en langue vivante étrangère : anglais</a:t>
            </a:r>
          </a:p>
          <a:p>
            <a:pPr defTabSz="457198">
              <a:defRPr sz="1800" b="0" i="0" u="none" strike="noStrike" kern="0" cap="none" spc="0" baseline="0">
                <a:solidFill>
                  <a:srgbClr val="000000"/>
                </a:solidFill>
                <a:uFillTx/>
              </a:defRPr>
            </a:pPr>
            <a:endParaRPr lang="fr-FR" sz="500" b="1" dirty="0">
              <a:latin typeface="Calibri"/>
            </a:endParaRPr>
          </a:p>
          <a:p>
            <a:pPr defTabSz="457198">
              <a:defRPr sz="1800" b="0" i="0" u="none" strike="noStrike" kern="0" cap="none" spc="0" baseline="0">
                <a:solidFill>
                  <a:srgbClr val="000000"/>
                </a:solidFill>
                <a:uFillTx/>
              </a:defRPr>
            </a:pPr>
            <a:r>
              <a:rPr lang="fr-FR" sz="1000" b="1" dirty="0">
                <a:latin typeface="Calibri"/>
              </a:rPr>
              <a:t>U22</a:t>
            </a:r>
            <a:r>
              <a:rPr lang="fr-FR" sz="1000" dirty="0">
                <a:latin typeface="Calibri"/>
              </a:rPr>
              <a:t> : </a:t>
            </a:r>
            <a:r>
              <a:rPr lang="fr-FR" sz="1000" b="1" dirty="0">
                <a:latin typeface="Calibri"/>
              </a:rPr>
              <a:t>Communication en langue vivante étrangère : espagnol</a:t>
            </a:r>
          </a:p>
          <a:p>
            <a:pPr defTabSz="457198">
              <a:defRPr sz="1800" b="0" i="0" u="none" strike="noStrike" kern="0" cap="none" spc="0" baseline="0">
                <a:solidFill>
                  <a:srgbClr val="000000"/>
                </a:solidFill>
                <a:uFillTx/>
              </a:defRPr>
            </a:pPr>
            <a:endParaRPr lang="fr-FR" sz="500" b="1" dirty="0">
              <a:latin typeface="Calibri"/>
            </a:endParaRPr>
          </a:p>
          <a:p>
            <a:pPr defTabSz="457198">
              <a:defRPr sz="1800" b="0" i="0" u="none" strike="noStrike" kern="0" cap="none" spc="0" baseline="0">
                <a:solidFill>
                  <a:srgbClr val="000000"/>
                </a:solidFill>
                <a:uFillTx/>
              </a:defRPr>
            </a:pPr>
            <a:r>
              <a:rPr lang="fr-FR" sz="1000" b="1" dirty="0">
                <a:latin typeface="Calibri"/>
              </a:rPr>
              <a:t>U53 </a:t>
            </a:r>
            <a:r>
              <a:rPr lang="fr-FR" sz="1000" dirty="0">
                <a:latin typeface="Calibri"/>
              </a:rPr>
              <a:t>: </a:t>
            </a:r>
            <a:r>
              <a:rPr lang="fr-FR" sz="1000" b="1" dirty="0">
                <a:latin typeface="Calibri"/>
              </a:rPr>
              <a:t>Tourisme et territoires</a:t>
            </a:r>
          </a:p>
          <a:p>
            <a:pPr algn="just" defTabSz="457198">
              <a:defRPr sz="1800" b="0" i="0" u="none" strike="noStrike" kern="0" cap="none" spc="0" baseline="0">
                <a:solidFill>
                  <a:srgbClr val="000000"/>
                </a:solidFill>
                <a:uFillTx/>
              </a:defRPr>
            </a:pPr>
            <a:endParaRPr lang="fr-FR" sz="400" dirty="0">
              <a:latin typeface="Calibri"/>
            </a:endParaRPr>
          </a:p>
          <a:p>
            <a:pPr algn="just" defTabSz="457198">
              <a:defRPr sz="1800" b="0" i="0" u="none" strike="noStrike" kern="0" cap="none" spc="0" baseline="0">
                <a:solidFill>
                  <a:srgbClr val="000000"/>
                </a:solidFill>
                <a:uFillTx/>
              </a:defRPr>
            </a:pPr>
            <a:r>
              <a:rPr lang="fr-FR" sz="1100" b="1" u="sng" dirty="0">
                <a:solidFill>
                  <a:srgbClr val="10ABBB"/>
                </a:solidFill>
                <a:latin typeface="Calibri"/>
              </a:rPr>
              <a:t>Modules professionnels </a:t>
            </a:r>
          </a:p>
          <a:p>
            <a:pPr defTabSz="457198">
              <a:defRPr sz="1800" b="0" i="0" u="none" strike="noStrike" kern="0" cap="none" spc="0" baseline="0">
                <a:solidFill>
                  <a:srgbClr val="000000"/>
                </a:solidFill>
                <a:uFillTx/>
              </a:defRPr>
            </a:pPr>
            <a:endParaRPr lang="fr-FR" sz="1000" b="1" dirty="0">
              <a:solidFill>
                <a:srgbClr val="000000"/>
              </a:solidFill>
            </a:endParaRPr>
          </a:p>
          <a:p>
            <a:pPr defTabSz="457198">
              <a:defRPr sz="1800" b="0" i="0" u="none" strike="noStrike" kern="0" cap="none" spc="0" baseline="0">
                <a:solidFill>
                  <a:srgbClr val="000000"/>
                </a:solidFill>
                <a:uFillTx/>
              </a:defRPr>
            </a:pPr>
            <a:r>
              <a:rPr lang="fr-FR" sz="1000" b="1" dirty="0">
                <a:solidFill>
                  <a:srgbClr val="000000"/>
                </a:solidFill>
              </a:rPr>
              <a:t>U4</a:t>
            </a:r>
            <a:r>
              <a:rPr lang="fr-FR" sz="1000" dirty="0">
                <a:solidFill>
                  <a:srgbClr val="000000"/>
                </a:solidFill>
              </a:rPr>
              <a:t> : </a:t>
            </a:r>
            <a:r>
              <a:rPr lang="fr-FR" sz="1000" b="1" dirty="0">
                <a:solidFill>
                  <a:srgbClr val="000000"/>
                </a:solidFill>
              </a:rPr>
              <a:t>Gestion de la relation clientèle touristique </a:t>
            </a:r>
            <a:r>
              <a:rPr lang="fr-FR" sz="1000" dirty="0">
                <a:solidFill>
                  <a:srgbClr val="000000"/>
                </a:solidFill>
              </a:rPr>
              <a:t>(RNCP37890BC01),</a:t>
            </a:r>
          </a:p>
          <a:p>
            <a:pPr defTabSz="457198">
              <a:defRPr sz="1800" b="0" i="0" u="none" strike="noStrike" kern="0" cap="none" spc="0" baseline="0">
                <a:solidFill>
                  <a:srgbClr val="000000"/>
                </a:solidFill>
                <a:uFillTx/>
              </a:defRPr>
            </a:pPr>
            <a:endParaRPr lang="fr-FR" sz="500" b="1" dirty="0">
              <a:solidFill>
                <a:srgbClr val="000000"/>
              </a:solidFill>
              <a:latin typeface="Calibri"/>
            </a:endParaRPr>
          </a:p>
          <a:p>
            <a:pPr defTabSz="457198">
              <a:defRPr sz="1800" b="0" i="0" u="none" strike="noStrike" kern="0" cap="none" spc="0" baseline="0">
                <a:solidFill>
                  <a:srgbClr val="000000"/>
                </a:solidFill>
                <a:uFillTx/>
              </a:defRPr>
            </a:pPr>
            <a:r>
              <a:rPr lang="fr-FR" sz="1000" b="1" dirty="0">
                <a:solidFill>
                  <a:srgbClr val="000000"/>
                </a:solidFill>
                <a:latin typeface="Calibri"/>
              </a:rPr>
              <a:t>U5</a:t>
            </a:r>
            <a:r>
              <a:rPr lang="fr-FR" sz="1000" dirty="0">
                <a:solidFill>
                  <a:srgbClr val="000000"/>
                </a:solidFill>
                <a:latin typeface="Calibri"/>
              </a:rPr>
              <a:t> : </a:t>
            </a:r>
            <a:r>
              <a:rPr lang="fr-FR" sz="1000" b="1" dirty="0">
                <a:solidFill>
                  <a:srgbClr val="000000"/>
                </a:solidFill>
                <a:latin typeface="Calibri"/>
              </a:rPr>
              <a:t>Elaboration d’une prestation touristique </a:t>
            </a:r>
            <a:r>
              <a:rPr lang="fr-FR" sz="1000" dirty="0">
                <a:solidFill>
                  <a:srgbClr val="000000"/>
                </a:solidFill>
                <a:latin typeface="Calibri"/>
              </a:rPr>
              <a:t>(</a:t>
            </a:r>
            <a:r>
              <a:rPr lang="fr-FR" sz="1000" dirty="0">
                <a:solidFill>
                  <a:srgbClr val="000000"/>
                </a:solidFill>
              </a:rPr>
              <a:t>RNCP37890BC02</a:t>
            </a:r>
            <a:r>
              <a:rPr lang="fr-FR" sz="1000" dirty="0">
                <a:solidFill>
                  <a:srgbClr val="000000"/>
                </a:solidFill>
                <a:latin typeface="Calibri"/>
              </a:rPr>
              <a:t>)</a:t>
            </a:r>
          </a:p>
          <a:p>
            <a:pPr defTabSz="457198">
              <a:defRPr sz="1800" b="0" i="0" u="none" strike="noStrike" kern="0" cap="none" spc="0" baseline="0">
                <a:solidFill>
                  <a:srgbClr val="000000"/>
                </a:solidFill>
                <a:uFillTx/>
              </a:defRPr>
            </a:pPr>
            <a:endParaRPr lang="fr-FR" sz="500" b="1" dirty="0">
              <a:solidFill>
                <a:srgbClr val="000000"/>
              </a:solidFill>
              <a:latin typeface="Calibri"/>
            </a:endParaRPr>
          </a:p>
          <a:p>
            <a:pPr defTabSz="457198">
              <a:defRPr sz="1800" b="0" i="0" u="none" strike="noStrike" kern="0" cap="none" spc="0" baseline="0">
                <a:solidFill>
                  <a:srgbClr val="000000"/>
                </a:solidFill>
                <a:uFillTx/>
              </a:defRPr>
            </a:pPr>
            <a:r>
              <a:rPr lang="fr-FR" sz="1000" b="1" dirty="0">
                <a:solidFill>
                  <a:srgbClr val="000000"/>
                </a:solidFill>
                <a:latin typeface="Calibri"/>
              </a:rPr>
              <a:t>U6</a:t>
            </a:r>
            <a:r>
              <a:rPr lang="fr-FR" sz="1000" dirty="0">
                <a:solidFill>
                  <a:srgbClr val="000000"/>
                </a:solidFill>
                <a:latin typeface="Calibri"/>
              </a:rPr>
              <a:t> : </a:t>
            </a:r>
            <a:r>
              <a:rPr lang="fr-FR" sz="1000" b="1" dirty="0">
                <a:solidFill>
                  <a:srgbClr val="000000"/>
                </a:solidFill>
                <a:latin typeface="Calibri"/>
              </a:rPr>
              <a:t>Gestion de l’information touristique </a:t>
            </a:r>
            <a:r>
              <a:rPr lang="fr-FR" sz="1000" dirty="0">
                <a:solidFill>
                  <a:srgbClr val="000000"/>
                </a:solidFill>
                <a:latin typeface="Calibri"/>
              </a:rPr>
              <a:t>(</a:t>
            </a:r>
            <a:r>
              <a:rPr lang="fr-FR" sz="1000" dirty="0">
                <a:solidFill>
                  <a:srgbClr val="000000"/>
                </a:solidFill>
              </a:rPr>
              <a:t>RNCP37890BC03</a:t>
            </a:r>
            <a:r>
              <a:rPr lang="fr-FR" sz="1000" dirty="0">
                <a:solidFill>
                  <a:srgbClr val="000000"/>
                </a:solidFill>
                <a:latin typeface="Calibri"/>
              </a:rPr>
              <a:t>)</a:t>
            </a: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51640" y="613743"/>
            <a:ext cx="259342" cy="8530258"/>
          </a:xfrm>
          <a:prstGeom prst="rect">
            <a:avLst/>
          </a:prstGeom>
          <a:noFill/>
          <a:ln cap="flat">
            <a:noFill/>
          </a:ln>
        </p:spPr>
      </p:pic>
      <p:sp>
        <p:nvSpPr>
          <p:cNvPr id="8" name="Rectangle 7">
            <a:extLst>
              <a:ext uri="{FF2B5EF4-FFF2-40B4-BE49-F238E27FC236}">
                <a16:creationId xmlns:a16="http://schemas.microsoft.com/office/drawing/2014/main" id="{37942651-A2FC-44F4-B44D-89C8FD3AFCC8}"/>
              </a:ext>
            </a:extLst>
          </p:cNvPr>
          <p:cNvSpPr/>
          <p:nvPr/>
        </p:nvSpPr>
        <p:spPr>
          <a:xfrm>
            <a:off x="222332" y="587621"/>
            <a:ext cx="3110034" cy="2369880"/>
          </a:xfrm>
          <a:prstGeom prst="rect">
            <a:avLst/>
          </a:prstGeom>
          <a:solidFill>
            <a:srgbClr val="10ABBB"/>
          </a:solid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chemeClr val="bg1"/>
                </a:solidFill>
                <a:uFillTx/>
                <a:latin typeface="Calibri"/>
              </a:rPr>
              <a:t>Publics Concernés</a:t>
            </a:r>
            <a:endParaRPr lang="fr-FR" sz="100" b="1" i="0" u="none" strike="noStrike" kern="1200" cap="none" spc="0" baseline="0" dirty="0">
              <a:solidFill>
                <a:schemeClr val="bg1"/>
              </a:solidFill>
              <a:uFillTx/>
              <a:latin typeface="Calibri"/>
            </a:endParaRPr>
          </a:p>
          <a:p>
            <a:r>
              <a:rPr lang="fr-FR" sz="1000" b="1" u="sng" dirty="0">
                <a:solidFill>
                  <a:schemeClr val="bg1"/>
                </a:solidFill>
                <a:effectLst/>
                <a:latin typeface="Calibri" panose="020F0502020204030204" pitchFamily="34" charset="0"/>
                <a:ea typeface="Calibri" panose="020F0502020204030204" pitchFamily="34" charset="0"/>
              </a:rPr>
              <a:t>Contrat d’Apprentissage </a:t>
            </a:r>
            <a:r>
              <a:rPr lang="fr-FR" sz="10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conditions).</a:t>
            </a:r>
            <a:endParaRPr lang="fr-FR" sz="10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Pas d'âge limite pour : personne avec une RQTH, ou un créateur/repreneur d’entreprise, ou un sportif de haut niveau, ou un apprenti préparant un diplôme ou un titre supérieur à celui obtenu.</a:t>
            </a:r>
          </a:p>
          <a:p>
            <a:pPr marL="342900" lvl="0" indent="-342900">
              <a:buFont typeface="Calibri" panose="020F0502020204030204" pitchFamily="34" charset="0"/>
              <a:buChar char="-"/>
            </a:pPr>
            <a:endParaRPr lang="fr-FR" sz="200" b="1" dirty="0">
              <a:solidFill>
                <a:schemeClr val="bg1"/>
              </a:solidFill>
              <a:effectLst/>
              <a:latin typeface="Calibri" panose="020F0502020204030204" pitchFamily="34" charset="0"/>
              <a:ea typeface="Calibri" panose="020F0502020204030204" pitchFamily="34" charset="0"/>
            </a:endParaRPr>
          </a:p>
          <a:p>
            <a:r>
              <a:rPr lang="fr-FR" sz="1000" b="1" u="sng" dirty="0">
                <a:solidFill>
                  <a:schemeClr val="bg1"/>
                </a:solidFill>
                <a:effectLst/>
                <a:latin typeface="Calibri" panose="020F0502020204030204" pitchFamily="34" charset="0"/>
                <a:ea typeface="Calibri" panose="020F0502020204030204" pitchFamily="34" charset="0"/>
              </a:rPr>
              <a:t>Contrat de professionnalisation </a:t>
            </a:r>
            <a:r>
              <a:rPr lang="fr-FR" sz="1000" b="1" dirty="0">
                <a:solidFill>
                  <a:schemeClr val="bg1"/>
                </a:solidFill>
                <a:effectLst/>
                <a:latin typeface="Calibri" panose="020F0502020204030204" pitchFamily="34" charset="0"/>
                <a:ea typeface="Calibri" panose="020F0502020204030204" pitchFamily="34" charset="0"/>
              </a:rPr>
              <a:t>:</a:t>
            </a:r>
          </a:p>
          <a:p>
            <a:pPr marL="171450" lvl="0" indent="-171450">
              <a:buFont typeface="Wingdings" panose="05000000000000000000" pitchFamily="2" charset="2"/>
              <a:buChar char="è"/>
            </a:pPr>
            <a:r>
              <a:rPr lang="fr-FR" sz="1000" dirty="0">
                <a:solidFill>
                  <a:schemeClr val="bg1"/>
                </a:solidFill>
                <a:latin typeface="Calibri" panose="020F0502020204030204" pitchFamily="34" charset="0"/>
              </a:rPr>
              <a:t>Jeunes de 16 à 25 ans révolus pour compléter leur formation initiale.</a:t>
            </a:r>
          </a:p>
          <a:p>
            <a:pPr marL="171450" lvl="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Bénéficiaires du RSA ou ASS ou AAH ou API ou les personnes sortant d’un contrat CUI.</a:t>
            </a:r>
            <a:endParaRPr lang="fr-FR" sz="1000" dirty="0">
              <a:solidFill>
                <a:schemeClr val="bg1"/>
              </a:solidFill>
              <a:latin typeface="Calibri" panose="020F0502020204030204" pitchFamily="34" charset="0"/>
              <a:ea typeface="Times New Roman" panose="02020603050405020304" pitchFamily="18" charset="0"/>
            </a:endParaRPr>
          </a:p>
          <a:p>
            <a:pPr marL="171450" lvl="0" indent="-171450">
              <a:buFont typeface="Wingdings" panose="05000000000000000000" pitchFamily="2" charset="2"/>
              <a:buChar char="è"/>
            </a:pPr>
            <a:r>
              <a:rPr lang="fr-FR" sz="1000" dirty="0">
                <a:solidFill>
                  <a:schemeClr val="bg1"/>
                </a:solidFill>
                <a:effectLst/>
                <a:latin typeface="Calibri" panose="020F0502020204030204" pitchFamily="34" charset="0"/>
                <a:ea typeface="Times New Roman" panose="02020603050405020304" pitchFamily="18" charset="0"/>
              </a:rPr>
              <a:t>D</a:t>
            </a:r>
            <a:r>
              <a:rPr lang="fr-FR" sz="1000" dirty="0">
                <a:solidFill>
                  <a:schemeClr val="bg1"/>
                </a:solidFill>
                <a:latin typeface="Calibri" panose="020F0502020204030204" pitchFamily="34" charset="0"/>
                <a:ea typeface="Times New Roman" panose="02020603050405020304" pitchFamily="18" charset="0"/>
              </a:rPr>
              <a:t>emandeurs d’emploi</a:t>
            </a:r>
            <a:r>
              <a:rPr lang="fr-FR" sz="1000" dirty="0">
                <a:solidFill>
                  <a:schemeClr val="bg1"/>
                </a:solidFill>
                <a:effectLst/>
                <a:latin typeface="Calibri" panose="020F0502020204030204" pitchFamily="34" charset="0"/>
                <a:ea typeface="Times New Roman" panose="02020603050405020304" pitchFamily="18" charset="0"/>
              </a:rPr>
              <a:t> d’au moins 26 ans. </a:t>
            </a:r>
            <a:endParaRPr lang="fr-FR" sz="1000" dirty="0">
              <a:solidFill>
                <a:schemeClr val="bg1"/>
              </a:solidFill>
              <a:effectLst/>
              <a:latin typeface="Calibri" panose="020F0502020204030204" pitchFamily="34" charset="0"/>
              <a:ea typeface="Calibri" panose="020F0502020204030204" pitchFamily="34" charset="0"/>
            </a:endParaRPr>
          </a:p>
        </p:txBody>
      </p:sp>
      <p:sp>
        <p:nvSpPr>
          <p:cNvPr id="9" name="ZoneTexte 12">
            <a:extLst>
              <a:ext uri="{FF2B5EF4-FFF2-40B4-BE49-F238E27FC236}">
                <a16:creationId xmlns:a16="http://schemas.microsoft.com/office/drawing/2014/main" id="{64BA6DD6-A851-C323-1EEA-E05929EBDDFC}"/>
              </a:ext>
            </a:extLst>
          </p:cNvPr>
          <p:cNvSpPr txBox="1"/>
          <p:nvPr/>
        </p:nvSpPr>
        <p:spPr>
          <a:xfrm>
            <a:off x="5701397" y="8818893"/>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a:solidFill>
                  <a:schemeClr val="bg1">
                    <a:lumMod val="50000"/>
                  </a:schemeClr>
                </a:solidFill>
              </a:rPr>
              <a:t>MAJ 20/12/2024</a:t>
            </a:r>
            <a:endParaRPr lang="fr-FR" sz="800" i="1" dirty="0">
              <a:solidFill>
                <a:schemeClr val="bg1">
                  <a:lumMod val="50000"/>
                </a:schemeClr>
              </a:solidFill>
            </a:endParaRPr>
          </a:p>
        </p:txBody>
      </p:sp>
      <p:sp>
        <p:nvSpPr>
          <p:cNvPr id="10" name="ZoneTexte 9">
            <a:extLst>
              <a:ext uri="{FF2B5EF4-FFF2-40B4-BE49-F238E27FC236}">
                <a16:creationId xmlns:a16="http://schemas.microsoft.com/office/drawing/2014/main" id="{23C8A00B-818C-4D95-9431-F931F77D5E28}"/>
              </a:ext>
            </a:extLst>
          </p:cNvPr>
          <p:cNvSpPr txBox="1"/>
          <p:nvPr/>
        </p:nvSpPr>
        <p:spPr>
          <a:xfrm>
            <a:off x="3732856" y="4009434"/>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a:t>
            </a:r>
            <a:r>
              <a:rPr lang="fr-FR" sz="1100" b="1" i="0" u="sng" strike="noStrike" kern="0" cap="none" spc="0" baseline="0">
                <a:uFillTx/>
                <a:latin typeface="Calibri" pitchFamily="34"/>
                <a:ea typeface="Calibri" pitchFamily="34"/>
                <a:cs typeface="Arial" pitchFamily="34"/>
              </a:rPr>
              <a:t>du Centre </a:t>
            </a:r>
            <a:r>
              <a:rPr lang="fr-FR" sz="1100" b="1" i="0" u="sng" strike="noStrike" kern="0" cap="none" spc="0" baseline="0" dirty="0">
                <a:uFillTx/>
                <a:latin typeface="Calibri" pitchFamily="34"/>
                <a:ea typeface="Calibri" pitchFamily="34"/>
                <a:cs typeface="Arial" pitchFamily="34"/>
              </a:rPr>
              <a:t>:</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12" name="Rectangle 15">
            <a:extLst>
              <a:ext uri="{FF2B5EF4-FFF2-40B4-BE49-F238E27FC236}">
                <a16:creationId xmlns:a16="http://schemas.microsoft.com/office/drawing/2014/main" id="{9DD55794-1478-A928-D0E1-0FC47A54CAD6}"/>
              </a:ext>
            </a:extLst>
          </p:cNvPr>
          <p:cNvSpPr/>
          <p:nvPr/>
        </p:nvSpPr>
        <p:spPr>
          <a:xfrm>
            <a:off x="165018" y="3117571"/>
            <a:ext cx="3162504" cy="2169825"/>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rPr>
              <a:t>Suite demande/candidature : le  demandeur sera contacté dans les </a:t>
            </a:r>
            <a:r>
              <a:rPr lang="fr-FR" sz="1100" b="1" dirty="0">
                <a:latin typeface="Calibri"/>
              </a:rPr>
              <a:t>48 heures</a:t>
            </a:r>
            <a:r>
              <a:rPr lang="fr-FR" sz="1100" b="1" i="0" u="none" strike="noStrike" kern="1200" cap="none" spc="0" baseline="0" dirty="0">
                <a:uFillTx/>
                <a:latin typeface="Calibri"/>
              </a:rPr>
              <a:t> par IDEV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Entretien collectif et/ou individuel</a:t>
            </a: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dirty="0">
                <a:solidFill>
                  <a:srgbClr val="000000"/>
                </a:solidFill>
                <a:latin typeface="Calibri"/>
              </a:rPr>
              <a:t>Analyse du CV et mise en relation avec les entreprises partenaires</a:t>
            </a: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Délais d’accès : </a:t>
            </a:r>
            <a:r>
              <a:rPr lang="fr-FR" sz="1400" b="1" i="0" u="none" strike="noStrike" kern="1200" cap="none" spc="0" baseline="0" dirty="0">
                <a:solidFill>
                  <a:srgbClr val="1D2243"/>
                </a:solidFill>
                <a:uFillTx/>
                <a:latin typeface="Calibri"/>
              </a:rPr>
              <a:t> </a:t>
            </a:r>
            <a:r>
              <a:rPr lang="fr-FR" sz="1000" i="0" u="none" strike="noStrike" kern="1200" cap="none" spc="0" baseline="0" dirty="0">
                <a:solidFill>
                  <a:srgbClr val="000000"/>
                </a:solidFill>
                <a:uFillTx/>
                <a:latin typeface="Calibri"/>
              </a:rPr>
              <a:t>entre 7 et 1 mois</a:t>
            </a:r>
            <a:endParaRPr lang="fr-FR" sz="1400" i="0" u="none" strike="noStrike" kern="1200" cap="none" spc="0" baseline="0" dirty="0">
              <a:solidFill>
                <a:srgbClr val="000000"/>
              </a:solidFill>
              <a:uFillTx/>
              <a:latin typeface="Calibri"/>
            </a:endParaRPr>
          </a:p>
        </p:txBody>
      </p:sp>
      <p:sp>
        <p:nvSpPr>
          <p:cNvPr id="13" name="ZoneTexte 1">
            <a:extLst>
              <a:ext uri="{FF2B5EF4-FFF2-40B4-BE49-F238E27FC236}">
                <a16:creationId xmlns:a16="http://schemas.microsoft.com/office/drawing/2014/main" id="{8751A700-083E-60E9-ED55-5EE3BBDEE149}"/>
              </a:ext>
            </a:extLst>
          </p:cNvPr>
          <p:cNvSpPr txBox="1"/>
          <p:nvPr/>
        </p:nvSpPr>
        <p:spPr>
          <a:xfrm>
            <a:off x="94364" y="5494003"/>
            <a:ext cx="3295217" cy="692497"/>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Coût de la formation </a:t>
            </a:r>
          </a:p>
          <a:p>
            <a:pPr algn="just" defTabSz="457198">
              <a:defRPr sz="1800" b="0" i="0" u="none" strike="noStrike" kern="0" cap="none" spc="0" baseline="0">
                <a:solidFill>
                  <a:srgbClr val="000000"/>
                </a:solidFill>
                <a:uFillTx/>
              </a:defRPr>
            </a:pPr>
            <a:endParaRPr lang="fr-FR" sz="500" b="1" dirty="0">
              <a:solidFill>
                <a:srgbClr val="002060"/>
              </a:solidFill>
              <a:latin typeface="Calibri"/>
            </a:endParaRPr>
          </a:p>
          <a:p>
            <a:pPr marL="180974" indent="-180974">
              <a:buSzPts val="1000"/>
              <a:buFont typeface="Wingdings" pitchFamily="2"/>
              <a:buChar char=""/>
              <a:defRPr sz="1800" b="0" i="0" u="none" strike="noStrike" kern="0" cap="none" spc="0" baseline="0">
                <a:solidFill>
                  <a:srgbClr val="000000"/>
                </a:solidFill>
                <a:uFillTx/>
              </a:defRPr>
            </a:pPr>
            <a:r>
              <a:rPr lang="fr-FR" sz="1000" dirty="0">
                <a:solidFill>
                  <a:srgbClr val="000000"/>
                </a:solidFill>
                <a:cs typeface="Arial" pitchFamily="34"/>
              </a:rPr>
              <a:t>100% de prise en charge par l’OPCO si contrat d’apprentissage ou contrat de professionnalisation.</a:t>
            </a:r>
          </a:p>
        </p:txBody>
      </p:sp>
      <p:sp>
        <p:nvSpPr>
          <p:cNvPr id="3" name="Rectangle 2">
            <a:extLst>
              <a:ext uri="{FF2B5EF4-FFF2-40B4-BE49-F238E27FC236}">
                <a16:creationId xmlns:a16="http://schemas.microsoft.com/office/drawing/2014/main" id="{E232FD90-DE04-CCA1-6319-C854B344A340}"/>
              </a:ext>
            </a:extLst>
          </p:cNvPr>
          <p:cNvSpPr/>
          <p:nvPr/>
        </p:nvSpPr>
        <p:spPr>
          <a:xfrm>
            <a:off x="156423" y="6393107"/>
            <a:ext cx="3295217" cy="2585323"/>
          </a:xfrm>
          <a:prstGeom prst="rect">
            <a:avLst/>
          </a:prstGeom>
          <a:no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Accessibilité</a:t>
            </a:r>
          </a:p>
          <a:p>
            <a:pPr algn="just" defTabSz="457198">
              <a:defRPr sz="1800" b="0" i="0" u="none" strike="noStrike" kern="0" cap="none" spc="0" baseline="0">
                <a:solidFill>
                  <a:srgbClr val="000000"/>
                </a:solidFill>
                <a:uFillTx/>
              </a:defRPr>
            </a:pPr>
            <a:endParaRPr lang="fr-FR" sz="300" b="1" u="sng" dirty="0">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dirty="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dirty="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solidFill>
                  <a:srgbClr val="000000"/>
                </a:solidFill>
                <a:uFillTx/>
                <a:latin typeface="Calibri"/>
              </a:rPr>
              <a:t>Adaptation</a:t>
            </a:r>
            <a:r>
              <a:rPr lang="fr-FR" sz="1100" b="0" i="0" u="none" strike="noStrike" kern="1200" cap="none" spc="0" baseline="0" dirty="0">
                <a:solidFill>
                  <a:srgbClr val="000000"/>
                </a:solidFill>
                <a:uFillTx/>
                <a:latin typeface="Calibri"/>
              </a:rPr>
              <a:t> du dispositif d’accueil pour les personnes en situation </a:t>
            </a:r>
            <a:r>
              <a:rPr lang="fr-FR" sz="1100" dirty="0">
                <a:solidFill>
                  <a:srgbClr val="000000"/>
                </a:solidFill>
                <a:latin typeface="Calibri"/>
              </a:rPr>
              <a:t>de handicap </a:t>
            </a:r>
            <a:r>
              <a:rPr lang="fr-FR" sz="1100" b="0" i="0" u="none" strike="noStrike" kern="1200" cap="none" spc="0" baseline="0" dirty="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000000"/>
                </a:solidFill>
                <a:latin typeface="Calibri"/>
              </a:rPr>
              <a:t>Personnalisation</a:t>
            </a:r>
            <a:r>
              <a:rPr lang="fr-FR" sz="1100" dirty="0">
                <a:solidFill>
                  <a:srgbClr val="000000"/>
                </a:solidFill>
                <a:latin typeface="Calibri"/>
              </a:rPr>
              <a:t> du parcours </a:t>
            </a:r>
            <a:r>
              <a:rPr lang="fr-FR" sz="1100" kern="0" dirty="0">
                <a:solidFill>
                  <a:srgbClr val="000000"/>
                </a:solidFill>
                <a:latin typeface="Calibri"/>
              </a:rPr>
              <a:t>et </a:t>
            </a:r>
            <a:r>
              <a:rPr lang="fr-FR" sz="1100" dirty="0">
                <a:solidFill>
                  <a:srgbClr val="000000"/>
                </a:solidFill>
                <a:latin typeface="Calibri"/>
              </a:rPr>
              <a:t>déploiement de moyens de compensation en centre comme en entreprise </a:t>
            </a:r>
            <a:endParaRPr lang="fr-FR" sz="1100" kern="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dirty="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dirty="0"/>
          </a:p>
          <a:p>
            <a:pPr defTabSz="457198">
              <a:defRPr sz="1800" b="0" i="0" u="none" strike="noStrike" kern="0" cap="none" spc="0" baseline="0">
                <a:solidFill>
                  <a:srgbClr val="000000"/>
                </a:solidFill>
                <a:uFillTx/>
              </a:defRPr>
            </a:pPr>
            <a:r>
              <a:rPr lang="fr-FR" sz="1000" b="1" dirty="0">
                <a:solidFill>
                  <a:srgbClr val="C00000"/>
                </a:solidFill>
              </a:rPr>
              <a:t>Locaux accessibles aux personnes en situation de handicap dont PMR</a:t>
            </a:r>
            <a:endParaRPr lang="fr-FR" sz="1000" b="1" dirty="0">
              <a:solidFill>
                <a:srgbClr val="C00000"/>
              </a:solidFill>
              <a:latin typeface="Calibri"/>
            </a:endParaRPr>
          </a:p>
        </p:txBody>
      </p:sp>
      <p:sp>
        <p:nvSpPr>
          <p:cNvPr id="5" name="Rectangle 4">
            <a:extLst>
              <a:ext uri="{FF2B5EF4-FFF2-40B4-BE49-F238E27FC236}">
                <a16:creationId xmlns:a16="http://schemas.microsoft.com/office/drawing/2014/main" id="{98BD4CC9-32EC-55A6-1D74-46018BA3FB3B}"/>
              </a:ext>
            </a:extLst>
          </p:cNvPr>
          <p:cNvSpPr/>
          <p:nvPr/>
        </p:nvSpPr>
        <p:spPr>
          <a:xfrm>
            <a:off x="3773041" y="7282590"/>
            <a:ext cx="2908266" cy="1492716"/>
          </a:xfrm>
          <a:prstGeom prst="rect">
            <a:avLst/>
          </a:prstGeom>
          <a:noFill/>
          <a:ln cap="flat">
            <a:noFill/>
            <a:prstDash val="solid"/>
          </a:ln>
        </p:spPr>
        <p:txBody>
          <a:bodyPr vert="horz" wrap="square" lIns="91440" tIns="45720" rIns="91440" bIns="45720" anchor="t" anchorCtr="0" compatLnSpc="1">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odalités d’évaluation</a:t>
            </a: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dirty="0">
                <a:solidFill>
                  <a:srgbClr val="000000"/>
                </a:solidFill>
                <a:latin typeface="Calibri"/>
              </a:rPr>
              <a:t>Evaluations formatives tout au long du parcours (</a:t>
            </a:r>
            <a:r>
              <a:rPr lang="fr-FR" sz="1100" i="1" dirty="0">
                <a:solidFill>
                  <a:srgbClr val="000000"/>
                </a:solidFill>
                <a:latin typeface="Calibri"/>
              </a:rPr>
              <a:t>Mises en situation, Exercice pratiques, Etude de Cas, auto-évaluation </a:t>
            </a:r>
            <a:r>
              <a:rPr lang="fr-FR" sz="1100" i="1">
                <a:solidFill>
                  <a:srgbClr val="000000"/>
                </a:solidFill>
                <a:latin typeface="Calibri"/>
              </a:rPr>
              <a:t>et analyse </a:t>
            </a:r>
            <a:r>
              <a:rPr lang="fr-FR" sz="1100" i="1" dirty="0">
                <a:solidFill>
                  <a:srgbClr val="000000"/>
                </a:solidFill>
                <a:latin typeface="Calibri"/>
              </a:rPr>
              <a:t>de pratiques professionnelles guidées</a:t>
            </a:r>
            <a:r>
              <a:rPr lang="fr-FR" sz="1100" dirty="0">
                <a:solidFill>
                  <a:srgbClr val="000000"/>
                </a:solidFill>
                <a:latin typeface="Calibri"/>
              </a:rPr>
              <a:t>) et certificatives (BTS blanc) basées sur les critères d’évaluation du référentiel du diplôme</a:t>
            </a: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FDDA4EF3-1E0D-4870-A851-6C4CE5827F91}"/>
              </a:ext>
            </a:extLst>
          </p:cNvPr>
          <p:cNvSpPr/>
          <p:nvPr/>
        </p:nvSpPr>
        <p:spPr>
          <a:xfrm>
            <a:off x="129996" y="398589"/>
            <a:ext cx="3276365" cy="4755148"/>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600" b="1" dirty="0">
                <a:solidFill>
                  <a:srgbClr val="1D2243"/>
                </a:solidFill>
                <a:latin typeface="Calibri"/>
              </a:rPr>
              <a:t>Modalités de certification</a:t>
            </a:r>
          </a:p>
          <a:p>
            <a:pPr algn="l" rtl="0" fontAlgn="base"/>
            <a:r>
              <a:rPr lang="en-US" sz="1000" b="0" i="0" dirty="0">
                <a:solidFill>
                  <a:srgbClr val="000000"/>
                </a:solidFill>
                <a:effectLst/>
                <a:latin typeface="Calibri" panose="020F0502020204030204" pitchFamily="34" charset="0"/>
              </a:rPr>
              <a:t>​</a:t>
            </a:r>
            <a:endParaRPr lang="en-US" sz="1000" b="0" i="0" dirty="0">
              <a:solidFill>
                <a:srgbClr val="000000"/>
              </a:solidFill>
              <a:effectLst/>
              <a:latin typeface="Segoe UI" panose="020B0502040204020203" pitchFamily="34" charset="0"/>
            </a:endParaRPr>
          </a:p>
          <a:p>
            <a:pPr algn="ctr" rtl="0" fontAlgn="base"/>
            <a:r>
              <a:rPr lang="fr-FR" sz="1000" b="0" i="0" u="none" strike="noStrike" dirty="0">
                <a:solidFill>
                  <a:srgbClr val="000000"/>
                </a:solidFill>
                <a:effectLst/>
                <a:latin typeface="Calibri" panose="020F0502020204030204" pitchFamily="34" charset="0"/>
              </a:rPr>
              <a:t>Inscription et présentation aux examens de l’Education Nationale (Session de Juin / Résultats en Juillet)</a:t>
            </a:r>
            <a:r>
              <a:rPr lang="en-US" sz="1000" b="0" i="0" dirty="0">
                <a:solidFill>
                  <a:srgbClr val="000000"/>
                </a:solidFill>
                <a:effectLst/>
                <a:latin typeface="Calibri" panose="020F0502020204030204" pitchFamily="34" charset="0"/>
              </a:rPr>
              <a:t>​</a:t>
            </a:r>
            <a:endParaRPr lang="en-US" sz="1000" b="0" i="0" dirty="0">
              <a:solidFill>
                <a:srgbClr val="000000"/>
              </a:solidFill>
              <a:effectLst/>
              <a:latin typeface="Segoe UI" panose="020B0502040204020203" pitchFamily="34" charset="0"/>
            </a:endParaRPr>
          </a:p>
          <a:p>
            <a:pPr defTabSz="457198">
              <a:defRPr sz="1800" b="0" i="0" u="none" strike="noStrike" kern="0" cap="none" spc="0" baseline="0">
                <a:solidFill>
                  <a:srgbClr val="000000"/>
                </a:solidFill>
                <a:uFillTx/>
              </a:defRPr>
            </a:pPr>
            <a:endParaRPr lang="fr-FR" sz="300" b="1" dirty="0">
              <a:solidFill>
                <a:srgbClr val="000000"/>
              </a:solidFill>
              <a:latin typeface="Calibri"/>
            </a:endParaRPr>
          </a:p>
          <a:p>
            <a:pPr algn="ctr" defTabSz="457198">
              <a:defRPr sz="1800" b="0" i="0" u="none" strike="noStrike" kern="0" cap="none" spc="0" baseline="0">
                <a:solidFill>
                  <a:srgbClr val="000000"/>
                </a:solidFill>
                <a:uFillTx/>
              </a:defRPr>
            </a:pPr>
            <a:endParaRPr lang="fr-FR" sz="1000" b="1" u="sng" dirty="0">
              <a:solidFill>
                <a:srgbClr val="10ABBB"/>
              </a:solidFill>
              <a:latin typeface="Calibri"/>
            </a:endParaRPr>
          </a:p>
          <a:p>
            <a:pPr algn="ctr" defTabSz="457198">
              <a:defRPr sz="1800" b="0" i="0" u="none" strike="noStrike" kern="0" cap="none" spc="0" baseline="0">
                <a:solidFill>
                  <a:srgbClr val="000000"/>
                </a:solidFill>
                <a:uFillTx/>
              </a:defRPr>
            </a:pPr>
            <a:r>
              <a:rPr lang="fr-FR" sz="1000" b="1" u="sng" dirty="0">
                <a:solidFill>
                  <a:srgbClr val="10ABBB"/>
                </a:solidFill>
                <a:latin typeface="Calibri"/>
              </a:rPr>
              <a:t>Possibilité de valider 1 ou plusieurs blocs de compétences</a:t>
            </a:r>
            <a:r>
              <a:rPr lang="fr-FR" sz="1000" dirty="0">
                <a:solidFill>
                  <a:srgbClr val="10ABBB"/>
                </a:solidFill>
                <a:latin typeface="Calibri"/>
              </a:rPr>
              <a:t>.</a:t>
            </a:r>
          </a:p>
          <a:p>
            <a:pPr algn="just" defTabSz="457198">
              <a:defRPr sz="1800" b="0" i="0" u="none" strike="noStrike" kern="0" cap="none" spc="0" baseline="0">
                <a:solidFill>
                  <a:srgbClr val="000000"/>
                </a:solidFill>
                <a:uFillTx/>
              </a:defRPr>
            </a:pPr>
            <a:endParaRPr lang="fr-FR" sz="300" dirty="0">
              <a:solidFill>
                <a:srgbClr val="000000"/>
              </a:solidFill>
              <a:latin typeface="Calibri"/>
            </a:endParaRPr>
          </a:p>
          <a:p>
            <a:pPr defTabSz="457198">
              <a:spcAft>
                <a:spcPts val="185"/>
              </a:spcAft>
              <a:defRPr sz="1800" b="0" i="0" u="none" strike="noStrike" kern="0" cap="none" spc="0" baseline="0">
                <a:solidFill>
                  <a:srgbClr val="000000"/>
                </a:solidFill>
                <a:uFillTx/>
              </a:defRPr>
            </a:pPr>
            <a:endParaRPr lang="fr-FR" sz="1000" b="0" i="0" u="sng" dirty="0">
              <a:solidFill>
                <a:srgbClr val="000000"/>
              </a:solidFill>
              <a:effectLst/>
              <a:latin typeface="Calibri" panose="020F0502020204030204" pitchFamily="34" charset="0"/>
            </a:endParaRPr>
          </a:p>
          <a:p>
            <a:pPr algn="ctr" defTabSz="457198">
              <a:spcAft>
                <a:spcPts val="185"/>
              </a:spcAft>
              <a:defRPr sz="1800" b="0" i="0" u="none" strike="noStrike" kern="0" cap="none" spc="0" baseline="0">
                <a:solidFill>
                  <a:srgbClr val="000000"/>
                </a:solidFill>
                <a:uFillTx/>
              </a:defRPr>
            </a:pPr>
            <a:r>
              <a:rPr lang="fr-FR" sz="1000" b="0" i="0" u="sng" dirty="0">
                <a:solidFill>
                  <a:srgbClr val="000000"/>
                </a:solidFill>
                <a:effectLst/>
                <a:latin typeface="Calibri" panose="020F0502020204030204" pitchFamily="34" charset="0"/>
              </a:rPr>
              <a:t>Conformément au règlement d’examen</a:t>
            </a:r>
            <a:r>
              <a:rPr lang="fr-FR" sz="1000" b="1" i="0" u="none" strike="noStrike" dirty="0">
                <a:solidFill>
                  <a:srgbClr val="000000"/>
                </a:solidFill>
                <a:effectLst/>
                <a:latin typeface="Calibri" panose="020F0502020204030204" pitchFamily="34" charset="0"/>
              </a:rPr>
              <a:t> :</a:t>
            </a:r>
          </a:p>
          <a:p>
            <a:pPr defTabSz="457198">
              <a:spcAft>
                <a:spcPts val="185"/>
              </a:spcAft>
              <a:defRPr sz="1800" b="0" i="0" u="none" strike="noStrike" kern="0" cap="none" spc="0" baseline="0">
                <a:solidFill>
                  <a:srgbClr val="000000"/>
                </a:solidFill>
                <a:uFillTx/>
              </a:defRPr>
            </a:pPr>
            <a:endParaRPr lang="fr-FR" sz="1000" b="1" i="0" u="none" strike="noStrike" dirty="0">
              <a:solidFill>
                <a:srgbClr val="000000"/>
              </a:solidFill>
              <a:effectLst/>
              <a:latin typeface="Calibri" panose="020F0502020204030204" pitchFamily="34" charset="0"/>
            </a:endParaRPr>
          </a:p>
          <a:p>
            <a:pPr rtl="0" fontAlgn="base"/>
            <a:r>
              <a:rPr lang="fr-FR" sz="1000" b="1" i="0" u="none" strike="noStrike" dirty="0">
                <a:solidFill>
                  <a:srgbClr val="000000"/>
                </a:solidFill>
                <a:effectLst/>
                <a:latin typeface="Calibri" panose="020F0502020204030204" pitchFamily="34" charset="0"/>
              </a:rPr>
              <a:t>→ E1 :  </a:t>
            </a:r>
            <a:r>
              <a:rPr lang="fr-FR" sz="1000" b="1" i="0" u="none" strike="noStrike" dirty="0">
                <a:solidFill>
                  <a:srgbClr val="000000"/>
                </a:solidFill>
                <a:effectLst/>
                <a:latin typeface="Calibri"/>
              </a:rPr>
              <a:t>Culture générale et expression</a:t>
            </a:r>
            <a:r>
              <a:rPr lang="fr-FR" sz="1000" b="1" dirty="0">
                <a:latin typeface="Calibri"/>
              </a:rPr>
              <a:t> </a:t>
            </a:r>
            <a:r>
              <a:rPr lang="fr-FR" sz="1000" b="1" i="0" u="none" strike="noStrike" dirty="0">
                <a:solidFill>
                  <a:srgbClr val="000000"/>
                </a:solidFill>
                <a:effectLst/>
                <a:latin typeface="Calibri" panose="020F0502020204030204" pitchFamily="34" charset="0"/>
              </a:rPr>
              <a:t>: </a:t>
            </a:r>
            <a:r>
              <a:rPr lang="en-US" sz="1000" b="0" i="0" dirty="0">
                <a:solidFill>
                  <a:srgbClr val="000000"/>
                </a:solidFill>
                <a:effectLst/>
                <a:latin typeface="Calibri" panose="020F0502020204030204" pitchFamily="34" charset="0"/>
              </a:rPr>
              <a:t>​</a:t>
            </a:r>
            <a:r>
              <a:rPr lang="fr-FR" sz="1000" b="0" i="0" u="none" strike="noStrike" dirty="0">
                <a:solidFill>
                  <a:srgbClr val="000000"/>
                </a:solidFill>
                <a:effectLst/>
                <a:latin typeface="Calibri" panose="020F0502020204030204" pitchFamily="34" charset="0"/>
              </a:rPr>
              <a:t>Epreuve écrite  (</a:t>
            </a:r>
            <a:r>
              <a:rPr lang="fr-FR" sz="1000" b="0" i="1" u="none" strike="noStrike" dirty="0">
                <a:solidFill>
                  <a:srgbClr val="000000"/>
                </a:solidFill>
                <a:effectLst/>
                <a:latin typeface="Calibri" panose="020F0502020204030204" pitchFamily="34" charset="0"/>
              </a:rPr>
              <a:t>coef 2</a:t>
            </a:r>
            <a:r>
              <a:rPr lang="fr-FR" sz="1000" b="0" i="0" u="none" strike="noStrike" dirty="0">
                <a:solidFill>
                  <a:srgbClr val="000000"/>
                </a:solidFill>
                <a:effectLst/>
                <a:latin typeface="Calibri" panose="020F0502020204030204" pitchFamily="34" charset="0"/>
              </a:rPr>
              <a:t>) (Durée </a:t>
            </a:r>
            <a:r>
              <a:rPr lang="fr-FR" sz="1000" dirty="0">
                <a:solidFill>
                  <a:srgbClr val="000000"/>
                </a:solidFill>
                <a:latin typeface="Calibri" panose="020F0502020204030204" pitchFamily="34" charset="0"/>
              </a:rPr>
              <a:t>4h00</a:t>
            </a:r>
            <a:r>
              <a:rPr lang="fr-FR" sz="1000" b="0" i="0" u="none" strike="noStrike" dirty="0">
                <a:solidFill>
                  <a:srgbClr val="000000"/>
                </a:solidFill>
                <a:effectLst/>
                <a:latin typeface="Calibri" panose="020F0502020204030204" pitchFamily="34" charset="0"/>
              </a:rPr>
              <a:t>)</a:t>
            </a:r>
            <a:r>
              <a:rPr lang="en-US" sz="1000" b="0" i="0" dirty="0">
                <a:solidFill>
                  <a:srgbClr val="000000"/>
                </a:solidFill>
                <a:effectLst/>
                <a:latin typeface="Calibri" panose="020F0502020204030204" pitchFamily="34" charset="0"/>
              </a:rPr>
              <a:t>​</a:t>
            </a:r>
            <a:endParaRPr lang="en-US" sz="1000" b="0" i="0" dirty="0">
              <a:solidFill>
                <a:srgbClr val="000000"/>
              </a:solidFill>
              <a:effectLst/>
              <a:latin typeface="Segoe UI" panose="020B0502040204020203" pitchFamily="34" charset="0"/>
            </a:endParaRP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dirty="0">
                <a:solidFill>
                  <a:srgbClr val="000000"/>
                </a:solidFill>
                <a:latin typeface="Calibri"/>
              </a:rPr>
              <a:t>→</a:t>
            </a:r>
            <a:r>
              <a:rPr lang="fr-FR" sz="1000" dirty="0">
                <a:solidFill>
                  <a:srgbClr val="000000"/>
                </a:solidFill>
                <a:latin typeface="Calibri"/>
              </a:rPr>
              <a:t> </a:t>
            </a:r>
            <a:r>
              <a:rPr lang="fr-FR" sz="1000" b="1" dirty="0">
                <a:solidFill>
                  <a:srgbClr val="000000"/>
                </a:solidFill>
                <a:latin typeface="Calibri"/>
              </a:rPr>
              <a:t>E21 : </a:t>
            </a:r>
            <a:r>
              <a:rPr lang="fr-FR" sz="1000" b="1" dirty="0">
                <a:latin typeface="Calibri"/>
              </a:rPr>
              <a:t>Communication en langue vivante étrangère A </a:t>
            </a:r>
            <a:r>
              <a:rPr lang="fr-FR" sz="1000" dirty="0">
                <a:latin typeface="Calibri"/>
              </a:rPr>
              <a:t>: anglais </a:t>
            </a:r>
            <a:r>
              <a:rPr lang="fr-FR" sz="1000" dirty="0">
                <a:solidFill>
                  <a:srgbClr val="000000"/>
                </a:solidFill>
                <a:latin typeface="Calibri"/>
              </a:rPr>
              <a:t>: Epreuve orale (</a:t>
            </a:r>
            <a:r>
              <a:rPr lang="fr-FR" sz="1000" i="1" dirty="0">
                <a:solidFill>
                  <a:srgbClr val="000000"/>
                </a:solidFill>
                <a:latin typeface="Calibri"/>
              </a:rPr>
              <a:t>coef 2</a:t>
            </a:r>
            <a:r>
              <a:rPr lang="fr-FR" sz="1000" dirty="0">
                <a:solidFill>
                  <a:srgbClr val="000000"/>
                </a:solidFill>
                <a:latin typeface="Calibri"/>
              </a:rPr>
              <a:t>) (Durée 30mn)</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dirty="0">
                <a:solidFill>
                  <a:srgbClr val="000000"/>
                </a:solidFill>
                <a:latin typeface="Calibri"/>
              </a:rPr>
              <a:t>→ E22 : </a:t>
            </a:r>
            <a:r>
              <a:rPr lang="fr-FR" sz="1000" b="1" dirty="0">
                <a:latin typeface="Calibri"/>
              </a:rPr>
              <a:t>Communication en langue vivante étrangère B </a:t>
            </a:r>
            <a:r>
              <a:rPr lang="fr-FR" sz="1000" dirty="0">
                <a:latin typeface="Calibri"/>
              </a:rPr>
              <a:t>: espagnol </a:t>
            </a:r>
            <a:r>
              <a:rPr lang="fr-FR" sz="1000" dirty="0">
                <a:solidFill>
                  <a:srgbClr val="000000"/>
                </a:solidFill>
                <a:latin typeface="Calibri"/>
              </a:rPr>
              <a:t>: Epreuve orale (</a:t>
            </a:r>
            <a:r>
              <a:rPr lang="fr-FR" sz="1000" i="1" dirty="0">
                <a:solidFill>
                  <a:srgbClr val="000000"/>
                </a:solidFill>
                <a:latin typeface="Calibri"/>
              </a:rPr>
              <a:t>coef 2</a:t>
            </a:r>
            <a:r>
              <a:rPr lang="fr-FR" sz="1000" dirty="0">
                <a:solidFill>
                  <a:srgbClr val="000000"/>
                </a:solidFill>
                <a:latin typeface="Calibri"/>
              </a:rPr>
              <a:t>) (Durée 30mn)</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dirty="0">
                <a:solidFill>
                  <a:srgbClr val="000000"/>
                </a:solidFill>
                <a:latin typeface="Calibri"/>
              </a:rPr>
              <a:t>→ E3 : Tourisme et territoires</a:t>
            </a:r>
            <a:r>
              <a:rPr lang="fr-FR" sz="1000" dirty="0">
                <a:latin typeface="Calibri"/>
              </a:rPr>
              <a:t> </a:t>
            </a:r>
            <a:r>
              <a:rPr lang="fr-FR" sz="1000" dirty="0">
                <a:solidFill>
                  <a:srgbClr val="000000"/>
                </a:solidFill>
                <a:latin typeface="Calibri"/>
              </a:rPr>
              <a:t>: Epreuve écrite (</a:t>
            </a:r>
            <a:r>
              <a:rPr lang="fr-FR" sz="1000" i="1" dirty="0">
                <a:solidFill>
                  <a:srgbClr val="000000"/>
                </a:solidFill>
                <a:latin typeface="Calibri"/>
              </a:rPr>
              <a:t>coef 3</a:t>
            </a:r>
            <a:r>
              <a:rPr lang="fr-FR" sz="1000" dirty="0">
                <a:solidFill>
                  <a:srgbClr val="000000"/>
                </a:solidFill>
                <a:latin typeface="Calibri"/>
              </a:rPr>
              <a:t>) (Durée 3h00)</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dirty="0">
                <a:solidFill>
                  <a:srgbClr val="000000"/>
                </a:solidFill>
                <a:latin typeface="Calibri"/>
              </a:rPr>
              <a:t>→ E4 : Gestion de la relation clientèle touristique : </a:t>
            </a:r>
            <a:r>
              <a:rPr lang="fr-FR" sz="1000" dirty="0">
                <a:solidFill>
                  <a:srgbClr val="000000"/>
                </a:solidFill>
                <a:latin typeface="Calibri"/>
              </a:rPr>
              <a:t>Epreuve orale (</a:t>
            </a:r>
            <a:r>
              <a:rPr lang="fr-FR" sz="1000" i="1" dirty="0">
                <a:solidFill>
                  <a:srgbClr val="000000"/>
                </a:solidFill>
                <a:latin typeface="Calibri"/>
              </a:rPr>
              <a:t>coef 4</a:t>
            </a:r>
            <a:r>
              <a:rPr lang="fr-FR" sz="1000" dirty="0">
                <a:solidFill>
                  <a:srgbClr val="000000"/>
                </a:solidFill>
                <a:latin typeface="Calibri"/>
              </a:rPr>
              <a:t>) (Durée 45 mn)</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dirty="0">
                <a:solidFill>
                  <a:srgbClr val="000000"/>
                </a:solidFill>
                <a:latin typeface="Calibri"/>
              </a:rPr>
              <a:t>→ E5 : Elaboration d’une prestation touristique</a:t>
            </a:r>
            <a:r>
              <a:rPr lang="fr-FR" sz="1000" dirty="0">
                <a:solidFill>
                  <a:srgbClr val="000000"/>
                </a:solidFill>
                <a:latin typeface="Calibri"/>
              </a:rPr>
              <a:t>: Epreuve écrite (</a:t>
            </a:r>
            <a:r>
              <a:rPr lang="fr-FR" sz="1000" i="1" dirty="0">
                <a:solidFill>
                  <a:srgbClr val="000000"/>
                </a:solidFill>
                <a:latin typeface="Calibri"/>
              </a:rPr>
              <a:t>coef 5</a:t>
            </a:r>
            <a:r>
              <a:rPr lang="fr-FR" sz="1000" dirty="0">
                <a:solidFill>
                  <a:srgbClr val="000000"/>
                </a:solidFill>
                <a:latin typeface="Calibri"/>
              </a:rPr>
              <a:t>) (Durée 4h00)</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000" b="1">
                <a:solidFill>
                  <a:srgbClr val="000000"/>
                </a:solidFill>
                <a:latin typeface="Calibri"/>
              </a:rPr>
              <a:t>→ E6 : Gestion de l’information touristique</a:t>
            </a:r>
            <a:r>
              <a:rPr lang="fr-FR" sz="1000">
                <a:solidFill>
                  <a:srgbClr val="000000"/>
                </a:solidFill>
                <a:latin typeface="Calibri"/>
              </a:rPr>
              <a:t>: Epreuve pratique et orale (</a:t>
            </a:r>
            <a:r>
              <a:rPr lang="fr-FR" sz="1000" i="1">
                <a:solidFill>
                  <a:srgbClr val="000000"/>
                </a:solidFill>
                <a:latin typeface="Calibri"/>
              </a:rPr>
              <a:t>coef 3</a:t>
            </a:r>
            <a:r>
              <a:rPr lang="fr-FR" sz="1000">
                <a:solidFill>
                  <a:srgbClr val="000000"/>
                </a:solidFill>
                <a:latin typeface="Calibri"/>
              </a:rPr>
              <a:t>) (Durée 40 mn)</a:t>
            </a:r>
          </a:p>
          <a:p>
            <a:pPr algn="just" defTabSz="457198">
              <a:defRPr sz="1800" b="0" i="0" u="none" strike="noStrike" kern="0" cap="none" spc="0" baseline="0">
                <a:solidFill>
                  <a:srgbClr val="000000"/>
                </a:solidFill>
                <a:uFillTx/>
              </a:defRPr>
            </a:pPr>
            <a:endParaRPr lang="fr-FR" sz="300" b="1" u="sng" dirty="0">
              <a:solidFill>
                <a:srgbClr val="10ABBB"/>
              </a:solidFill>
              <a:latin typeface="Calibri"/>
            </a:endParaRPr>
          </a:p>
          <a:p>
            <a:pPr marL="171450" lvl="1" indent="-171450">
              <a:buFont typeface="Calibri" panose="020F0502020204030204" pitchFamily="34" charset="0"/>
              <a:buChar char="→"/>
            </a:pPr>
            <a:endParaRPr lang="fr-FR" sz="300" dirty="0">
              <a:solidFill>
                <a:srgbClr val="000000"/>
              </a:solidFill>
            </a:endParaRPr>
          </a:p>
        </p:txBody>
      </p:sp>
      <p:pic>
        <p:nvPicPr>
          <p:cNvPr id="8" name="Image 41">
            <a:extLst>
              <a:ext uri="{FF2B5EF4-FFF2-40B4-BE49-F238E27FC236}">
                <a16:creationId xmlns:a16="http://schemas.microsoft.com/office/drawing/2014/main" id="{82ECD572-E6FA-4D65-8471-FFE55000E636}"/>
              </a:ext>
            </a:extLst>
          </p:cNvPr>
          <p:cNvPicPr>
            <a:picLocks noChangeAspect="1"/>
          </p:cNvPicPr>
          <p:nvPr/>
        </p:nvPicPr>
        <p:blipFill>
          <a:blip r:embed="rId3">
            <a:alphaModFix amt="20000"/>
          </a:blip>
          <a:stretch>
            <a:fillRect/>
          </a:stretch>
        </p:blipFill>
        <p:spPr>
          <a:xfrm>
            <a:off x="1529125" y="2119167"/>
            <a:ext cx="478106" cy="877163"/>
          </a:xfrm>
          <a:prstGeom prst="rect">
            <a:avLst/>
          </a:prstGeom>
          <a:noFill/>
          <a:ln cap="flat">
            <a:noFill/>
          </a:ln>
        </p:spPr>
      </p:pic>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4"/>
          <a:stretch>
            <a:fillRect/>
          </a:stretch>
        </p:blipFill>
        <p:spPr>
          <a:xfrm>
            <a:off x="3451640" y="398589"/>
            <a:ext cx="259342" cy="8745413"/>
          </a:xfrm>
          <a:prstGeom prst="rect">
            <a:avLst/>
          </a:prstGeom>
          <a:noFill/>
          <a:ln cap="flat">
            <a:noFill/>
          </a:ln>
        </p:spPr>
      </p:pic>
      <p:sp>
        <p:nvSpPr>
          <p:cNvPr id="5" name="Rectangle 4">
            <a:extLst>
              <a:ext uri="{FF2B5EF4-FFF2-40B4-BE49-F238E27FC236}">
                <a16:creationId xmlns:a16="http://schemas.microsoft.com/office/drawing/2014/main" id="{05043E6B-7595-4635-941D-B67EE154078F}"/>
              </a:ext>
            </a:extLst>
          </p:cNvPr>
          <p:cNvSpPr/>
          <p:nvPr/>
        </p:nvSpPr>
        <p:spPr>
          <a:xfrm>
            <a:off x="3741922" y="1864999"/>
            <a:ext cx="2923697" cy="2862322"/>
          </a:xfrm>
          <a:prstGeom prst="rect">
            <a:avLst/>
          </a:prstGeom>
        </p:spPr>
        <p:txBody>
          <a:bodyPr wrap="square">
            <a:spAutoFit/>
          </a:bodyPr>
          <a:lstStyle/>
          <a:p>
            <a:r>
              <a:rPr lang="fr-FR" sz="1600" b="1" dirty="0">
                <a:solidFill>
                  <a:srgbClr val="1D2243"/>
                </a:solidFill>
              </a:rPr>
              <a:t>Suites de parcours possibles et débouchés</a:t>
            </a:r>
          </a:p>
          <a:p>
            <a:endParaRPr lang="fr-FR" sz="500" b="1" dirty="0">
              <a:solidFill>
                <a:srgbClr val="1D2243"/>
              </a:solidFill>
            </a:endParaRPr>
          </a:p>
          <a:p>
            <a:pPr fontAlgn="base"/>
            <a:r>
              <a:rPr lang="fr-FR" sz="1000" b="1" i="0" u="none" strike="noStrike" dirty="0">
                <a:solidFill>
                  <a:srgbClr val="000000"/>
                </a:solidFill>
                <a:effectLst/>
                <a:latin typeface="Calibri" panose="020F0502020204030204" pitchFamily="34" charset="0"/>
              </a:rPr>
              <a:t>→ </a:t>
            </a:r>
            <a:r>
              <a:rPr lang="fr-FR" sz="1100" dirty="0">
                <a:solidFill>
                  <a:srgbClr val="000000"/>
                </a:solidFill>
              </a:rPr>
              <a:t>Les titulaires de ce BTS peuvent avoir accès aux Licences professionnelles</a:t>
            </a:r>
            <a:r>
              <a:rPr lang="fr-FR" sz="1100" b="0" i="0" dirty="0">
                <a:solidFill>
                  <a:srgbClr val="000000"/>
                </a:solidFill>
                <a:effectLst/>
              </a:rPr>
              <a:t> ou </a:t>
            </a:r>
            <a:r>
              <a:rPr lang="fr-FR" sz="1100" dirty="0">
                <a:solidFill>
                  <a:srgbClr val="000000"/>
                </a:solidFill>
              </a:rPr>
              <a:t>à d’autres certifications de niveau 6</a:t>
            </a:r>
            <a:r>
              <a:rPr lang="fr-FR" sz="1100" b="0" i="0" dirty="0">
                <a:solidFill>
                  <a:srgbClr val="000000"/>
                </a:solidFill>
                <a:effectLst/>
              </a:rPr>
              <a:t> proposées par des Ecoles spécialisées pour poursuivre leur parcours professionnel, dans le cadre de la formation tout au long de la vie,</a:t>
            </a:r>
          </a:p>
          <a:p>
            <a:endParaRPr lang="fr-FR" sz="1100" dirty="0"/>
          </a:p>
          <a:p>
            <a:r>
              <a:rPr lang="fr-FR" sz="1100" b="1" i="0" u="none" strike="noStrike" dirty="0">
                <a:solidFill>
                  <a:srgbClr val="000000"/>
                </a:solidFill>
                <a:effectLst/>
              </a:rPr>
              <a:t>→ </a:t>
            </a:r>
            <a:r>
              <a:rPr lang="fr-FR" sz="1100" dirty="0"/>
              <a:t>Exemples : BUT - Gestion administrative et commerciale des organisations : Management des activités culturelles, artistiques, sportives et de tourisme (RNCP 35389), TP Responsable de Développement Tourisme territorial (RNCP 35706, …</a:t>
            </a:r>
          </a:p>
        </p:txBody>
      </p:sp>
      <p:sp>
        <p:nvSpPr>
          <p:cNvPr id="3" name="ZoneTexte 22">
            <a:extLst>
              <a:ext uri="{FF2B5EF4-FFF2-40B4-BE49-F238E27FC236}">
                <a16:creationId xmlns:a16="http://schemas.microsoft.com/office/drawing/2014/main" id="{DE6FB220-2226-48B9-181E-B8ECE174A88D}"/>
              </a:ext>
            </a:extLst>
          </p:cNvPr>
          <p:cNvSpPr txBox="1"/>
          <p:nvPr/>
        </p:nvSpPr>
        <p:spPr>
          <a:xfrm>
            <a:off x="3741922" y="408848"/>
            <a:ext cx="2952374" cy="138499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r>
              <a:rPr lang="fr-FR" sz="1100" dirty="0">
                <a:hlinkClick r:id="rId5"/>
              </a:rPr>
              <a:t>RNCP37890 - BTS - Tourisme</a:t>
            </a:r>
            <a:endParaRPr lang="fr-FR" sz="1100" b="1" i="0" u="none" strike="noStrike" kern="1200" cap="none" spc="0" baseline="0" dirty="0">
              <a:uFillTx/>
              <a:latin typeface="Calibri"/>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none" strike="noStrike" kern="1200" cap="none" spc="0" baseline="0" dirty="0">
              <a:solidFill>
                <a:schemeClr val="accent1">
                  <a:lumMod val="75000"/>
                </a:schemeClr>
              </a:solidFill>
              <a:uFillTx/>
              <a:latin typeface="Calibri"/>
              <a:ea typeface="Calibri" pitchFamily="34"/>
              <a:cs typeface="Times New Roman" pitchFamily="18"/>
            </a:endParaRPr>
          </a:p>
        </p:txBody>
      </p:sp>
      <p:sp>
        <p:nvSpPr>
          <p:cNvPr id="6" name="ZoneTexte 12">
            <a:extLst>
              <a:ext uri="{FF2B5EF4-FFF2-40B4-BE49-F238E27FC236}">
                <a16:creationId xmlns:a16="http://schemas.microsoft.com/office/drawing/2014/main" id="{15EB12A6-6F82-E52E-1451-B630CC551AF5}"/>
              </a:ext>
            </a:extLst>
          </p:cNvPr>
          <p:cNvSpPr txBox="1"/>
          <p:nvPr/>
        </p:nvSpPr>
        <p:spPr>
          <a:xfrm>
            <a:off x="5704548" y="8735152"/>
            <a:ext cx="989748" cy="2154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i="1">
                <a:solidFill>
                  <a:schemeClr val="bg1">
                    <a:lumMod val="50000"/>
                  </a:schemeClr>
                </a:solidFill>
              </a:rPr>
              <a:t>MAJ 20/12/2024</a:t>
            </a:r>
            <a:endParaRPr lang="fr-FR" sz="800" i="1" dirty="0">
              <a:solidFill>
                <a:schemeClr val="bg1">
                  <a:lumMod val="50000"/>
                </a:schemeClr>
              </a:solidFill>
            </a:endParaRPr>
          </a:p>
        </p:txBody>
      </p:sp>
    </p:spTree>
    <p:extLst>
      <p:ext uri="{BB962C8B-B14F-4D97-AF65-F5344CB8AC3E}">
        <p14:creationId xmlns:p14="http://schemas.microsoft.com/office/powerpoint/2010/main" val="20422705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b82e20-d73d-4108-9024-577f9cc015bd">
      <Terms xmlns="http://schemas.microsoft.com/office/infopath/2007/PartnerControls"/>
    </lcf76f155ced4ddcb4097134ff3c332f>
    <TaxCatchAll xmlns="af7d08ae-1745-42f7-abae-65835a4b4a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2.xml><?xml version="1.0" encoding="utf-8"?>
<ds:datastoreItem xmlns:ds="http://schemas.openxmlformats.org/officeDocument/2006/customXml" ds:itemID="{1FDE6A54-282E-4BD4-905B-FEC9BD03B472}">
  <ds:schemaRef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dcmitype/"/>
    <ds:schemaRef ds:uri="af7d08ae-1745-42f7-abae-65835a4b4ac0"/>
    <ds:schemaRef ds:uri="1eb82e20-d73d-4108-9024-577f9cc015bd"/>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19B77287-277E-41EC-9325-9957221FB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2e20-d73d-4108-9024-577f9cc015bd"/>
    <ds:schemaRef ds:uri="af7d08ae-1745-42f7-abae-65835a4b4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67c095-9ce0-45e2-873c-6fa93b3fbdf1}" enabled="0" method="" siteId="{1267c095-9ce0-45e2-873c-6fa93b3fbdf1}" removed="1"/>
</clbl:labelList>
</file>

<file path=docProps/app.xml><?xml version="1.0" encoding="utf-8"?>
<Properties xmlns="http://schemas.openxmlformats.org/officeDocument/2006/extended-properties" xmlns:vt="http://schemas.openxmlformats.org/officeDocument/2006/docPropsVTypes">
  <Template>Office Theme</Template>
  <TotalTime>2869</TotalTime>
  <Words>1276</Words>
  <Application>Microsoft Office PowerPoint</Application>
  <PresentationFormat>Affichage à l'écran (4:3)</PresentationFormat>
  <Paragraphs>153</Paragraphs>
  <Slides>3</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Arial</vt:lpstr>
      <vt:lpstr>Arial Narrow</vt:lpstr>
      <vt:lpstr>Bookman Old Style</vt:lpstr>
      <vt:lpstr>Calibri</vt:lpstr>
      <vt:lpstr>Segoe UI</vt:lpstr>
      <vt:lpstr>Wingdings</vt:lpstr>
      <vt:lpstr>Thème Office</vt:lpstr>
      <vt:lpstr>BTS – Tourisme (Niveau 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TOURISME</dc:title>
  <dc:creator>Christelle Kalfalli</dc:creator>
  <cp:lastModifiedBy>Dominique Souyet</cp:lastModifiedBy>
  <cp:revision>150</cp:revision>
  <cp:lastPrinted>2022-06-16T13:44:25Z</cp:lastPrinted>
  <dcterms:created xsi:type="dcterms:W3CDTF">2022-05-23T13:51:26Z</dcterms:created>
  <dcterms:modified xsi:type="dcterms:W3CDTF">2025-12-08T15:28:41Z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