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8"/>
  </p:notesMasterIdLst>
  <p:handoutMasterIdLst>
    <p:handoutMasterId r:id="rId9"/>
  </p:handoutMasterIdLst>
  <p:sldIdLst>
    <p:sldId id="446" r:id="rId5"/>
    <p:sldId id="449" r:id="rId6"/>
    <p:sldId id="450" r:id="rId7"/>
  </p:sldIdLst>
  <p:sldSz cx="6858000" cy="9144000" type="screen4x3"/>
  <p:notesSz cx="6799263" cy="9929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ABBB"/>
    <a:srgbClr val="1D2243"/>
    <a:srgbClr val="FF99FF"/>
    <a:srgbClr val="D826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6215274-3C23-42BF-8998-234CE2957434}" v="3" dt="2025-12-08T15:09:54.818"/>
    <p1510:client id="{BBB07658-80BD-4515-B7A1-5A844261AB34}" v="1" dt="2025-12-08T15:26:44.7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9EBF5"/>
          </a:solidFill>
        </a:fill>
      </a:tcStyle>
    </a:wholeTbl>
    <a:band1H>
      <a:tcStyle>
        <a:tcBdr/>
        <a:fill>
          <a:solidFill>
            <a:srgbClr val="CFD5EA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CFD5EA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4472C4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4472C4"/>
          </a:solidFill>
        </a:fill>
      </a:tcStyle>
    </a:firstRow>
  </a:tblStyle>
  <a:tblStyle styleId="{69012ECD-51FC-41F1-AA8D-1B2483CD663E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3172" cap="flat" cmpd="sng" algn="ctr">
              <a:solidFill>
                <a:srgbClr val="4472C4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3172" cap="flat" cmpd="sng" algn="ctr">
              <a:solidFill>
                <a:srgbClr val="4472C4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3172" cap="flat" cmpd="sng" algn="ctr">
              <a:solidFill>
                <a:srgbClr val="4472C4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3172" cap="flat" cmpd="sng" algn="ctr">
              <a:solidFill>
                <a:srgbClr val="4472C4"/>
              </a:solidFill>
              <a:prstDash val="solid"/>
              <a:round/>
              <a:headEnd type="none" w="med" len="med"/>
              <a:tailEnd type="none" w="med" len="med"/>
            </a:ln>
          </a:bottom>
        </a:tcBdr>
      </a:tcStyle>
    </a:wholeTbl>
    <a:band1H>
      <a:tcStyle>
        <a:tcBdr>
          <a:top>
            <a:ln w="3172" cap="flat" cmpd="sng" algn="ctr">
              <a:solidFill>
                <a:srgbClr val="4472C4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3172" cap="flat" cmpd="sng" algn="ctr">
              <a:solidFill>
                <a:srgbClr val="4472C4"/>
              </a:solidFill>
              <a:prstDash val="solid"/>
              <a:round/>
              <a:headEnd type="none" w="med" len="med"/>
              <a:tailEnd type="none" w="med" len="med"/>
            </a:ln>
          </a:bottom>
        </a:tcBdr>
      </a:tcStyle>
    </a:band1H>
    <a:band1V>
      <a:tcStyle>
        <a:tcBdr>
          <a:left>
            <a:ln w="3172" cap="flat" cmpd="sng" algn="ctr">
              <a:solidFill>
                <a:srgbClr val="4472C4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3172" cap="flat" cmpd="sng" algn="ctr">
              <a:solidFill>
                <a:srgbClr val="4472C4"/>
              </a:solidFill>
              <a:prstDash val="solid"/>
              <a:round/>
              <a:headEnd type="none" w="med" len="med"/>
              <a:tailEnd type="none" w="med" len="med"/>
            </a:ln>
          </a:right>
        </a:tcBdr>
      </a:tcStyle>
    </a:band1V>
    <a:band2V>
      <a:tcStyle>
        <a:tcBdr>
          <a:left>
            <a:ln w="3172" cap="flat" cmpd="sng" algn="ctr">
              <a:solidFill>
                <a:srgbClr val="4472C4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3172" cap="flat" cmpd="sng" algn="ctr">
              <a:solidFill>
                <a:srgbClr val="4472C4"/>
              </a:solidFill>
              <a:prstDash val="solid"/>
              <a:round/>
              <a:headEnd type="none" w="med" len="med"/>
              <a:tailEnd type="none" w="med" len="med"/>
            </a:ln>
          </a:right>
        </a:tcBdr>
      </a:tcStyle>
    </a:band2V>
    <a:lastCol>
      <a:tcTxStyle b="on">
        <a:font>
          <a:latin typeface=""/>
          <a:ea typeface=""/>
          <a:cs typeface=""/>
        </a:font>
      </a:tcTxStyle>
      <a:tcStyle>
        <a:tcBdr/>
      </a:tcStyle>
    </a:lastCol>
    <a:firstCol>
      <a:tcTxStyle b="on">
        <a:font>
          <a:latin typeface=""/>
          <a:ea typeface=""/>
          <a:cs typeface=""/>
        </a:font>
      </a:tcTxStyle>
      <a:tcStyle>
        <a:tcBdr/>
      </a:tcStyle>
    </a:firstCol>
    <a:lastRow>
      <a:tcTxStyle b="on">
        <a:font>
          <a:latin typeface=""/>
          <a:ea typeface=""/>
          <a:cs typeface=""/>
        </a:font>
      </a:tcTxStyle>
      <a:tcStyle>
        <a:tcBdr>
          <a:top>
            <a:ln w="50804" cap="flat" cmpd="dbl" algn="ctr">
              <a:solidFill>
                <a:srgbClr val="4472C4"/>
              </a:solidFill>
              <a:prstDash val="solid"/>
              <a:round/>
              <a:headEnd type="none" w="med" len="med"/>
              <a:tailEnd type="none" w="med" len="med"/>
            </a:ln>
          </a:top>
        </a:tcBdr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446" autoAdjust="0"/>
  </p:normalViewPr>
  <p:slideViewPr>
    <p:cSldViewPr snapToGrid="0">
      <p:cViewPr>
        <p:scale>
          <a:sx n="131" d="100"/>
          <a:sy n="131" d="100"/>
        </p:scale>
        <p:origin x="926" y="-436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minique Souyet" userId="9f8cbbab-b3ce-4990-b463-61d3047493bf" providerId="ADAL" clId="{33B74F06-95CF-46BA-B88D-F2349B00CCA6}"/>
    <pc:docChg chg="undo custSel modSld">
      <pc:chgData name="Dominique Souyet" userId="9f8cbbab-b3ce-4990-b463-61d3047493bf" providerId="ADAL" clId="{33B74F06-95CF-46BA-B88D-F2349B00CCA6}" dt="2025-12-08T15:27:34.173" v="29" actId="1076"/>
      <pc:docMkLst>
        <pc:docMk/>
      </pc:docMkLst>
      <pc:sldChg chg="modSp mod">
        <pc:chgData name="Dominique Souyet" userId="9f8cbbab-b3ce-4990-b463-61d3047493bf" providerId="ADAL" clId="{33B74F06-95CF-46BA-B88D-F2349B00CCA6}" dt="2025-12-08T15:09:42.965" v="19"/>
        <pc:sldMkLst>
          <pc:docMk/>
          <pc:sldMk cId="3136819446" sldId="446"/>
        </pc:sldMkLst>
        <pc:spChg chg="mod">
          <ac:chgData name="Dominique Souyet" userId="9f8cbbab-b3ce-4990-b463-61d3047493bf" providerId="ADAL" clId="{33B74F06-95CF-46BA-B88D-F2349B00CCA6}" dt="2025-12-08T15:09:42.965" v="19"/>
          <ac:spMkLst>
            <pc:docMk/>
            <pc:sldMk cId="3136819446" sldId="446"/>
            <ac:spMk id="14" creationId="{8CE1EC54-1ED2-FD0A-7AD7-7A978CA678C1}"/>
          </ac:spMkLst>
        </pc:spChg>
      </pc:sldChg>
      <pc:sldChg chg="addSp delSp modSp mod">
        <pc:chgData name="Dominique Souyet" userId="9f8cbbab-b3ce-4990-b463-61d3047493bf" providerId="ADAL" clId="{33B74F06-95CF-46BA-B88D-F2349B00CCA6}" dt="2025-12-08T15:27:34.173" v="29" actId="1076"/>
        <pc:sldMkLst>
          <pc:docMk/>
          <pc:sldMk cId="2031177517" sldId="449"/>
        </pc:sldMkLst>
        <pc:spChg chg="mod">
          <ac:chgData name="Dominique Souyet" userId="9f8cbbab-b3ce-4990-b463-61d3047493bf" providerId="ADAL" clId="{33B74F06-95CF-46BA-B88D-F2349B00CCA6}" dt="2025-12-08T15:27:24.674" v="28" actId="1076"/>
          <ac:spMkLst>
            <pc:docMk/>
            <pc:sldMk cId="2031177517" sldId="449"/>
            <ac:spMk id="4" creationId="{5F26F4B5-6265-4AB2-9909-EC211E104E3B}"/>
          </ac:spMkLst>
        </pc:spChg>
        <pc:spChg chg="add mod">
          <ac:chgData name="Dominique Souyet" userId="9f8cbbab-b3ce-4990-b463-61d3047493bf" providerId="ADAL" clId="{33B74F06-95CF-46BA-B88D-F2349B00CCA6}" dt="2025-12-08T15:27:34.173" v="29" actId="1076"/>
          <ac:spMkLst>
            <pc:docMk/>
            <pc:sldMk cId="2031177517" sldId="449"/>
            <ac:spMk id="5" creationId="{98BD4CC9-32EC-55A6-1D74-46018BA3FB3B}"/>
          </ac:spMkLst>
        </pc:spChg>
        <pc:spChg chg="add del">
          <ac:chgData name="Dominique Souyet" userId="9f8cbbab-b3ce-4990-b463-61d3047493bf" providerId="ADAL" clId="{33B74F06-95CF-46BA-B88D-F2349B00CCA6}" dt="2025-12-08T15:08:01.038" v="2" actId="22"/>
          <ac:spMkLst>
            <pc:docMk/>
            <pc:sldMk cId="2031177517" sldId="449"/>
            <ac:spMk id="6" creationId="{16E35E0C-776D-BCC7-8482-11A1C241C540}"/>
          </ac:spMkLst>
        </pc:spChg>
        <pc:spChg chg="add del">
          <ac:chgData name="Dominique Souyet" userId="9f8cbbab-b3ce-4990-b463-61d3047493bf" providerId="ADAL" clId="{33B74F06-95CF-46BA-B88D-F2349B00CCA6}" dt="2025-12-08T15:08:09.334" v="4" actId="22"/>
          <ac:spMkLst>
            <pc:docMk/>
            <pc:sldMk cId="2031177517" sldId="449"/>
            <ac:spMk id="9" creationId="{8CE2E450-0730-2084-F043-AA66CC06E975}"/>
          </ac:spMkLst>
        </pc:spChg>
        <pc:spChg chg="add del">
          <ac:chgData name="Dominique Souyet" userId="9f8cbbab-b3ce-4990-b463-61d3047493bf" providerId="ADAL" clId="{33B74F06-95CF-46BA-B88D-F2349B00CCA6}" dt="2025-12-08T15:09:04.630" v="6" actId="478"/>
          <ac:spMkLst>
            <pc:docMk/>
            <pc:sldMk cId="2031177517" sldId="449"/>
            <ac:spMk id="10" creationId="{EFEA4E78-5387-ECF0-38E0-FF7A7349294A}"/>
          </ac:spMkLst>
        </pc:spChg>
        <pc:spChg chg="mod">
          <ac:chgData name="Dominique Souyet" userId="9f8cbbab-b3ce-4990-b463-61d3047493bf" providerId="ADAL" clId="{33B74F06-95CF-46BA-B88D-F2349B00CCA6}" dt="2025-12-08T15:09:27.990" v="17" actId="20577"/>
          <ac:spMkLst>
            <pc:docMk/>
            <pc:sldMk cId="2031177517" sldId="449"/>
            <ac:spMk id="19" creationId="{DE8269D7-547A-7A5C-1368-B67F83489476}"/>
          </ac:spMkLst>
        </pc:spChg>
        <pc:picChg chg="add del mod">
          <ac:chgData name="Dominique Souyet" userId="9f8cbbab-b3ce-4990-b463-61d3047493bf" providerId="ADAL" clId="{33B74F06-95CF-46BA-B88D-F2349B00CCA6}" dt="2025-12-08T15:26:50.940" v="22" actId="478"/>
          <ac:picMkLst>
            <pc:docMk/>
            <pc:sldMk cId="2031177517" sldId="449"/>
            <ac:picMk id="12" creationId="{CFE70D4D-F79E-84C8-B296-1759965827A0}"/>
          </ac:picMkLst>
        </pc:picChg>
      </pc:sldChg>
      <pc:sldChg chg="modSp">
        <pc:chgData name="Dominique Souyet" userId="9f8cbbab-b3ce-4990-b463-61d3047493bf" providerId="ADAL" clId="{33B74F06-95CF-46BA-B88D-F2349B00CCA6}" dt="2025-12-08T15:09:54.818" v="20"/>
        <pc:sldMkLst>
          <pc:docMk/>
          <pc:sldMk cId="4163534243" sldId="450"/>
        </pc:sldMkLst>
        <pc:spChg chg="mod">
          <ac:chgData name="Dominique Souyet" userId="9f8cbbab-b3ce-4990-b463-61d3047493bf" providerId="ADAL" clId="{33B74F06-95CF-46BA-B88D-F2349B00CCA6}" dt="2025-12-08T15:09:54.818" v="20"/>
          <ac:spMkLst>
            <pc:docMk/>
            <pc:sldMk cId="4163534243" sldId="450"/>
            <ac:spMk id="3" creationId="{94EBDD9A-5A77-2291-BF51-247408A301E1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>
            <a:extLst>
              <a:ext uri="{FF2B5EF4-FFF2-40B4-BE49-F238E27FC236}">
                <a16:creationId xmlns:a16="http://schemas.microsoft.com/office/drawing/2014/main" id="{D50C9F20-F5AC-4AA7-8B09-40F52D706260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46343" cy="49821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4979722-E6DC-4482-A85E-57066EECB480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3851333" y="0"/>
            <a:ext cx="2946343" cy="49821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E27D528-F551-45B2-B92C-0FA004F6D87E}" type="datetime1">
              <a:rPr lang="fr-FR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pPr marL="0" marR="0" lvl="0" indent="0" algn="r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08/12/2025</a:t>
            </a:fld>
            <a:endParaRPr lang="fr-FR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954365C-F581-455D-8290-AFEE520AB4B3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9431597"/>
            <a:ext cx="2946343" cy="49821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A256690-E7FD-4F17-A337-CF84617794D2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3851333" y="9431597"/>
            <a:ext cx="2946343" cy="49821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163975D-9895-49A6-8CDC-0652C37A5191}" type="slidenum">
              <a:t>‹N°›</a:t>
            </a:fld>
            <a:endParaRPr lang="fr-FR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512307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>
            <a:extLst>
              <a:ext uri="{FF2B5EF4-FFF2-40B4-BE49-F238E27FC236}">
                <a16:creationId xmlns:a16="http://schemas.microsoft.com/office/drawing/2014/main" id="{155114D7-2363-4904-B195-3926E39F4B49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46343" cy="49821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17F320E-208E-4243-9D8C-7ADBB35A1258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3851333" y="0"/>
            <a:ext cx="2946343" cy="49821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7192AB87-BBD9-4419-A041-6346D8CA4D7D}" type="datetime1">
              <a:rPr lang="fr-FR"/>
              <a:pPr lvl="0"/>
              <a:t>08/12/2025</a:t>
            </a:fld>
            <a:endParaRPr lang="fr-FR"/>
          </a:p>
        </p:txBody>
      </p:sp>
      <p:sp>
        <p:nvSpPr>
          <p:cNvPr id="4" name="Espace réservé de l’image des diapositives 3">
            <a:extLst>
              <a:ext uri="{FF2B5EF4-FFF2-40B4-BE49-F238E27FC236}">
                <a16:creationId xmlns:a16="http://schemas.microsoft.com/office/drawing/2014/main" id="{EDF3C758-B422-404A-824E-01EAAA7225F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1241425"/>
            <a:ext cx="2513013" cy="3351213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Espace réservé des commentaires 4">
            <a:extLst>
              <a:ext uri="{FF2B5EF4-FFF2-40B4-BE49-F238E27FC236}">
                <a16:creationId xmlns:a16="http://schemas.microsoft.com/office/drawing/2014/main" id="{7435DEEF-ACF4-440C-A323-C625C8239652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79929" y="4778718"/>
            <a:ext cx="5439408" cy="390986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5097E4C-1832-44C3-8E64-12E67199D7B2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9431597"/>
            <a:ext cx="2946343" cy="49821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B81C818-6B6F-4A44-9507-8169B46DFAD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3851333" y="9431597"/>
            <a:ext cx="2946343" cy="49821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37D4DBBF-C02B-42A2-A041-5692A219A671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3662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fr-FR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fr-FR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fr-FR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fr-FR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fr-FR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C32118C8-1D74-49D3-9120-6E736246A1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43125" y="1241425"/>
            <a:ext cx="2513013" cy="3351213"/>
          </a:xfrm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F26C4C18-1285-410D-9409-8B0DEB22782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EFBB9AF-4692-40DD-ADF0-36A170E5FDA0}"/>
              </a:ext>
            </a:extLst>
          </p:cNvPr>
          <p:cNvSpPr txBox="1"/>
          <p:nvPr/>
        </p:nvSpPr>
        <p:spPr>
          <a:xfrm>
            <a:off x="0" y="9431597"/>
            <a:ext cx="2946343" cy="49821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+33 4 13 25 92 13 - www.aecd.fr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624F3A2-F8F6-4AA7-B49E-F6661E8EFE46}"/>
              </a:ext>
            </a:extLst>
          </p:cNvPr>
          <p:cNvSpPr txBox="1"/>
          <p:nvPr/>
        </p:nvSpPr>
        <p:spPr>
          <a:xfrm>
            <a:off x="3851333" y="9431597"/>
            <a:ext cx="2946343" cy="49821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F212DD6-ED39-4315-AA3E-242BA0880CF6}" type="slidenum">
              <a:t>2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31841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7942E0-E29A-A919-8A04-637E963FD4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6F9E5201-A663-3FE3-A887-D48355138A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43125" y="1241425"/>
            <a:ext cx="2513013" cy="3351213"/>
          </a:xfrm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1AABC835-683C-85C6-9438-61CB0EB9036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E740C36-4C13-11BE-D32F-AA26141F763C}"/>
              </a:ext>
            </a:extLst>
          </p:cNvPr>
          <p:cNvSpPr txBox="1"/>
          <p:nvPr/>
        </p:nvSpPr>
        <p:spPr>
          <a:xfrm>
            <a:off x="0" y="9431597"/>
            <a:ext cx="2946343" cy="49821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+33 4 13 25 92 13 - www.aecd.fr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0BC98C3-331F-217C-9AA3-F08C31BE9C4A}"/>
              </a:ext>
            </a:extLst>
          </p:cNvPr>
          <p:cNvSpPr txBox="1"/>
          <p:nvPr/>
        </p:nvSpPr>
        <p:spPr>
          <a:xfrm>
            <a:off x="3851333" y="9431597"/>
            <a:ext cx="2946343" cy="49821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F212DD6-ED39-4315-AA3E-242BA0880CF6}" type="slidenum">
              <a:t>3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09041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svg"/><Relationship Id="rId21" Type="http://schemas.openxmlformats.org/officeDocument/2006/relationships/image" Target="../media/image20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5" Type="http://schemas.openxmlformats.org/officeDocument/2006/relationships/image" Target="../media/image24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24" Type="http://schemas.openxmlformats.org/officeDocument/2006/relationships/image" Target="../media/image23.pn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22.sv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sv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sme 65">
            <a:extLst>
              <a:ext uri="{FF2B5EF4-FFF2-40B4-BE49-F238E27FC236}">
                <a16:creationId xmlns:a16="http://schemas.microsoft.com/office/drawing/2014/main" id="{759BCD9B-7088-460F-92D3-1B1FAA0D1B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799991" flipH="1">
            <a:off x="5123337" y="6751033"/>
            <a:ext cx="1483202" cy="214240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Graphisme 66">
            <a:extLst>
              <a:ext uri="{FF2B5EF4-FFF2-40B4-BE49-F238E27FC236}">
                <a16:creationId xmlns:a16="http://schemas.microsoft.com/office/drawing/2014/main" id="{6C3AC76B-DA8B-4473-9C4C-34DD0E6286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799991" flipH="1">
            <a:off x="3495248" y="6751033"/>
            <a:ext cx="1483202" cy="214240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Graphisme 67">
            <a:extLst>
              <a:ext uri="{FF2B5EF4-FFF2-40B4-BE49-F238E27FC236}">
                <a16:creationId xmlns:a16="http://schemas.microsoft.com/office/drawing/2014/main" id="{0E01EB00-132E-468C-905D-1516DC5CC7C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0799991" flipH="1">
            <a:off x="1867149" y="6751033"/>
            <a:ext cx="1483202" cy="214240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Graphisme 68">
            <a:extLst>
              <a:ext uri="{FF2B5EF4-FFF2-40B4-BE49-F238E27FC236}">
                <a16:creationId xmlns:a16="http://schemas.microsoft.com/office/drawing/2014/main" id="{6FE958C3-FF2B-455C-99BA-1C53A045AA7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0799991" flipH="1">
            <a:off x="239051" y="6751033"/>
            <a:ext cx="1483202" cy="214240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Graphisme 59">
            <a:extLst>
              <a:ext uri="{FF2B5EF4-FFF2-40B4-BE49-F238E27FC236}">
                <a16:creationId xmlns:a16="http://schemas.microsoft.com/office/drawing/2014/main" id="{0E43D59B-74C9-4549-B38F-A9F46B9B0A3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126318" y="1351382"/>
            <a:ext cx="1483202" cy="214240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Graphisme 57">
            <a:extLst>
              <a:ext uri="{FF2B5EF4-FFF2-40B4-BE49-F238E27FC236}">
                <a16:creationId xmlns:a16="http://schemas.microsoft.com/office/drawing/2014/main" id="{87C65F8C-A10A-4141-B07A-E0C4CACD989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498229" y="1351382"/>
            <a:ext cx="1483202" cy="214240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Graphisme 54">
            <a:extLst>
              <a:ext uri="{FF2B5EF4-FFF2-40B4-BE49-F238E27FC236}">
                <a16:creationId xmlns:a16="http://schemas.microsoft.com/office/drawing/2014/main" id="{13DB4685-30E6-4032-A2CA-E0E6696164F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870130" y="1351382"/>
            <a:ext cx="1483202" cy="214240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Graphisme 52">
            <a:extLst>
              <a:ext uri="{FF2B5EF4-FFF2-40B4-BE49-F238E27FC236}">
                <a16:creationId xmlns:a16="http://schemas.microsoft.com/office/drawing/2014/main" id="{EC961A3F-FB8C-4E40-B018-9CF4AE2DF1D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42032" y="1351382"/>
            <a:ext cx="1483202" cy="214240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0" name="Graphisme 81">
            <a:extLst>
              <a:ext uri="{FF2B5EF4-FFF2-40B4-BE49-F238E27FC236}">
                <a16:creationId xmlns:a16="http://schemas.microsoft.com/office/drawing/2014/main" id="{11B95881-2F4D-436E-B943-014E9239373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708660" y="3321109"/>
            <a:ext cx="5658709" cy="366674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1" name="Graphisme 12">
            <a:extLst>
              <a:ext uri="{FF2B5EF4-FFF2-40B4-BE49-F238E27FC236}">
                <a16:creationId xmlns:a16="http://schemas.microsoft.com/office/drawing/2014/main" id="{ACD35D8C-0691-4405-A2A9-2361528A8F6D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2084832" y="3763926"/>
            <a:ext cx="2688336" cy="268833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2" name="Graphisme 55">
            <a:extLst>
              <a:ext uri="{FF2B5EF4-FFF2-40B4-BE49-F238E27FC236}">
                <a16:creationId xmlns:a16="http://schemas.microsoft.com/office/drawing/2014/main" id="{43C8401B-86AD-45DC-A0D6-7804B8A24BF8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2221200" y="3907608"/>
            <a:ext cx="2415597" cy="241559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3" name="Graphisme 2">
            <a:extLst>
              <a:ext uri="{FF2B5EF4-FFF2-40B4-BE49-F238E27FC236}">
                <a16:creationId xmlns:a16="http://schemas.microsoft.com/office/drawing/2014/main" id="{E249D35E-2789-41CA-8D0A-C4D9F38162AD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248483" y="251679"/>
            <a:ext cx="6361041" cy="87782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4" name="Graphisme 4">
            <a:extLst>
              <a:ext uri="{FF2B5EF4-FFF2-40B4-BE49-F238E27FC236}">
                <a16:creationId xmlns:a16="http://schemas.microsoft.com/office/drawing/2014/main" id="{78E44455-588D-49E8-A6C7-C2874592467A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1175611" y="251679"/>
            <a:ext cx="38011" cy="88696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5" name="Graphisme 69">
            <a:extLst>
              <a:ext uri="{FF2B5EF4-FFF2-40B4-BE49-F238E27FC236}">
                <a16:creationId xmlns:a16="http://schemas.microsoft.com/office/drawing/2014/main" id="{DE90F2FC-D0F5-469A-8AE3-84A23EFEB157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253051" y="2089305"/>
            <a:ext cx="1472184" cy="1269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6" name="Graphisme 71">
            <a:extLst>
              <a:ext uri="{FF2B5EF4-FFF2-40B4-BE49-F238E27FC236}">
                <a16:creationId xmlns:a16="http://schemas.microsoft.com/office/drawing/2014/main" id="{B7A3B927-CC7B-4A7B-AE7C-A5A61F76F008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1883206" y="2089305"/>
            <a:ext cx="1472184" cy="1269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7" name="Graphisme 72">
            <a:extLst>
              <a:ext uri="{FF2B5EF4-FFF2-40B4-BE49-F238E27FC236}">
                <a16:creationId xmlns:a16="http://schemas.microsoft.com/office/drawing/2014/main" id="{64E7D369-48CC-4F31-BB85-1DB3C07F5686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3508799" y="2089305"/>
            <a:ext cx="1472184" cy="1269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8" name="Graphisme 73">
            <a:extLst>
              <a:ext uri="{FF2B5EF4-FFF2-40B4-BE49-F238E27FC236}">
                <a16:creationId xmlns:a16="http://schemas.microsoft.com/office/drawing/2014/main" id="{222107F7-0DEF-4F46-A7F5-8842BA1532A1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5134392" y="2089305"/>
            <a:ext cx="1472184" cy="1269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9" name="Graphisme 75">
            <a:extLst>
              <a:ext uri="{FF2B5EF4-FFF2-40B4-BE49-F238E27FC236}">
                <a16:creationId xmlns:a16="http://schemas.microsoft.com/office/drawing/2014/main" id="{23F214D1-64EF-4DAE-AE6A-893E2AA90BCA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259488" y="8143127"/>
            <a:ext cx="1472184" cy="1269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0" name="Graphisme 76">
            <a:extLst>
              <a:ext uri="{FF2B5EF4-FFF2-40B4-BE49-F238E27FC236}">
                <a16:creationId xmlns:a16="http://schemas.microsoft.com/office/drawing/2014/main" id="{3323E2BA-D487-4302-98CC-D9B163F6E9B5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1884459" y="8143127"/>
            <a:ext cx="1472184" cy="1269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1" name="Graphisme 77">
            <a:extLst>
              <a:ext uri="{FF2B5EF4-FFF2-40B4-BE49-F238E27FC236}">
                <a16:creationId xmlns:a16="http://schemas.microsoft.com/office/drawing/2014/main" id="{65E5B1F0-5FF0-4E36-95C6-B377D31E39A5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3509421" y="8143127"/>
            <a:ext cx="1472184" cy="1269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2" name="Graphisme 78">
            <a:extLst>
              <a:ext uri="{FF2B5EF4-FFF2-40B4-BE49-F238E27FC236}">
                <a16:creationId xmlns:a16="http://schemas.microsoft.com/office/drawing/2014/main" id="{41A9DA8C-5C41-4A65-8BFC-D995C1A9C475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5134392" y="8143127"/>
            <a:ext cx="1472184" cy="1269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23" name="Titre 82">
            <a:extLst>
              <a:ext uri="{FF2B5EF4-FFF2-40B4-BE49-F238E27FC236}">
                <a16:creationId xmlns:a16="http://schemas.microsoft.com/office/drawing/2014/main" id="{65F39A2C-C23E-4620-8DD9-B22BB8CFAE9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96914" y="278288"/>
            <a:ext cx="5191771" cy="889455"/>
          </a:xfrm>
        </p:spPr>
        <p:txBody>
          <a:bodyPr lIns="0" tIns="0" rIns="0" bIns="0">
            <a:noAutofit/>
          </a:bodyPr>
          <a:lstStyle>
            <a:lvl1pPr>
              <a:defRPr sz="2600" b="1">
                <a:solidFill>
                  <a:srgbClr val="105A46"/>
                </a:solidFill>
              </a:defRPr>
            </a:lvl1pPr>
          </a:lstStyle>
          <a:p>
            <a:pPr lvl="0"/>
            <a:r>
              <a:rPr lang="fr-FR"/>
              <a:t>RÉALISER DES ÉCONOMIES</a:t>
            </a:r>
          </a:p>
        </p:txBody>
      </p:sp>
      <p:sp>
        <p:nvSpPr>
          <p:cNvPr id="24" name="Espace réservé du texte 85">
            <a:extLst>
              <a:ext uri="{FF2B5EF4-FFF2-40B4-BE49-F238E27FC236}">
                <a16:creationId xmlns:a16="http://schemas.microsoft.com/office/drawing/2014/main" id="{EC59CF00-0B2C-4D3C-872C-C1C7BD72B9A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08207" y="1412512"/>
            <a:ext cx="1174747" cy="633889"/>
          </a:xfr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900">
                <a:solidFill>
                  <a:srgbClr val="1A1A1A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5" name="Espace réservé du texte 85">
            <a:extLst>
              <a:ext uri="{FF2B5EF4-FFF2-40B4-BE49-F238E27FC236}">
                <a16:creationId xmlns:a16="http://schemas.microsoft.com/office/drawing/2014/main" id="{91CE18E0-1136-44D0-A108-0F328841E3C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289551" y="1412512"/>
            <a:ext cx="1174747" cy="633889"/>
          </a:xfr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900">
                <a:solidFill>
                  <a:srgbClr val="1A1A1A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6" name="Espace réservé du texte 85">
            <a:extLst>
              <a:ext uri="{FF2B5EF4-FFF2-40B4-BE49-F238E27FC236}">
                <a16:creationId xmlns:a16="http://schemas.microsoft.com/office/drawing/2014/main" id="{83F3B9A3-BCF9-4F43-BA53-6505D998801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035330" y="1412512"/>
            <a:ext cx="1174747" cy="633889"/>
          </a:xfr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900">
                <a:solidFill>
                  <a:srgbClr val="1A1A1A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7" name="Espace réservé du texte 85">
            <a:extLst>
              <a:ext uri="{FF2B5EF4-FFF2-40B4-BE49-F238E27FC236}">
                <a16:creationId xmlns:a16="http://schemas.microsoft.com/office/drawing/2014/main" id="{C43E9C8C-A95F-49A7-9D27-B66EABE419E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662441" y="1412512"/>
            <a:ext cx="1174747" cy="633889"/>
          </a:xfr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900">
                <a:solidFill>
                  <a:srgbClr val="1A1A1A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8" name="Espace réservé du texte 85">
            <a:extLst>
              <a:ext uri="{FF2B5EF4-FFF2-40B4-BE49-F238E27FC236}">
                <a16:creationId xmlns:a16="http://schemas.microsoft.com/office/drawing/2014/main" id="{B02C0437-6D3C-48CC-BB9A-00D738F418E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08207" y="8200238"/>
            <a:ext cx="1174747" cy="633596"/>
          </a:xfr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900">
                <a:solidFill>
                  <a:srgbClr val="1A1A1A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9" name="Espace réservé du texte 85">
            <a:extLst>
              <a:ext uri="{FF2B5EF4-FFF2-40B4-BE49-F238E27FC236}">
                <a16:creationId xmlns:a16="http://schemas.microsoft.com/office/drawing/2014/main" id="{6D3B1BA9-9035-4337-AC30-C1C69CCA953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289551" y="8200238"/>
            <a:ext cx="1174747" cy="633596"/>
          </a:xfr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900">
                <a:solidFill>
                  <a:srgbClr val="1A1A1A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0" name="Espace réservé du texte 85">
            <a:extLst>
              <a:ext uri="{FF2B5EF4-FFF2-40B4-BE49-F238E27FC236}">
                <a16:creationId xmlns:a16="http://schemas.microsoft.com/office/drawing/2014/main" id="{9F3B34C7-33C5-4D95-9DAB-62312923548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035330" y="8200238"/>
            <a:ext cx="1174747" cy="633596"/>
          </a:xfr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900">
                <a:solidFill>
                  <a:srgbClr val="1A1A1A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1" name="Espace réservé du texte 85">
            <a:extLst>
              <a:ext uri="{FF2B5EF4-FFF2-40B4-BE49-F238E27FC236}">
                <a16:creationId xmlns:a16="http://schemas.microsoft.com/office/drawing/2014/main" id="{94AF63A6-70C2-4B0D-B130-DA4BA726359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662441" y="8200238"/>
            <a:ext cx="1174747" cy="633596"/>
          </a:xfr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900">
                <a:solidFill>
                  <a:srgbClr val="1A1A1A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2" name="Espace réservé du texte 85">
            <a:extLst>
              <a:ext uri="{FF2B5EF4-FFF2-40B4-BE49-F238E27FC236}">
                <a16:creationId xmlns:a16="http://schemas.microsoft.com/office/drawing/2014/main" id="{106CD0EE-A351-4CCE-9BAC-88AB6FBA4C9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48469" y="2100762"/>
            <a:ext cx="1483202" cy="415997"/>
          </a:xfrm>
        </p:spPr>
        <p:txBody>
          <a:bodyPr lIns="0" tIns="0" rIns="0" bIns="0" anchor="ctr" anchorCtr="1">
            <a:noAutofit/>
          </a:bodyPr>
          <a:lstStyle>
            <a:lvl1pPr marL="0" indent="0" algn="ctr">
              <a:buNone/>
              <a:defRPr sz="1300" b="1">
                <a:solidFill>
                  <a:srgbClr val="76559A"/>
                </a:solidFill>
                <a:latin typeface="Bookman Old Style"/>
              </a:defRPr>
            </a:lvl1pPr>
          </a:lstStyle>
          <a:p>
            <a:pPr lvl="0"/>
            <a:r>
              <a:rPr lang="fr-FR"/>
              <a:t>ALIMENTATION</a:t>
            </a:r>
          </a:p>
        </p:txBody>
      </p:sp>
      <p:sp>
        <p:nvSpPr>
          <p:cNvPr id="33" name="Espace réservé du texte 85">
            <a:extLst>
              <a:ext uri="{FF2B5EF4-FFF2-40B4-BE49-F238E27FC236}">
                <a16:creationId xmlns:a16="http://schemas.microsoft.com/office/drawing/2014/main" id="{B55F55F0-118A-43BC-B752-1025BED0A65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129811" y="2100762"/>
            <a:ext cx="1483202" cy="415997"/>
          </a:xfrm>
        </p:spPr>
        <p:txBody>
          <a:bodyPr lIns="0" tIns="0" rIns="0" bIns="0" anchor="ctr" anchorCtr="1">
            <a:noAutofit/>
          </a:bodyPr>
          <a:lstStyle>
            <a:lvl1pPr marL="0" indent="0" algn="ctr">
              <a:buNone/>
              <a:defRPr sz="1300" b="1">
                <a:solidFill>
                  <a:srgbClr val="007591"/>
                </a:solidFill>
                <a:latin typeface="Bookman Old Style"/>
              </a:defRPr>
            </a:lvl1pPr>
          </a:lstStyle>
          <a:p>
            <a:pPr lvl="0"/>
            <a:r>
              <a:rPr lang="fr-FR"/>
              <a:t>SANTÉ</a:t>
            </a:r>
          </a:p>
        </p:txBody>
      </p:sp>
      <p:sp>
        <p:nvSpPr>
          <p:cNvPr id="34" name="Espace réservé du texte 85">
            <a:extLst>
              <a:ext uri="{FF2B5EF4-FFF2-40B4-BE49-F238E27FC236}">
                <a16:creationId xmlns:a16="http://schemas.microsoft.com/office/drawing/2014/main" id="{2BFEF706-6D45-42BA-BBE7-487F03EDF89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875589" y="2100762"/>
            <a:ext cx="1483202" cy="415997"/>
          </a:xfrm>
        </p:spPr>
        <p:txBody>
          <a:bodyPr lIns="0" tIns="0" rIns="0" bIns="0" anchor="ctr" anchorCtr="1">
            <a:noAutofit/>
          </a:bodyPr>
          <a:lstStyle>
            <a:lvl1pPr marL="0" indent="0" algn="ctr">
              <a:buNone/>
              <a:defRPr sz="1300" b="1">
                <a:solidFill>
                  <a:srgbClr val="4045A5"/>
                </a:solidFill>
                <a:latin typeface="Bookman Old Style"/>
              </a:defRPr>
            </a:lvl1pPr>
          </a:lstStyle>
          <a:p>
            <a:pPr lvl="0"/>
            <a:r>
              <a:rPr lang="fr-FR"/>
              <a:t>VOITURE</a:t>
            </a:r>
          </a:p>
        </p:txBody>
      </p:sp>
      <p:sp>
        <p:nvSpPr>
          <p:cNvPr id="35" name="Espace réservé du texte 85">
            <a:extLst>
              <a:ext uri="{FF2B5EF4-FFF2-40B4-BE49-F238E27FC236}">
                <a16:creationId xmlns:a16="http://schemas.microsoft.com/office/drawing/2014/main" id="{6D74FFA1-2294-4281-BEF5-CCE6084FFC3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502700" y="2100762"/>
            <a:ext cx="1483202" cy="415997"/>
          </a:xfrm>
        </p:spPr>
        <p:txBody>
          <a:bodyPr lIns="0" tIns="0" rIns="0" bIns="0" anchor="ctr" anchorCtr="1">
            <a:noAutofit/>
          </a:bodyPr>
          <a:lstStyle>
            <a:lvl1pPr marL="0" indent="0" algn="ctr">
              <a:buNone/>
              <a:defRPr sz="1300" b="1">
                <a:solidFill>
                  <a:srgbClr val="356194"/>
                </a:solidFill>
                <a:latin typeface="Bookman Old Style"/>
              </a:defRPr>
            </a:lvl1pPr>
          </a:lstStyle>
          <a:p>
            <a:pPr lvl="0"/>
            <a:r>
              <a:rPr lang="fr-FR"/>
              <a:t>MAISON</a:t>
            </a:r>
          </a:p>
        </p:txBody>
      </p:sp>
      <p:sp>
        <p:nvSpPr>
          <p:cNvPr id="36" name="Espace réservé du texte 85">
            <a:extLst>
              <a:ext uri="{FF2B5EF4-FFF2-40B4-BE49-F238E27FC236}">
                <a16:creationId xmlns:a16="http://schemas.microsoft.com/office/drawing/2014/main" id="{217DADD4-5136-4C29-B7D5-C2946A58C89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48472" y="7731930"/>
            <a:ext cx="1477441" cy="415997"/>
          </a:xfrm>
        </p:spPr>
        <p:txBody>
          <a:bodyPr lIns="0" tIns="0" rIns="0" bIns="0" anchor="ctr" anchorCtr="1">
            <a:noAutofit/>
          </a:bodyPr>
          <a:lstStyle>
            <a:lvl1pPr marL="0" indent="0" algn="ctr">
              <a:buNone/>
              <a:defRPr sz="1300" b="1">
                <a:solidFill>
                  <a:srgbClr val="749100"/>
                </a:solidFill>
                <a:latin typeface="Bookman Old Style"/>
              </a:defRPr>
            </a:lvl1pPr>
          </a:lstStyle>
          <a:p>
            <a:pPr lvl="0"/>
            <a:r>
              <a:rPr lang="fr-FR"/>
              <a:t>TÉLÉPHONE</a:t>
            </a:r>
          </a:p>
        </p:txBody>
      </p:sp>
      <p:sp>
        <p:nvSpPr>
          <p:cNvPr id="37" name="Espace réservé du texte 85">
            <a:extLst>
              <a:ext uri="{FF2B5EF4-FFF2-40B4-BE49-F238E27FC236}">
                <a16:creationId xmlns:a16="http://schemas.microsoft.com/office/drawing/2014/main" id="{E2A94C0E-B533-4E22-B5F9-A1B306F8D68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129811" y="7731930"/>
            <a:ext cx="1483202" cy="415997"/>
          </a:xfrm>
        </p:spPr>
        <p:txBody>
          <a:bodyPr lIns="0" tIns="0" rIns="0" bIns="0" anchor="ctr" anchorCtr="1">
            <a:noAutofit/>
          </a:bodyPr>
          <a:lstStyle>
            <a:lvl1pPr marL="0" indent="0" algn="ctr">
              <a:buNone/>
              <a:defRPr sz="1300" b="1">
                <a:solidFill>
                  <a:srgbClr val="CC2129"/>
                </a:solidFill>
                <a:latin typeface="Bookman Old Style"/>
              </a:defRPr>
            </a:lvl1pPr>
          </a:lstStyle>
          <a:p>
            <a:pPr lvl="0"/>
            <a:r>
              <a:rPr lang="fr-FR"/>
              <a:t>ACHATS</a:t>
            </a:r>
          </a:p>
        </p:txBody>
      </p:sp>
      <p:sp>
        <p:nvSpPr>
          <p:cNvPr id="38" name="Espace réservé du texte 85">
            <a:extLst>
              <a:ext uri="{FF2B5EF4-FFF2-40B4-BE49-F238E27FC236}">
                <a16:creationId xmlns:a16="http://schemas.microsoft.com/office/drawing/2014/main" id="{4B43BBB3-BE52-467E-9473-C9B6811626C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869609" y="7731930"/>
            <a:ext cx="1483202" cy="415997"/>
          </a:xfrm>
        </p:spPr>
        <p:txBody>
          <a:bodyPr lIns="0" tIns="0" rIns="0" bIns="0" anchor="ctr" anchorCtr="1">
            <a:noAutofit/>
          </a:bodyPr>
          <a:lstStyle>
            <a:lvl1pPr marL="0" indent="0" algn="ctr">
              <a:buNone/>
              <a:defRPr sz="1300" b="1">
                <a:solidFill>
                  <a:srgbClr val="A99200"/>
                </a:solidFill>
                <a:latin typeface="Bookman Old Style"/>
              </a:defRPr>
            </a:lvl1pPr>
          </a:lstStyle>
          <a:p>
            <a:pPr lvl="0"/>
            <a:r>
              <a:rPr lang="fr-FR"/>
              <a:t>CRÉDITS</a:t>
            </a:r>
          </a:p>
        </p:txBody>
      </p:sp>
      <p:sp>
        <p:nvSpPr>
          <p:cNvPr id="39" name="Espace réservé du texte 85">
            <a:extLst>
              <a:ext uri="{FF2B5EF4-FFF2-40B4-BE49-F238E27FC236}">
                <a16:creationId xmlns:a16="http://schemas.microsoft.com/office/drawing/2014/main" id="{ED100DAA-6B09-476E-8C47-0D282E894D3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496491" y="7731930"/>
            <a:ext cx="1483202" cy="415997"/>
          </a:xfrm>
        </p:spPr>
        <p:txBody>
          <a:bodyPr lIns="0" tIns="0" rIns="0" bIns="0" anchor="ctr" anchorCtr="1">
            <a:noAutofit/>
          </a:bodyPr>
          <a:lstStyle>
            <a:lvl1pPr marL="0" indent="0" algn="ctr">
              <a:buNone/>
              <a:defRPr sz="1300" b="1">
                <a:solidFill>
                  <a:srgbClr val="C66809"/>
                </a:solidFill>
                <a:latin typeface="Bookman Old Style"/>
              </a:defRPr>
            </a:lvl1pPr>
          </a:lstStyle>
          <a:p>
            <a:pPr lvl="0"/>
            <a:r>
              <a:rPr lang="fr-FR"/>
              <a:t>IMPÔTS</a:t>
            </a:r>
          </a:p>
        </p:txBody>
      </p:sp>
      <p:sp>
        <p:nvSpPr>
          <p:cNvPr id="40" name="Espace réservé du texte 85">
            <a:extLst>
              <a:ext uri="{FF2B5EF4-FFF2-40B4-BE49-F238E27FC236}">
                <a16:creationId xmlns:a16="http://schemas.microsoft.com/office/drawing/2014/main" id="{9206CCA6-520A-47CF-A1D7-8689DCB4BAD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635684" y="5262500"/>
            <a:ext cx="1586639" cy="633596"/>
          </a:xfrm>
        </p:spPr>
        <p:txBody>
          <a:bodyPr lIns="0" tIns="0" rIns="0" bIns="0" anchor="ctr" anchorCtr="1">
            <a:noAutofit/>
          </a:bodyPr>
          <a:lstStyle>
            <a:lvl1pPr marL="0" indent="0" algn="ctr">
              <a:buNone/>
              <a:defRPr sz="900">
                <a:solidFill>
                  <a:srgbClr val="1A1A1A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1" name="Espace réservé du texte 85">
            <a:extLst>
              <a:ext uri="{FF2B5EF4-FFF2-40B4-BE49-F238E27FC236}">
                <a16:creationId xmlns:a16="http://schemas.microsoft.com/office/drawing/2014/main" id="{F3F2A8CC-9D8C-44B1-96E9-D602AA6B9E8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506456" y="4963730"/>
            <a:ext cx="1845085" cy="299063"/>
          </a:xfrm>
        </p:spPr>
        <p:txBody>
          <a:bodyPr lIns="0" tIns="0" rIns="0" bIns="0" anchor="ctr" anchorCtr="1">
            <a:noAutofit/>
          </a:bodyPr>
          <a:lstStyle>
            <a:lvl1pPr marL="0" indent="0" algn="ctr">
              <a:buNone/>
              <a:defRPr sz="1300" b="1">
                <a:solidFill>
                  <a:srgbClr val="105A46"/>
                </a:solidFill>
                <a:latin typeface="Bookman Old Style"/>
              </a:defRPr>
            </a:lvl1pPr>
          </a:lstStyle>
          <a:p>
            <a:pPr lvl="0"/>
            <a:r>
              <a:rPr lang="fr-FR"/>
              <a:t>VOTRE ÉPARGNE</a:t>
            </a:r>
          </a:p>
        </p:txBody>
      </p:sp>
      <p:sp>
        <p:nvSpPr>
          <p:cNvPr id="42" name="Espace réservé d’image 109">
            <a:extLst>
              <a:ext uri="{FF2B5EF4-FFF2-40B4-BE49-F238E27FC236}">
                <a16:creationId xmlns:a16="http://schemas.microsoft.com/office/drawing/2014/main" id="{CFDAAC9A-AC88-45BD-B5D9-1F37535762A2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639220" y="2471222"/>
            <a:ext cx="766760" cy="766760"/>
          </a:xfrm>
        </p:spPr>
        <p:txBody>
          <a:bodyPr anchor="ctr" anchorCtr="1">
            <a:noAutofit/>
          </a:bodyPr>
          <a:lstStyle>
            <a:lvl1pPr marL="0" indent="0" algn="ctr">
              <a:buNone/>
              <a:defRPr sz="1200">
                <a:solidFill>
                  <a:srgbClr val="1A1A1A"/>
                </a:solidFill>
              </a:defRPr>
            </a:lvl1pPr>
          </a:lstStyle>
          <a:p>
            <a:pPr lvl="0"/>
            <a:r>
              <a:rPr lang="fr-FR"/>
              <a:t>Cliquez sur l’icône pour ajouter une image</a:t>
            </a:r>
          </a:p>
        </p:txBody>
      </p:sp>
      <p:sp>
        <p:nvSpPr>
          <p:cNvPr id="43" name="Espace réservé d’image 109">
            <a:extLst>
              <a:ext uri="{FF2B5EF4-FFF2-40B4-BE49-F238E27FC236}">
                <a16:creationId xmlns:a16="http://schemas.microsoft.com/office/drawing/2014/main" id="{D38F9069-507B-4234-9552-3CF542042C11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2257333" y="2471222"/>
            <a:ext cx="766760" cy="766760"/>
          </a:xfrm>
        </p:spPr>
        <p:txBody>
          <a:bodyPr anchor="ctr" anchorCtr="1">
            <a:noAutofit/>
          </a:bodyPr>
          <a:lstStyle>
            <a:lvl1pPr marL="0" indent="0" algn="ctr">
              <a:buNone/>
              <a:defRPr sz="1200">
                <a:solidFill>
                  <a:srgbClr val="1A1A1A"/>
                </a:solidFill>
              </a:defRPr>
            </a:lvl1pPr>
          </a:lstStyle>
          <a:p>
            <a:pPr lvl="0"/>
            <a:r>
              <a:rPr lang="fr-FR"/>
              <a:t>Cliquez sur l’icône pour ajouter une image</a:t>
            </a:r>
          </a:p>
        </p:txBody>
      </p:sp>
      <p:sp>
        <p:nvSpPr>
          <p:cNvPr id="44" name="Espace réservé d’image 109">
            <a:extLst>
              <a:ext uri="{FF2B5EF4-FFF2-40B4-BE49-F238E27FC236}">
                <a16:creationId xmlns:a16="http://schemas.microsoft.com/office/drawing/2014/main" id="{BF646AA5-FEC8-405B-9075-1BF4B767EF69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3875437" y="2471222"/>
            <a:ext cx="766760" cy="766760"/>
          </a:xfrm>
        </p:spPr>
        <p:txBody>
          <a:bodyPr anchor="ctr" anchorCtr="1">
            <a:noAutofit/>
          </a:bodyPr>
          <a:lstStyle>
            <a:lvl1pPr marL="0" indent="0" algn="ctr">
              <a:buNone/>
              <a:defRPr sz="1200">
                <a:solidFill>
                  <a:srgbClr val="1A1A1A"/>
                </a:solidFill>
              </a:defRPr>
            </a:lvl1pPr>
          </a:lstStyle>
          <a:p>
            <a:pPr lvl="0"/>
            <a:r>
              <a:rPr lang="fr-FR"/>
              <a:t>Cliquez sur l’icône pour ajouter une image</a:t>
            </a:r>
          </a:p>
        </p:txBody>
      </p:sp>
      <p:sp>
        <p:nvSpPr>
          <p:cNvPr id="45" name="Espace réservé d’image 109">
            <a:extLst>
              <a:ext uri="{FF2B5EF4-FFF2-40B4-BE49-F238E27FC236}">
                <a16:creationId xmlns:a16="http://schemas.microsoft.com/office/drawing/2014/main" id="{3322F6F9-C387-4AB6-B935-85F5839B1C36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5493541" y="2471222"/>
            <a:ext cx="766760" cy="766760"/>
          </a:xfrm>
        </p:spPr>
        <p:txBody>
          <a:bodyPr anchor="ctr" anchorCtr="1">
            <a:noAutofit/>
          </a:bodyPr>
          <a:lstStyle>
            <a:lvl1pPr marL="0" indent="0" algn="ctr">
              <a:buNone/>
              <a:defRPr sz="1200">
                <a:solidFill>
                  <a:srgbClr val="1A1A1A"/>
                </a:solidFill>
              </a:defRPr>
            </a:lvl1pPr>
          </a:lstStyle>
          <a:p>
            <a:pPr lvl="0"/>
            <a:r>
              <a:rPr lang="fr-FR"/>
              <a:t>Cliquez sur l’icône pour ajouter une image</a:t>
            </a:r>
          </a:p>
        </p:txBody>
      </p:sp>
      <p:sp>
        <p:nvSpPr>
          <p:cNvPr id="46" name="Espace réservé d’image 109">
            <a:extLst>
              <a:ext uri="{FF2B5EF4-FFF2-40B4-BE49-F238E27FC236}">
                <a16:creationId xmlns:a16="http://schemas.microsoft.com/office/drawing/2014/main" id="{5A6C5632-7D79-4A88-9D01-8D126FF5FA4F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639220" y="6978773"/>
            <a:ext cx="766760" cy="766760"/>
          </a:xfrm>
        </p:spPr>
        <p:txBody>
          <a:bodyPr anchor="ctr" anchorCtr="1">
            <a:noAutofit/>
          </a:bodyPr>
          <a:lstStyle>
            <a:lvl1pPr marL="0" indent="0" algn="ctr">
              <a:buNone/>
              <a:defRPr sz="1200">
                <a:solidFill>
                  <a:srgbClr val="1A1A1A"/>
                </a:solidFill>
              </a:defRPr>
            </a:lvl1pPr>
          </a:lstStyle>
          <a:p>
            <a:pPr lvl="0"/>
            <a:r>
              <a:rPr lang="fr-FR"/>
              <a:t>Cliquez sur l’icône pour ajouter une image</a:t>
            </a:r>
          </a:p>
        </p:txBody>
      </p:sp>
      <p:sp>
        <p:nvSpPr>
          <p:cNvPr id="47" name="Espace réservé d’image 109">
            <a:extLst>
              <a:ext uri="{FF2B5EF4-FFF2-40B4-BE49-F238E27FC236}">
                <a16:creationId xmlns:a16="http://schemas.microsoft.com/office/drawing/2014/main" id="{1C985D92-5334-4E95-B98A-EFCB0FE133BC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2257333" y="6978773"/>
            <a:ext cx="766760" cy="766760"/>
          </a:xfrm>
        </p:spPr>
        <p:txBody>
          <a:bodyPr anchor="ctr" anchorCtr="1">
            <a:noAutofit/>
          </a:bodyPr>
          <a:lstStyle>
            <a:lvl1pPr marL="0" indent="0" algn="ctr">
              <a:buNone/>
              <a:defRPr sz="1200">
                <a:solidFill>
                  <a:srgbClr val="1A1A1A"/>
                </a:solidFill>
              </a:defRPr>
            </a:lvl1pPr>
          </a:lstStyle>
          <a:p>
            <a:pPr lvl="0"/>
            <a:r>
              <a:rPr lang="fr-FR"/>
              <a:t>Cliquez sur l’icône pour ajouter une image</a:t>
            </a:r>
          </a:p>
        </p:txBody>
      </p:sp>
      <p:sp>
        <p:nvSpPr>
          <p:cNvPr id="48" name="Espace réservé d’image 109">
            <a:extLst>
              <a:ext uri="{FF2B5EF4-FFF2-40B4-BE49-F238E27FC236}">
                <a16:creationId xmlns:a16="http://schemas.microsoft.com/office/drawing/2014/main" id="{CCD1FCB7-C173-4687-A80D-C501C29D3984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3875437" y="6978773"/>
            <a:ext cx="766760" cy="766760"/>
          </a:xfrm>
        </p:spPr>
        <p:txBody>
          <a:bodyPr anchor="ctr" anchorCtr="1">
            <a:noAutofit/>
          </a:bodyPr>
          <a:lstStyle>
            <a:lvl1pPr marL="0" indent="0" algn="ctr">
              <a:buNone/>
              <a:defRPr sz="1200">
                <a:solidFill>
                  <a:srgbClr val="1A1A1A"/>
                </a:solidFill>
              </a:defRPr>
            </a:lvl1pPr>
          </a:lstStyle>
          <a:p>
            <a:pPr lvl="0"/>
            <a:r>
              <a:rPr lang="fr-FR"/>
              <a:t>Cliquez sur l’icône pour ajouter une image</a:t>
            </a:r>
          </a:p>
        </p:txBody>
      </p:sp>
      <p:sp>
        <p:nvSpPr>
          <p:cNvPr id="49" name="Espace réservé d’image 109">
            <a:extLst>
              <a:ext uri="{FF2B5EF4-FFF2-40B4-BE49-F238E27FC236}">
                <a16:creationId xmlns:a16="http://schemas.microsoft.com/office/drawing/2014/main" id="{6F4798AC-142A-4BD6-880E-CFB38DAA9957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5493541" y="6978773"/>
            <a:ext cx="766760" cy="766760"/>
          </a:xfrm>
        </p:spPr>
        <p:txBody>
          <a:bodyPr anchor="ctr" anchorCtr="1">
            <a:noAutofit/>
          </a:bodyPr>
          <a:lstStyle>
            <a:lvl1pPr marL="0" indent="0" algn="ctr">
              <a:buNone/>
              <a:defRPr sz="1200">
                <a:solidFill>
                  <a:srgbClr val="1A1A1A"/>
                </a:solidFill>
              </a:defRPr>
            </a:lvl1pPr>
          </a:lstStyle>
          <a:p>
            <a:pPr lvl="0"/>
            <a:r>
              <a:rPr lang="fr-FR"/>
              <a:t>Cliquez sur l’icône pour ajouter une image</a:t>
            </a:r>
          </a:p>
        </p:txBody>
      </p:sp>
      <p:sp>
        <p:nvSpPr>
          <p:cNvPr id="50" name="Espace réservé du texte 85">
            <a:extLst>
              <a:ext uri="{FF2B5EF4-FFF2-40B4-BE49-F238E27FC236}">
                <a16:creationId xmlns:a16="http://schemas.microsoft.com/office/drawing/2014/main" id="{B881A9D4-62D6-4405-979B-943F5AA4651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 rot="16200004">
            <a:off x="343572" y="317249"/>
            <a:ext cx="813980" cy="746689"/>
          </a:xfrm>
        </p:spPr>
        <p:txBody>
          <a:bodyPr lIns="0" tIns="0" rIns="0" bIns="0" anchor="ctr" anchorCtr="1">
            <a:noAutofit/>
          </a:bodyPr>
          <a:lstStyle>
            <a:lvl1pPr marL="0" indent="0" algn="ctr">
              <a:buNone/>
              <a:defRPr sz="14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fr-FR"/>
              <a:t>COMMENT FAIRE</a:t>
            </a:r>
            <a:br>
              <a:rPr lang="fr-FR"/>
            </a:br>
            <a:r>
              <a:rPr lang="fr-FR"/>
              <a:t>POUR</a:t>
            </a:r>
          </a:p>
        </p:txBody>
      </p:sp>
      <p:sp>
        <p:nvSpPr>
          <p:cNvPr id="51" name="Espace réservé d’image 109">
            <a:extLst>
              <a:ext uri="{FF2B5EF4-FFF2-40B4-BE49-F238E27FC236}">
                <a16:creationId xmlns:a16="http://schemas.microsoft.com/office/drawing/2014/main" id="{1BC43CB0-8AE8-4901-944C-CD1F2CD95C00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3045619" y="4138055"/>
            <a:ext cx="766760" cy="766760"/>
          </a:xfrm>
        </p:spPr>
        <p:txBody>
          <a:bodyPr anchor="ctr" anchorCtr="1">
            <a:noAutofit/>
          </a:bodyPr>
          <a:lstStyle>
            <a:lvl1pPr marL="0" indent="0" algn="ctr">
              <a:buNone/>
              <a:defRPr sz="1200">
                <a:solidFill>
                  <a:srgbClr val="1A1A1A"/>
                </a:solidFill>
              </a:defRPr>
            </a:lvl1pPr>
          </a:lstStyle>
          <a:p>
            <a:pPr lvl="0"/>
            <a:r>
              <a:rPr lang="fr-FR"/>
              <a:t>Cliquez sur l’icône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3334836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04C56-7CD6-4140-AEF5-CCD7EA6F74B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72383" y="609603"/>
            <a:ext cx="4113903" cy="2133596"/>
          </a:xfrm>
        </p:spPr>
        <p:txBody>
          <a:bodyPr anchor="b"/>
          <a:lstStyle>
            <a:lvl1pPr>
              <a:defRPr sz="2215">
                <a:solidFill>
                  <a:srgbClr val="1D2545"/>
                </a:solidFill>
                <a:latin typeface="Arial Narrow"/>
              </a:defRPr>
            </a:lvl1pPr>
          </a:lstStyle>
          <a:p>
            <a:pPr lvl="0"/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0E7476-E968-4E73-B872-3F7E9EE2FB0F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2915550" y="1316573"/>
            <a:ext cx="3471867" cy="6498165"/>
          </a:xfrm>
        </p:spPr>
        <p:txBody>
          <a:bodyPr/>
          <a:lstStyle>
            <a:lvl1pPr marL="0" indent="0">
              <a:buNone/>
              <a:defRPr sz="2215"/>
            </a:lvl1pPr>
            <a:lvl2pPr marL="316526" indent="0">
              <a:buNone/>
              <a:defRPr sz="1939"/>
            </a:lvl2pPr>
            <a:lvl3pPr marL="633062" indent="0">
              <a:buNone/>
              <a:defRPr sz="1662"/>
            </a:lvl3pPr>
            <a:lvl4pPr marL="949589" indent="0">
              <a:buNone/>
              <a:defRPr sz="1385"/>
            </a:lvl4pPr>
            <a:lvl5pPr marL="1266116" indent="0">
              <a:buNone/>
              <a:defRPr sz="1385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AA833A-BE44-4B56-B00A-79428D54355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72383" y="2743200"/>
            <a:ext cx="2211887" cy="5082116"/>
          </a:xfrm>
        </p:spPr>
        <p:txBody>
          <a:bodyPr/>
          <a:lstStyle>
            <a:lvl1pPr marL="0" indent="0">
              <a:buNone/>
              <a:defRPr sz="1108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3ABC34-EF5A-4B34-8A76-D9B240E72EB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A4F80-3714-47CA-9703-93A84B2B0F0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+33 4 13 25 92 13 - www.aecd.fr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F9F3B-F2A2-4749-BD36-2DBAA6401C2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fld id="{24B7FC5D-E007-49B7-BA57-0D427600E3B4}" type="slidenum">
              <a:t>‹N°›</a:t>
            </a:fld>
            <a:endParaRPr lang="en-US"/>
          </a:p>
        </p:txBody>
      </p:sp>
      <p:pic>
        <p:nvPicPr>
          <p:cNvPr id="8" name="Image 8">
            <a:extLst>
              <a:ext uri="{FF2B5EF4-FFF2-40B4-BE49-F238E27FC236}">
                <a16:creationId xmlns:a16="http://schemas.microsoft.com/office/drawing/2014/main" id="{B59FA90B-439C-46F6-A907-453A628CCD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0975" y="2772817"/>
            <a:ext cx="296869" cy="6371182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449513594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CB6123-CEF6-45B5-8319-E98CAE8B7F0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C669D1-4033-4624-92A8-6626CD861EE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+33 4 13 25 92 13 - www.aecd.fr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C0FAE3-B627-4DC6-A0CB-3C384AB20E2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fld id="{F7CC5E28-7215-489F-8116-980DC69FE88A}" type="slidenum"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849057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2E4F369-F360-4EE2-BF76-2AACC1AC7A3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71496" y="486835"/>
            <a:ext cx="5915025" cy="176741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45D9330-975F-40BC-BB09-917465A0C3A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71496" y="2434171"/>
            <a:ext cx="5915025" cy="580178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1477D75-66D4-4D36-B269-4C987010A888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471492" y="8475136"/>
            <a:ext cx="1543050" cy="4868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457198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900" b="0" i="0" u="none" strike="noStrike" kern="1200" cap="none" spc="0" baseline="0">
                <a:solidFill>
                  <a:srgbClr val="F8B18C"/>
                </a:solidFill>
                <a:uFillTx/>
                <a:latin typeface="Arial Narrow"/>
              </a:defRPr>
            </a:lvl1pPr>
          </a:lstStyle>
          <a:p>
            <a:pPr lvl="0"/>
            <a:r>
              <a:rPr lang="fr-FR"/>
              <a:t>MM.DD.20XX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ED521D2-998F-444E-B6A0-F0334EB7D9BD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2271717" y="8475136"/>
            <a:ext cx="2314574" cy="4868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457198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900" b="0" i="0" u="none" strike="noStrike" kern="1200" cap="none" spc="0" baseline="0">
                <a:solidFill>
                  <a:srgbClr val="F8B18C"/>
                </a:solidFill>
                <a:uFillTx/>
                <a:latin typeface="Arial Narrow"/>
              </a:defRPr>
            </a:lvl1pPr>
          </a:lstStyle>
          <a:p>
            <a:pPr lvl="0"/>
            <a:r>
              <a:rPr lang="fr-FR"/>
              <a:t>AJOUTER UN PIED DE PAGE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B2B2AC4-ECC0-4018-B4CF-AA3D83659883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4843467" y="8475136"/>
            <a:ext cx="1543050" cy="4868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457198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900" b="0" i="0" u="none" strike="noStrike" kern="1200" cap="none" spc="0" baseline="0">
                <a:solidFill>
                  <a:srgbClr val="F8B18C"/>
                </a:solidFill>
                <a:uFillTx/>
                <a:latin typeface="Arial Narrow"/>
              </a:defRPr>
            </a:lvl1pPr>
          </a:lstStyle>
          <a:p>
            <a:pPr lvl="0"/>
            <a:fld id="{EFD9E736-3A89-40C1-8D65-2DC221222A18}" type="slidenum"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marL="0" marR="0" lvl="0" indent="0" algn="l" defTabSz="685796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fr-FR" sz="3300" b="0" i="0" u="none" strike="noStrike" kern="1200" cap="none" spc="0" baseline="0">
          <a:solidFill>
            <a:srgbClr val="F58A1F"/>
          </a:solidFill>
          <a:uFillTx/>
          <a:latin typeface="Bookman Old Style"/>
        </a:defRPr>
      </a:lvl1pPr>
    </p:titleStyle>
    <p:bodyStyle>
      <a:lvl1pPr marL="171449" marR="0" lvl="0" indent="-171449" algn="l" defTabSz="685796" rtl="0" fontAlgn="auto" hangingPunct="1">
        <a:lnSpc>
          <a:spcPct val="90000"/>
        </a:lnSpc>
        <a:spcBef>
          <a:spcPts val="750"/>
        </a:spcBef>
        <a:spcAft>
          <a:spcPts val="0"/>
        </a:spcAft>
        <a:buSzPct val="100000"/>
        <a:buFont typeface="Arial" pitchFamily="34"/>
        <a:buChar char="•"/>
        <a:tabLst/>
        <a:defRPr lang="fr-FR" sz="2100" b="0" i="0" u="none" strike="noStrike" kern="1200" cap="none" spc="0" baseline="0">
          <a:solidFill>
            <a:srgbClr val="F58A1F"/>
          </a:solidFill>
          <a:uFillTx/>
          <a:latin typeface="Arial Narrow"/>
        </a:defRPr>
      </a:lvl1pPr>
      <a:lvl2pPr marL="514347" marR="0" lvl="1" indent="-171449" algn="l" defTabSz="685796" rtl="0" fontAlgn="auto" hangingPunct="1">
        <a:lnSpc>
          <a:spcPct val="90000"/>
        </a:lnSpc>
        <a:spcBef>
          <a:spcPts val="375"/>
        </a:spcBef>
        <a:spcAft>
          <a:spcPts val="0"/>
        </a:spcAft>
        <a:buSzPct val="100000"/>
        <a:buFont typeface="Arial" pitchFamily="34"/>
        <a:buChar char="•"/>
        <a:tabLst/>
        <a:defRPr lang="fr-FR" sz="1800" b="0" i="0" u="none" strike="noStrike" kern="1200" cap="none" spc="0" baseline="0">
          <a:solidFill>
            <a:srgbClr val="F58A1F"/>
          </a:solidFill>
          <a:uFillTx/>
          <a:latin typeface="Arial Narrow"/>
        </a:defRPr>
      </a:lvl2pPr>
      <a:lvl3pPr marL="857245" marR="0" lvl="2" indent="-171449" algn="l" defTabSz="685796" rtl="0" fontAlgn="auto" hangingPunct="1">
        <a:lnSpc>
          <a:spcPct val="90000"/>
        </a:lnSpc>
        <a:spcBef>
          <a:spcPts val="375"/>
        </a:spcBef>
        <a:spcAft>
          <a:spcPts val="0"/>
        </a:spcAft>
        <a:buSzPct val="100000"/>
        <a:buFont typeface="Arial" pitchFamily="34"/>
        <a:buChar char="•"/>
        <a:tabLst/>
        <a:defRPr lang="fr-FR" sz="1500" b="0" i="0" u="none" strike="noStrike" kern="1200" cap="none" spc="0" baseline="0">
          <a:solidFill>
            <a:srgbClr val="F58A1F"/>
          </a:solidFill>
          <a:uFillTx/>
          <a:latin typeface="Arial Narrow"/>
        </a:defRPr>
      </a:lvl3pPr>
      <a:lvl4pPr marL="1200143" marR="0" lvl="3" indent="-171449" algn="l" defTabSz="685796" rtl="0" fontAlgn="auto" hangingPunct="1">
        <a:lnSpc>
          <a:spcPct val="90000"/>
        </a:lnSpc>
        <a:spcBef>
          <a:spcPts val="375"/>
        </a:spcBef>
        <a:spcAft>
          <a:spcPts val="0"/>
        </a:spcAft>
        <a:buSzPct val="100000"/>
        <a:buFont typeface="Arial" pitchFamily="34"/>
        <a:buChar char="•"/>
        <a:tabLst/>
        <a:defRPr lang="fr-FR" sz="1350" b="0" i="0" u="none" strike="noStrike" kern="1200" cap="none" spc="0" baseline="0">
          <a:solidFill>
            <a:srgbClr val="F58A1F"/>
          </a:solidFill>
          <a:uFillTx/>
          <a:latin typeface="Arial Narrow"/>
        </a:defRPr>
      </a:lvl4pPr>
      <a:lvl5pPr marL="1543041" marR="0" lvl="4" indent="-171449" algn="l" defTabSz="685796" rtl="0" fontAlgn="auto" hangingPunct="1">
        <a:lnSpc>
          <a:spcPct val="90000"/>
        </a:lnSpc>
        <a:spcBef>
          <a:spcPts val="375"/>
        </a:spcBef>
        <a:spcAft>
          <a:spcPts val="0"/>
        </a:spcAft>
        <a:buSzPct val="100000"/>
        <a:buFont typeface="Arial" pitchFamily="34"/>
        <a:buChar char="•"/>
        <a:tabLst/>
        <a:defRPr lang="fr-FR" sz="1350" b="0" i="0" u="none" strike="noStrike" kern="1200" cap="none" spc="0" baseline="0">
          <a:solidFill>
            <a:srgbClr val="F58A1F"/>
          </a:solidFill>
          <a:uFillTx/>
          <a:latin typeface="Arial Narrow"/>
        </a:defRPr>
      </a:lvl5pPr>
      <a:lvl6pPr marL="2514585" indent="-228598" algn="l" defTabSz="9143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83" indent="-228598" algn="l" defTabSz="9143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80" indent="-228598" algn="l" defTabSz="9143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77" indent="-228598" algn="l" defTabSz="9143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8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5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92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89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87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85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81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79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hyperlink" Target="mailto:dg@idevformation.com" TargetMode="External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cfa@idev" TargetMode="External"/><Relationship Id="rId5" Type="http://schemas.openxmlformats.org/officeDocument/2006/relationships/image" Target="../media/image29.emf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francecompetences.fr/recherche/rncp/38368/" TargetMode="External"/><Relationship Id="rId4" Type="http://schemas.openxmlformats.org/officeDocument/2006/relationships/image" Target="../media/image3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20">
            <a:extLst>
              <a:ext uri="{FF2B5EF4-FFF2-40B4-BE49-F238E27FC236}">
                <a16:creationId xmlns:a16="http://schemas.microsoft.com/office/drawing/2014/main" id="{8465414A-54FC-4DFE-B0D3-9EC46F5D251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4701870" y="3834415"/>
            <a:ext cx="874961" cy="87496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6A83D8C-C6FB-4BFD-BE16-BEF4618DFCB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2343" y="2554641"/>
            <a:ext cx="3387977" cy="5609811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r-FR" sz="5600" b="1" dirty="0">
                <a:solidFill>
                  <a:srgbClr val="1D2545"/>
                </a:solidFill>
                <a:latin typeface="Calibri"/>
              </a:rPr>
              <a:t>Le métier - les missions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fr-FR" sz="3200" b="1" dirty="0">
              <a:solidFill>
                <a:srgbClr val="1D2545"/>
              </a:solidFill>
              <a:latin typeface="Calibri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fr-FR" sz="4000" kern="0" dirty="0">
                <a:solidFill>
                  <a:srgbClr val="000000"/>
                </a:solidFill>
                <a:latin typeface="Calibri"/>
              </a:rPr>
              <a:t>L’activité du titulaire du brevet de technicien supérieur </a:t>
            </a:r>
            <a:r>
              <a:rPr lang="fr-FR" sz="4000" b="1" kern="0" dirty="0">
                <a:solidFill>
                  <a:srgbClr val="000000"/>
                </a:solidFill>
                <a:latin typeface="Calibri"/>
              </a:rPr>
              <a:t>N</a:t>
            </a:r>
            <a:r>
              <a:rPr lang="fr-FR" sz="4000" kern="0" dirty="0">
                <a:solidFill>
                  <a:srgbClr val="000000"/>
                </a:solidFill>
                <a:latin typeface="Calibri"/>
              </a:rPr>
              <a:t>égociation et </a:t>
            </a:r>
            <a:r>
              <a:rPr lang="fr-FR" sz="4000" b="1" kern="0" dirty="0">
                <a:solidFill>
                  <a:srgbClr val="000000"/>
                </a:solidFill>
                <a:latin typeface="Calibri"/>
              </a:rPr>
              <a:t>D</a:t>
            </a:r>
            <a:r>
              <a:rPr lang="fr-FR" sz="4000" kern="0" dirty="0">
                <a:solidFill>
                  <a:srgbClr val="000000"/>
                </a:solidFill>
                <a:latin typeface="Calibri"/>
              </a:rPr>
              <a:t>igitalisation de la </a:t>
            </a:r>
            <a:r>
              <a:rPr lang="fr-FR" sz="4000" b="1" kern="0" dirty="0">
                <a:solidFill>
                  <a:srgbClr val="000000"/>
                </a:solidFill>
                <a:latin typeface="Calibri"/>
              </a:rPr>
              <a:t>R</a:t>
            </a:r>
            <a:r>
              <a:rPr lang="fr-FR" sz="4000" kern="0" dirty="0">
                <a:solidFill>
                  <a:srgbClr val="000000"/>
                </a:solidFill>
                <a:latin typeface="Calibri"/>
              </a:rPr>
              <a:t>elation </a:t>
            </a:r>
            <a:r>
              <a:rPr lang="fr-FR" sz="4000" b="1" kern="0" dirty="0">
                <a:solidFill>
                  <a:srgbClr val="000000"/>
                </a:solidFill>
                <a:latin typeface="Calibri"/>
              </a:rPr>
              <a:t>C</a:t>
            </a:r>
            <a:r>
              <a:rPr lang="fr-FR" sz="4000" kern="0" dirty="0">
                <a:solidFill>
                  <a:srgbClr val="000000"/>
                </a:solidFill>
                <a:latin typeface="Calibri"/>
              </a:rPr>
              <a:t>lient (NDRC) s’inscrit dans un contexte de mutations profondes et permanentes des métiers commerciaux, liées elles-mêmes aux évolutions et à la place qu’occupe la fonction commerciale dans les stratégies des entreprises et des organisations.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fr-FR" sz="4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Le/la technicien(ne) supérieur(e) NDRC est un(e) commercial(e) généraliste, capable d’exercer dans tous les secteurs d’activités et dans tout type d’organisation, avec tout type de clientèle (B to B, B to C, B to G), quelle que soit la forme de la relation client (en présentiel, à distance, e-relation) et dans toute sa complexité.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fr-FR" sz="4000" kern="0" dirty="0">
                <a:solidFill>
                  <a:schemeClr val="tx1"/>
                </a:solidFill>
                <a:latin typeface="Calibri"/>
              </a:rPr>
              <a:t>Le/la titulaire du BTS NDRC accompagne le client/usager tout au long du processus commercial et intervient sur l’ensemble des activités avant, pendant et après l’achat : conseils, prospection, animation, devis, veille, visites, négociation-vente/achat, suivi après-vente/achat. Cet accompagnement se fait directement ou via un réseau de partenaires.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None/>
            </a:pPr>
            <a:endParaRPr lang="fr-FR" sz="5600" b="1" dirty="0">
              <a:solidFill>
                <a:srgbClr val="1D2545"/>
              </a:solidFill>
              <a:latin typeface="Calibri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fr-FR" sz="5600" b="1" dirty="0">
                <a:solidFill>
                  <a:srgbClr val="1D2545"/>
                </a:solidFill>
                <a:latin typeface="Calibri"/>
              </a:rPr>
              <a:t>Les métiers accessibles</a:t>
            </a:r>
            <a:endParaRPr lang="fr-FR" sz="2400" dirty="0">
              <a:solidFill>
                <a:srgbClr val="1D2545"/>
              </a:solidFill>
              <a:latin typeface="Calibri"/>
            </a:endParaRPr>
          </a:p>
          <a:p>
            <a:pPr marL="0" marR="0" lvl="0" indent="0" algn="l" defTabSz="685796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Tx/>
              <a:buSzPct val="100000"/>
              <a:buFont typeface="Arial" pitchFamily="34"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</a:rPr>
              <a:t>Les appellations du métier sont principalement les suivantes (</a:t>
            </a:r>
            <a:r>
              <a:rPr kumimoji="0" lang="fr-FR" sz="40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</a:rPr>
              <a:t>A titre d’exemple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</a:rPr>
              <a:t>) :</a:t>
            </a:r>
          </a:p>
          <a:p>
            <a:pPr marL="72000" rtl="0" fontAlgn="base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fr-FR" sz="4000" kern="0" dirty="0">
                <a:solidFill>
                  <a:srgbClr val="000000"/>
                </a:solidFill>
                <a:latin typeface="Calibri" panose="020F0502020204030204" pitchFamily="34" charset="0"/>
              </a:rPr>
              <a:t>Vendeur/Vendeuse,</a:t>
            </a:r>
          </a:p>
          <a:p>
            <a:pPr marL="72000" rtl="0" fontAlgn="base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fr-FR" sz="4000" kern="0" dirty="0">
                <a:solidFill>
                  <a:srgbClr val="000000"/>
                </a:solidFill>
                <a:latin typeface="Calibri" panose="020F0502020204030204" pitchFamily="34" charset="0"/>
              </a:rPr>
              <a:t>Commercial(e) terrain,</a:t>
            </a:r>
          </a:p>
          <a:p>
            <a:pPr marL="72000" rtl="0" fontAlgn="base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fr-FR" sz="4000" kern="0" dirty="0">
                <a:solidFill>
                  <a:srgbClr val="000000"/>
                </a:solidFill>
                <a:latin typeface="Calibri" panose="020F0502020204030204" pitchFamily="34" charset="0"/>
              </a:rPr>
              <a:t>Négociateur / Négociatrice,</a:t>
            </a:r>
          </a:p>
          <a:p>
            <a:pPr marL="72000" rtl="0" fontAlgn="base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fr-FR" sz="4000" kern="0" dirty="0">
                <a:solidFill>
                  <a:srgbClr val="000000"/>
                </a:solidFill>
                <a:latin typeface="Calibri" panose="020F0502020204030204" pitchFamily="34" charset="0"/>
              </a:rPr>
              <a:t>Délégué(e) Commercial(e),</a:t>
            </a:r>
          </a:p>
          <a:p>
            <a:pPr marL="72000" rtl="0" fontAlgn="base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fr-FR" sz="4000" kern="0" dirty="0">
                <a:solidFill>
                  <a:srgbClr val="000000"/>
                </a:solidFill>
                <a:latin typeface="Calibri" panose="020F0502020204030204" pitchFamily="34" charset="0"/>
              </a:rPr>
              <a:t>Conseiller(ère) Commercial(e),</a:t>
            </a:r>
          </a:p>
          <a:p>
            <a:pPr marL="72000" rtl="0" fontAlgn="base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fr-FR" sz="4000" kern="0" dirty="0">
                <a:solidFill>
                  <a:srgbClr val="000000"/>
                </a:solidFill>
                <a:latin typeface="Calibri" panose="020F0502020204030204" pitchFamily="34" charset="0"/>
              </a:rPr>
              <a:t>Chargé(e) d’affaires ou de clientèle,</a:t>
            </a:r>
          </a:p>
          <a:p>
            <a:pPr marL="72000" rtl="0" fontAlgn="base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fr-FR" sz="4000" kern="0" dirty="0">
                <a:solidFill>
                  <a:srgbClr val="000000"/>
                </a:solidFill>
                <a:latin typeface="Calibri" panose="020F0502020204030204" pitchFamily="34" charset="0"/>
              </a:rPr>
              <a:t>Technico-commercial(e),</a:t>
            </a:r>
          </a:p>
          <a:p>
            <a:pPr marL="72000" rtl="0" fontAlgn="base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fr-FR" sz="4000" kern="0" dirty="0">
                <a:solidFill>
                  <a:srgbClr val="000000"/>
                </a:solidFill>
                <a:latin typeface="Calibri" panose="020F0502020204030204" pitchFamily="34" charset="0"/>
              </a:rPr>
              <a:t>Télévendeur(euse), Téléconseiller(ère), Téléopérateur/-</a:t>
            </a:r>
            <a:r>
              <a:rPr lang="fr-FR" sz="4000" kern="0" dirty="0" err="1">
                <a:solidFill>
                  <a:srgbClr val="000000"/>
                </a:solidFill>
                <a:latin typeface="Calibri" panose="020F0502020204030204" pitchFamily="34" charset="0"/>
              </a:rPr>
              <a:t>trice</a:t>
            </a:r>
            <a:r>
              <a:rPr lang="fr-FR" sz="4000" kern="0" dirty="0">
                <a:solidFill>
                  <a:srgbClr val="000000"/>
                </a:solidFill>
                <a:latin typeface="Calibri" panose="020F0502020204030204" pitchFamily="34" charset="0"/>
              </a:rPr>
              <a:t>,</a:t>
            </a:r>
          </a:p>
          <a:p>
            <a:pPr marL="72000" rtl="0" fontAlgn="base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fr-FR" sz="4000" kern="0" dirty="0">
                <a:solidFill>
                  <a:srgbClr val="000000"/>
                </a:solidFill>
                <a:latin typeface="Calibri" panose="020F0502020204030204" pitchFamily="34" charset="0"/>
              </a:rPr>
              <a:t>Animateur/-</a:t>
            </a:r>
            <a:r>
              <a:rPr lang="fr-FR" sz="4000" kern="0" dirty="0" err="1">
                <a:solidFill>
                  <a:srgbClr val="000000"/>
                </a:solidFill>
                <a:latin typeface="Calibri" panose="020F0502020204030204" pitchFamily="34" charset="0"/>
              </a:rPr>
              <a:t>trice</a:t>
            </a:r>
            <a:r>
              <a:rPr lang="fr-FR" sz="4000" kern="0" dirty="0">
                <a:solidFill>
                  <a:srgbClr val="000000"/>
                </a:solidFill>
                <a:latin typeface="Calibri" panose="020F0502020204030204" pitchFamily="34" charset="0"/>
              </a:rPr>
              <a:t> réseau, Animateur/-</a:t>
            </a:r>
            <a:r>
              <a:rPr lang="fr-FR" sz="4000" kern="0" dirty="0" err="1">
                <a:solidFill>
                  <a:srgbClr val="000000"/>
                </a:solidFill>
                <a:latin typeface="Calibri" panose="020F0502020204030204" pitchFamily="34" charset="0"/>
              </a:rPr>
              <a:t>trice</a:t>
            </a:r>
            <a:r>
              <a:rPr lang="fr-FR" sz="4000" kern="0" dirty="0">
                <a:solidFill>
                  <a:srgbClr val="000000"/>
                </a:solidFill>
                <a:latin typeface="Calibri" panose="020F0502020204030204" pitchFamily="34" charset="0"/>
              </a:rPr>
              <a:t> des ventes</a:t>
            </a:r>
          </a:p>
          <a:p>
            <a:pPr marL="72000" rtl="0" fontAlgn="base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fr-FR" sz="4000" kern="0" dirty="0">
                <a:solidFill>
                  <a:srgbClr val="000000"/>
                </a:solidFill>
                <a:latin typeface="Calibri" panose="020F0502020204030204" pitchFamily="34" charset="0"/>
              </a:rPr>
              <a:t>Chef(</a:t>
            </a:r>
            <a:r>
              <a:rPr lang="fr-FR" sz="4000" kern="0" dirty="0" err="1">
                <a:solidFill>
                  <a:srgbClr val="000000"/>
                </a:solidFill>
                <a:latin typeface="Calibri" panose="020F0502020204030204" pitchFamily="34" charset="0"/>
              </a:rPr>
              <a:t>fe</a:t>
            </a:r>
            <a:r>
              <a:rPr lang="fr-FR" sz="4000" kern="0" dirty="0">
                <a:solidFill>
                  <a:srgbClr val="000000"/>
                </a:solidFill>
                <a:latin typeface="Calibri" panose="020F0502020204030204" pitchFamily="34" charset="0"/>
              </a:rPr>
              <a:t>) de secteur, E-marchandiseur(e)</a:t>
            </a:r>
          </a:p>
          <a:p>
            <a:pPr marL="0" indent="0" algn="just" rtl="0" fontAlgn="base">
              <a:lnSpc>
                <a:spcPct val="120000"/>
              </a:lnSpc>
              <a:buNone/>
            </a:pPr>
            <a:endParaRPr lang="fr-FR" sz="4000" kern="0" dirty="0">
              <a:solidFill>
                <a:srgbClr val="1D2243"/>
              </a:solidFill>
              <a:latin typeface="Calibri"/>
            </a:endParaRPr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12743827-CFA6-463A-8906-45998CE25241}"/>
              </a:ext>
            </a:extLst>
          </p:cNvPr>
          <p:cNvSpPr txBox="1"/>
          <p:nvPr/>
        </p:nvSpPr>
        <p:spPr>
          <a:xfrm>
            <a:off x="345440" y="2195330"/>
            <a:ext cx="6072825" cy="37276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84408" tIns="42199" rIns="84408" bIns="42199" anchor="t" anchorCtr="0" compatLnSpc="1">
            <a:normAutofit fontScale="25000" lnSpcReduction="20000"/>
          </a:bodyPr>
          <a:lstStyle/>
          <a:p>
            <a:pPr marL="234468" lvl="1" indent="-234468" algn="ctr" defTabSz="685796">
              <a:lnSpc>
                <a:spcPct val="80000"/>
              </a:lnSpc>
              <a:spcBef>
                <a:spcPts val="375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6400" b="1" dirty="0">
                <a:solidFill>
                  <a:srgbClr val="10ABBB"/>
                </a:solidFill>
                <a:latin typeface="Calibri"/>
              </a:rPr>
              <a:t>Alternance rythme global : 2 jours en Centre / 3 jours en Entreprise </a:t>
            </a:r>
          </a:p>
          <a:p>
            <a:pPr marL="234468" lvl="1" indent="-234468" algn="ctr" defTabSz="685796">
              <a:lnSpc>
                <a:spcPct val="80000"/>
              </a:lnSpc>
              <a:spcBef>
                <a:spcPts val="375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4800" b="1" dirty="0">
                <a:solidFill>
                  <a:srgbClr val="1D2243"/>
                </a:solidFill>
                <a:latin typeface="Arial Narrow" panose="020B0606020202030204" pitchFamily="34" charset="0"/>
              </a:rPr>
              <a:t>Durée : 1 351 h en Centre – Contrat en alternance de 24 mois maximum</a:t>
            </a:r>
          </a:p>
        </p:txBody>
      </p:sp>
      <p:sp>
        <p:nvSpPr>
          <p:cNvPr id="11" name="ZoneTexte 36">
            <a:extLst>
              <a:ext uri="{FF2B5EF4-FFF2-40B4-BE49-F238E27FC236}">
                <a16:creationId xmlns:a16="http://schemas.microsoft.com/office/drawing/2014/main" id="{8519F5AB-0095-484B-AEBA-FF4B82DDB990}"/>
              </a:ext>
            </a:extLst>
          </p:cNvPr>
          <p:cNvSpPr txBox="1"/>
          <p:nvPr/>
        </p:nvSpPr>
        <p:spPr>
          <a:xfrm>
            <a:off x="3660139" y="2649177"/>
            <a:ext cx="3088094" cy="40709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84408" tIns="42199" rIns="84408" bIns="42199" anchor="t" anchorCtr="0" compatLnSpc="1">
            <a:spAutoFit/>
          </a:bodyPr>
          <a:lstStyle/>
          <a:p>
            <a:pPr defTabSz="45719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1" dirty="0">
                <a:solidFill>
                  <a:srgbClr val="1D2243"/>
                </a:solidFill>
                <a:latin typeface="Calibri"/>
              </a:rPr>
              <a:t>Objectifs</a:t>
            </a:r>
            <a:r>
              <a:rPr lang="fr-FR" sz="1400" b="1" dirty="0">
                <a:solidFill>
                  <a:srgbClr val="1D2545"/>
                </a:solidFill>
                <a:latin typeface="Calibri"/>
              </a:rPr>
              <a:t> </a:t>
            </a:r>
            <a:r>
              <a:rPr lang="fr-FR" sz="1000" b="1" dirty="0">
                <a:solidFill>
                  <a:srgbClr val="1D2545"/>
                </a:solidFill>
                <a:latin typeface="Calibri"/>
              </a:rPr>
              <a:t>: </a:t>
            </a:r>
            <a:r>
              <a:rPr lang="fr-FR" sz="1000" dirty="0">
                <a:solidFill>
                  <a:srgbClr val="000000"/>
                </a:solidFill>
              </a:rPr>
              <a:t>A la fin de la formation, les Alternant(e)s seront en capacité de (d’) :</a:t>
            </a:r>
          </a:p>
          <a:p>
            <a:pPr defTabSz="45719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500" dirty="0">
              <a:solidFill>
                <a:srgbClr val="000000"/>
              </a:solidFill>
            </a:endParaRPr>
          </a:p>
          <a:p>
            <a:pPr defTabSz="45719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500" dirty="0">
              <a:solidFill>
                <a:srgbClr val="000000"/>
              </a:solidFill>
            </a:endParaRPr>
          </a:p>
          <a:p>
            <a:pPr defTabSz="45719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fr-FR" sz="1200" b="1" i="0" u="none" strike="noStrike" kern="1200" cap="none" spc="0" normalizeH="0" baseline="0" noProof="0" dirty="0">
                <a:ln w="9525">
                  <a:noFill/>
                </a:ln>
                <a:solidFill>
                  <a:srgbClr val="10ABB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→</a:t>
            </a:r>
            <a:r>
              <a:rPr kumimoji="0" lang="fr-FR" sz="1000" b="1" i="0" u="none" strike="noStrike" kern="1200" cap="none" spc="0" normalizeH="0" baseline="0" noProof="0" dirty="0">
                <a:ln w="9525">
                  <a:noFill/>
                </a:ln>
                <a:solidFill>
                  <a:srgbClr val="10ABB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1100" b="1" i="0" u="none" strike="noStrike" kern="1200" cap="none" spc="0" normalizeH="0" baseline="0" noProof="0" dirty="0">
                <a:ln w="9525">
                  <a:noFill/>
                </a:ln>
                <a:solidFill>
                  <a:srgbClr val="10ABB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Assurer la R</a:t>
            </a:r>
            <a:r>
              <a:rPr lang="fr-FR" sz="1100" b="1" dirty="0" err="1">
                <a:ln w="9525">
                  <a:noFill/>
                </a:ln>
                <a:solidFill>
                  <a:srgbClr val="10ABBB"/>
                </a:solidFill>
                <a:latin typeface="Calibri" panose="020F0502020204030204"/>
              </a:rPr>
              <a:t>ela</a:t>
            </a:r>
            <a:r>
              <a:rPr lang="fr-FR" sz="1100" b="1" dirty="0" err="1">
                <a:solidFill>
                  <a:srgbClr val="10ABBB"/>
                </a:solidFill>
              </a:rPr>
              <a:t>tion</a:t>
            </a:r>
            <a:r>
              <a:rPr lang="fr-FR" sz="1100" b="1" dirty="0">
                <a:solidFill>
                  <a:srgbClr val="10ABBB"/>
                </a:solidFill>
              </a:rPr>
              <a:t> Client et la négociation-vente : </a:t>
            </a:r>
            <a:r>
              <a:rPr lang="fr-FR" sz="900" b="0" i="0" dirty="0">
                <a:effectLst/>
              </a:rPr>
              <a:t>Cibler et prospecter la clientèle, Négocier et accompagner la relation client, Organiser et animer un événement commercial, Exploiter et mutualiser l’information commerciale</a:t>
            </a:r>
            <a:endParaRPr lang="fr-FR" sz="900" b="1" dirty="0"/>
          </a:p>
          <a:p>
            <a:pPr defTabSz="45719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500" dirty="0">
              <a:solidFill>
                <a:srgbClr val="000000"/>
              </a:solidFill>
            </a:endParaRP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500" b="1" kern="0" dirty="0">
              <a:solidFill>
                <a:srgbClr val="000000"/>
              </a:solidFill>
            </a:endParaRP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fr-FR" sz="1200" b="1" i="0" u="none" strike="noStrike" kern="1200" cap="none" spc="0" normalizeH="0" baseline="0" noProof="0" dirty="0">
                <a:ln w="9525">
                  <a:noFill/>
                </a:ln>
                <a:solidFill>
                  <a:srgbClr val="10ABB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→</a:t>
            </a:r>
            <a:r>
              <a:rPr kumimoji="0" lang="fr-FR" sz="1000" b="1" i="0" u="none" strike="noStrike" kern="1200" cap="none" spc="0" normalizeH="0" baseline="0" noProof="0" dirty="0">
                <a:ln w="9525">
                  <a:noFill/>
                </a:ln>
                <a:solidFill>
                  <a:srgbClr val="10ABB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1100" b="1" i="0" u="none" strike="noStrike" kern="0" cap="none" spc="0" normalizeH="0" baseline="0" noProof="0" dirty="0">
                <a:ln w="9525">
                  <a:noFill/>
                </a:ln>
                <a:solidFill>
                  <a:srgbClr val="10ABB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Assurer la R</a:t>
            </a:r>
            <a:r>
              <a:rPr lang="fr-FR" sz="1100" b="1" kern="0" dirty="0" err="1">
                <a:solidFill>
                  <a:srgbClr val="10ABBB"/>
                </a:solidFill>
              </a:rPr>
              <a:t>elation</a:t>
            </a:r>
            <a:r>
              <a:rPr lang="fr-FR" sz="1100" b="1" kern="0" dirty="0">
                <a:solidFill>
                  <a:srgbClr val="10ABBB"/>
                </a:solidFill>
              </a:rPr>
              <a:t> Client à distance et la digitalisation : </a:t>
            </a:r>
            <a:r>
              <a:rPr lang="fr-FR" sz="900" b="0" i="0" dirty="0">
                <a:effectLst/>
              </a:rPr>
              <a:t>Maîtriser la relation omnicanale, Animer la relation client digitale, Développer la relation client en e-commerce</a:t>
            </a:r>
            <a:endParaRPr lang="fr-FR" sz="900" b="1" kern="0" dirty="0"/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500" b="1" kern="0" dirty="0">
              <a:solidFill>
                <a:srgbClr val="000000"/>
              </a:solidFill>
            </a:endParaRP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500" dirty="0"/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fr-FR" sz="1200" b="1" i="0" u="none" strike="noStrike" kern="1200" cap="none" spc="0" normalizeH="0" baseline="0" noProof="0" dirty="0">
                <a:ln w="9525">
                  <a:noFill/>
                </a:ln>
                <a:solidFill>
                  <a:srgbClr val="10ABB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→</a:t>
            </a:r>
            <a:r>
              <a:rPr kumimoji="0" lang="fr-FR" sz="1100" b="1" i="0" u="none" strike="noStrike" kern="0" cap="none" spc="0" normalizeH="0" baseline="0" noProof="0" dirty="0">
                <a:solidFill>
                  <a:srgbClr val="10ABB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fr-FR" sz="1100" b="1" kern="0" dirty="0">
                <a:ln w="9525">
                  <a:noFill/>
                </a:ln>
                <a:solidFill>
                  <a:srgbClr val="10ABBB"/>
                </a:solidFill>
              </a:rPr>
              <a:t>Assurer la R</a:t>
            </a:r>
            <a:r>
              <a:rPr lang="fr-FR" sz="1100" b="1" kern="0" dirty="0">
                <a:solidFill>
                  <a:srgbClr val="10ABBB"/>
                </a:solidFill>
              </a:rPr>
              <a:t>elation Client et l’animation de réseaux : </a:t>
            </a:r>
            <a:r>
              <a:rPr lang="fr-FR" sz="900" b="0" i="0" dirty="0">
                <a:effectLst/>
              </a:rPr>
              <a:t>Implanter et promouvoir l’offre chez des distributeurs, Développer et animer un réseau de partenaires, Créer et animer un réseau de vente directe</a:t>
            </a:r>
            <a:endParaRPr lang="fr-FR" sz="900" b="1" dirty="0"/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000" dirty="0"/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1" i="0" u="none" strike="noStrike" kern="1200" cap="none" spc="0" baseline="0" dirty="0">
                <a:solidFill>
                  <a:srgbClr val="1D2243"/>
                </a:solidFill>
                <a:uFillTx/>
              </a:rPr>
              <a:t>Conditions d’accès</a:t>
            </a:r>
            <a:endParaRPr lang="fr-FR" sz="1400" b="1" i="0" u="none" strike="noStrike" kern="1200" cap="none" spc="0" baseline="0" dirty="0">
              <a:solidFill>
                <a:srgbClr val="10ABBB"/>
              </a:solidFill>
              <a:uFillTx/>
            </a:endParaRP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500" b="1" i="0" u="sng" strike="noStrike" kern="1200" cap="none" spc="0" baseline="0" dirty="0">
              <a:solidFill>
                <a:srgbClr val="10ABBB"/>
              </a:solidFill>
              <a:uFillTx/>
              <a:latin typeface="Calibri"/>
            </a:endParaRP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000" b="1" i="0" u="sng" strike="noStrike" kern="1200" cap="none" spc="0" baseline="0" dirty="0">
                <a:solidFill>
                  <a:srgbClr val="10ABBB"/>
                </a:solidFill>
                <a:uFillTx/>
                <a:latin typeface="Calibri"/>
              </a:rPr>
              <a:t>Prérequis </a:t>
            </a:r>
            <a:r>
              <a:rPr lang="fr-FR" sz="1000" b="1" i="0" strike="noStrike" kern="1200" cap="none" spc="0" baseline="0" dirty="0">
                <a:solidFill>
                  <a:srgbClr val="10ABBB"/>
                </a:solidFill>
                <a:uFillTx/>
                <a:latin typeface="Calibri"/>
              </a:rPr>
              <a:t>: </a:t>
            </a:r>
            <a:endParaRPr lang="fr-FR" sz="1000" b="0" i="0" u="none" strike="noStrike" kern="1200" cap="none" spc="0" baseline="0" dirty="0">
              <a:solidFill>
                <a:schemeClr val="accent1">
                  <a:lumMod val="75000"/>
                </a:schemeClr>
              </a:solidFill>
              <a:uFillTx/>
              <a:latin typeface="Calibri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fr-FR" sz="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fr-FR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Être titulaire d’un baccalauréat général, technologique, professionnel ou de tout autre diplôme de niveau 4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fr-FR" sz="9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fr-FR" sz="90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Décret du 21.03.2019 fixant les conditions d’admission en BTS)</a:t>
            </a:r>
            <a:endParaRPr kumimoji="0" lang="fr-FR" sz="10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8" name="Picture 4" descr="Afficher l’image source">
            <a:extLst>
              <a:ext uri="{FF2B5EF4-FFF2-40B4-BE49-F238E27FC236}">
                <a16:creationId xmlns:a16="http://schemas.microsoft.com/office/drawing/2014/main" id="{4D4C7D6A-A8E4-4D7D-96EC-DD55D69775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548"/>
            <a:ext cx="5816009" cy="1880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10">
            <a:extLst>
              <a:ext uri="{FF2B5EF4-FFF2-40B4-BE49-F238E27FC236}">
                <a16:creationId xmlns:a16="http://schemas.microsoft.com/office/drawing/2014/main" id="{57EFA469-470F-4243-B732-A9B52FD0A2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0457" y="-19550"/>
            <a:ext cx="2897545" cy="2066053"/>
          </a:xfrm>
          <a:prstGeom prst="rect">
            <a:avLst/>
          </a:prstGeom>
          <a:noFill/>
          <a:ln cap="flat">
            <a:noFill/>
          </a:ln>
          <a:effectLst>
            <a:outerShdw dist="63497" dir="7619903" algn="tl">
              <a:srgbClr val="D9D9D9">
                <a:alpha val="21000"/>
              </a:srgbClr>
            </a:outerShdw>
          </a:effectLst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772AB1E3-070F-458E-A871-E5A693AF5C2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2343" y="1860576"/>
            <a:ext cx="6621785" cy="383279"/>
          </a:xfrm>
        </p:spPr>
        <p:txBody>
          <a:bodyPr anchor="t">
            <a:normAutofit fontScale="90000"/>
          </a:bodyPr>
          <a:lstStyle/>
          <a:p>
            <a:pPr lvl="0" algn="ctr"/>
            <a:r>
              <a:rPr lang="fr-FR" sz="2000" b="1" dirty="0">
                <a:solidFill>
                  <a:srgbClr val="1D2243"/>
                </a:solidFill>
                <a:latin typeface="Calibri"/>
              </a:rPr>
              <a:t>BTS – Négociation et Digitalisation de la Relation Client </a:t>
            </a:r>
            <a:r>
              <a:rPr lang="fr-FR" sz="1600" dirty="0">
                <a:solidFill>
                  <a:srgbClr val="1D2243"/>
                </a:solidFill>
                <a:latin typeface="Calibri"/>
              </a:rPr>
              <a:t>(Niveau 5)</a:t>
            </a:r>
            <a:endParaRPr lang="fr-FR" sz="1600" b="1" dirty="0">
              <a:solidFill>
                <a:srgbClr val="1D2243"/>
              </a:solidFill>
              <a:latin typeface="Calibri"/>
            </a:endParaRPr>
          </a:p>
        </p:txBody>
      </p:sp>
      <p:sp>
        <p:nvSpPr>
          <p:cNvPr id="7" name="ZoneTexte 15">
            <a:extLst>
              <a:ext uri="{FF2B5EF4-FFF2-40B4-BE49-F238E27FC236}">
                <a16:creationId xmlns:a16="http://schemas.microsoft.com/office/drawing/2014/main" id="{45AAF6CD-3C01-4AF5-ADDA-5280287C20D2}"/>
              </a:ext>
            </a:extLst>
          </p:cNvPr>
          <p:cNvSpPr txBox="1"/>
          <p:nvPr/>
        </p:nvSpPr>
        <p:spPr>
          <a:xfrm>
            <a:off x="4479537" y="139445"/>
            <a:ext cx="2194591" cy="11154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algn="r" defTabSz="45719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662" b="1" dirty="0">
                <a:solidFill>
                  <a:srgbClr val="10ABBB"/>
                </a:solidFill>
                <a:latin typeface="Calibri"/>
                <a:ea typeface="Times New Roman" pitchFamily="18"/>
                <a:cs typeface="Calibri"/>
              </a:rPr>
              <a:t>RNCP 38368</a:t>
            </a:r>
          </a:p>
          <a:p>
            <a:pPr algn="r" defTabSz="45719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662" b="1" dirty="0">
                <a:solidFill>
                  <a:srgbClr val="10ABBB"/>
                </a:solidFill>
                <a:latin typeface="Calibri"/>
                <a:ea typeface="Times New Roman" pitchFamily="18"/>
                <a:cs typeface="Calibri"/>
              </a:rPr>
              <a:t>Formacodes : 34040 ; 34561 ; 34076</a:t>
            </a:r>
          </a:p>
          <a:p>
            <a:pPr algn="ctr" defTabSz="45719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662" b="1" dirty="0">
                <a:solidFill>
                  <a:srgbClr val="10ABBB"/>
                </a:solidFill>
                <a:latin typeface="Calibri"/>
                <a:cs typeface="Calibri"/>
              </a:rPr>
              <a:t>                      </a:t>
            </a:r>
          </a:p>
        </p:txBody>
      </p:sp>
      <p:pic>
        <p:nvPicPr>
          <p:cNvPr id="13" name="Image 39">
            <a:extLst>
              <a:ext uri="{FF2B5EF4-FFF2-40B4-BE49-F238E27FC236}">
                <a16:creationId xmlns:a16="http://schemas.microsoft.com/office/drawing/2014/main" id="{27D9B24C-FCE1-4227-BB0D-E2FF8FA802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0797" y="2626221"/>
            <a:ext cx="259342" cy="644397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9" name="ZoneTexte 13">
            <a:extLst>
              <a:ext uri="{FF2B5EF4-FFF2-40B4-BE49-F238E27FC236}">
                <a16:creationId xmlns:a16="http://schemas.microsoft.com/office/drawing/2014/main" id="{428253D7-215A-114D-1896-DE53A5E39E5A}"/>
              </a:ext>
            </a:extLst>
          </p:cNvPr>
          <p:cNvSpPr txBox="1"/>
          <p:nvPr/>
        </p:nvSpPr>
        <p:spPr>
          <a:xfrm>
            <a:off x="3660139" y="8053272"/>
            <a:ext cx="2906568" cy="61555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just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1" i="0" u="none" strike="noStrike" kern="1200" cap="none" spc="0" baseline="0" dirty="0">
                <a:solidFill>
                  <a:srgbClr val="1D2243"/>
                </a:solidFill>
                <a:uFillTx/>
              </a:rPr>
              <a:t>Prochaine(s) session(s)</a:t>
            </a:r>
            <a:endParaRPr lang="fr-FR" sz="1400" b="1" i="0" u="none" strike="noStrike" kern="1200" cap="none" spc="0" baseline="0" dirty="0">
              <a:solidFill>
                <a:srgbClr val="CC0066"/>
              </a:solidFill>
              <a:uFillTx/>
            </a:endParaRPr>
          </a:p>
          <a:p>
            <a:pPr marL="0" marR="0" lvl="0" indent="0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000" b="0" i="0" u="none" strike="noStrike" kern="1200" cap="none" spc="0" baseline="0" dirty="0">
                <a:solidFill>
                  <a:srgbClr val="000000"/>
                </a:solidFill>
                <a:uFillTx/>
              </a:rPr>
              <a:t>Nous contacter pour obtenir les dates précises à l’adresse suivante: </a:t>
            </a:r>
            <a:r>
              <a:rPr lang="fr-FR" sz="1000" b="1" i="0" u="sng" strike="noStrike" kern="1200" cap="none" spc="0" baseline="0" dirty="0">
                <a:solidFill>
                  <a:srgbClr val="10ABBB"/>
                </a:solidFill>
                <a:uFillTx/>
              </a:rPr>
              <a:t>dg</a:t>
            </a:r>
            <a:r>
              <a:rPr lang="fr-FR" sz="1000" b="1" i="0" u="sng" strike="noStrike" kern="1200" cap="none" spc="0" baseline="0" dirty="0">
                <a:solidFill>
                  <a:srgbClr val="10ABBB"/>
                </a:solidFill>
                <a:uFillTx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@idev</a:t>
            </a:r>
            <a:r>
              <a:rPr lang="fr-FR" sz="1000" b="1" i="0" u="sng" strike="noStrike" kern="1200" cap="none" spc="0" baseline="0" dirty="0">
                <a:solidFill>
                  <a:srgbClr val="10ABBB"/>
                </a:solidFill>
                <a:uFillTx/>
              </a:rPr>
              <a:t>formation.com</a:t>
            </a:r>
          </a:p>
        </p:txBody>
      </p:sp>
      <p:sp>
        <p:nvSpPr>
          <p:cNvPr id="14" name="ZoneTexte 12">
            <a:extLst>
              <a:ext uri="{FF2B5EF4-FFF2-40B4-BE49-F238E27FC236}">
                <a16:creationId xmlns:a16="http://schemas.microsoft.com/office/drawing/2014/main" id="{8CE1EC54-1ED2-FD0A-7AD7-7A978CA678C1}"/>
              </a:ext>
            </a:extLst>
          </p:cNvPr>
          <p:cNvSpPr txBox="1"/>
          <p:nvPr/>
        </p:nvSpPr>
        <p:spPr>
          <a:xfrm>
            <a:off x="5684380" y="8789111"/>
            <a:ext cx="9897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800" i="1" dirty="0">
                <a:solidFill>
                  <a:schemeClr val="bg1">
                    <a:lumMod val="50000"/>
                  </a:schemeClr>
                </a:solidFill>
              </a:rPr>
              <a:t>MAJ 24/09/2025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9B41F47-474A-DFD3-D09A-C50CFC402FEB}"/>
              </a:ext>
            </a:extLst>
          </p:cNvPr>
          <p:cNvSpPr/>
          <p:nvPr/>
        </p:nvSpPr>
        <p:spPr>
          <a:xfrm>
            <a:off x="3660139" y="7205625"/>
            <a:ext cx="3067543" cy="661720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1" i="0" u="none" strike="noStrike" kern="1200" cap="none" spc="0" baseline="0" dirty="0">
                <a:solidFill>
                  <a:srgbClr val="1D2243"/>
                </a:solidFill>
                <a:uFillTx/>
                <a:latin typeface="Calibri"/>
              </a:rPr>
              <a:t>Lieu de formation</a:t>
            </a:r>
          </a:p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300" i="0" u="none" strike="noStrike" kern="1200" cap="none" spc="0" baseline="0" dirty="0">
              <a:solidFill>
                <a:srgbClr val="1D2243"/>
              </a:solidFill>
              <a:uFillTx/>
              <a:latin typeface="Calibri"/>
            </a:endParaRPr>
          </a:p>
          <a:p>
            <a:pPr lvl="0" algn="just" defTabSz="4572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000" dirty="0"/>
              <a:t>IDEV Marseille 13016 </a:t>
            </a:r>
            <a:r>
              <a:rPr lang="fr-FR" sz="1000" dirty="0">
                <a:solidFill>
                  <a:srgbClr val="000000"/>
                </a:solidFill>
                <a:sym typeface="Wingdings" panose="05000000000000000000" pitchFamily="2" charset="2"/>
              </a:rPr>
              <a:t>: </a:t>
            </a:r>
            <a:r>
              <a:rPr lang="fr-FR" sz="1000" b="1" dirty="0">
                <a:solidFill>
                  <a:srgbClr val="10ABBB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dg@idevformation.com</a:t>
            </a:r>
            <a:endParaRPr lang="fr-FR" sz="1000" b="1" dirty="0">
              <a:solidFill>
                <a:srgbClr val="10ABBB"/>
              </a:solidFill>
            </a:endParaRPr>
          </a:p>
          <a:p>
            <a:pPr marL="171450" lvl="0" indent="-171450" algn="just" defTabSz="457200">
              <a:buFont typeface="Wingdings" panose="05000000000000000000" pitchFamily="2" charset="2"/>
              <a:buChar char="(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000" dirty="0">
                <a:solidFill>
                  <a:srgbClr val="000000"/>
                </a:solidFill>
              </a:rPr>
              <a:t>:  04.13.25.92.13</a:t>
            </a:r>
          </a:p>
        </p:txBody>
      </p:sp>
    </p:spTree>
    <p:extLst>
      <p:ext uri="{BB962C8B-B14F-4D97-AF65-F5344CB8AC3E}">
        <p14:creationId xmlns:p14="http://schemas.microsoft.com/office/powerpoint/2010/main" val="3136819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3">
            <a:extLst>
              <a:ext uri="{FF2B5EF4-FFF2-40B4-BE49-F238E27FC236}">
                <a16:creationId xmlns:a16="http://schemas.microsoft.com/office/drawing/2014/main" id="{5F26F4B5-6265-4AB2-9909-EC211E104E3B}"/>
              </a:ext>
            </a:extLst>
          </p:cNvPr>
          <p:cNvSpPr/>
          <p:nvPr/>
        </p:nvSpPr>
        <p:spPr>
          <a:xfrm>
            <a:off x="3733834" y="4202483"/>
            <a:ext cx="2908266" cy="2893100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algn="just" defTabSz="45719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1" kern="0" dirty="0">
                <a:solidFill>
                  <a:srgbClr val="1D2243"/>
                </a:solidFill>
                <a:latin typeface="Calibri"/>
              </a:rPr>
              <a:t>M</a:t>
            </a:r>
            <a:r>
              <a:rPr lang="fr-FR" sz="1400" b="1" dirty="0">
                <a:solidFill>
                  <a:srgbClr val="1D2243"/>
                </a:solidFill>
                <a:latin typeface="Calibri"/>
              </a:rPr>
              <a:t>éthodes mobilisées </a:t>
            </a:r>
            <a:endParaRPr lang="fr-FR" sz="1100" b="1" u="sng" dirty="0">
              <a:solidFill>
                <a:srgbClr val="10ABBB"/>
              </a:solidFill>
              <a:latin typeface="Calibri"/>
            </a:endParaRPr>
          </a:p>
          <a:p>
            <a:pPr algn="just" defTabSz="45719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300" b="1" dirty="0">
              <a:solidFill>
                <a:srgbClr val="D8267B"/>
              </a:solidFill>
              <a:latin typeface="Calibri"/>
            </a:endParaRPr>
          </a:p>
          <a:p>
            <a:pPr defTabSz="45719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100" kern="0" dirty="0">
                <a:solidFill>
                  <a:srgbClr val="111111"/>
                </a:solidFill>
              </a:rPr>
              <a:t>Basée sur les principes fondateurs de l’éducation cognitive, les méthodes et modalités pédagogiques utilisées sont axées sur l’individualisation des parcours au travers de :</a:t>
            </a:r>
          </a:p>
          <a:p>
            <a:pPr defTabSz="45719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100" kern="0" dirty="0">
              <a:solidFill>
                <a:srgbClr val="111111"/>
              </a:solidFill>
            </a:endParaRPr>
          </a:p>
          <a:p>
            <a:pPr marL="171450" indent="-171450" defTabSz="457198">
              <a:buFontTx/>
              <a:buChar char="-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100" u="sng" kern="0" dirty="0">
                <a:solidFill>
                  <a:srgbClr val="111111"/>
                </a:solidFill>
              </a:rPr>
              <a:t>La pédagogie de l’alternance </a:t>
            </a:r>
            <a:r>
              <a:rPr lang="fr-FR" sz="1100" kern="0" dirty="0">
                <a:solidFill>
                  <a:srgbClr val="111111"/>
                </a:solidFill>
              </a:rPr>
              <a:t>: Approche par compétences, Analyse des situations de travail (</a:t>
            </a:r>
            <a:r>
              <a:rPr lang="fr-FR" sz="1100" i="1" kern="0" dirty="0">
                <a:solidFill>
                  <a:srgbClr val="111111"/>
                </a:solidFill>
              </a:rPr>
              <a:t>Séances de retours réflexifs et d’entraînements à l’analyse de situations vécues en entrep</a:t>
            </a:r>
            <a:r>
              <a:rPr lang="fr-FR" sz="1100" kern="0" dirty="0">
                <a:solidFill>
                  <a:srgbClr val="111111"/>
                </a:solidFill>
              </a:rPr>
              <a:t>rise), Etudes de cas</a:t>
            </a:r>
          </a:p>
          <a:p>
            <a:pPr defTabSz="45719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100" kern="0" dirty="0">
              <a:solidFill>
                <a:srgbClr val="111111"/>
              </a:solidFill>
            </a:endParaRPr>
          </a:p>
          <a:p>
            <a:pPr marL="171450" indent="-171450" defTabSz="457198">
              <a:buFontTx/>
              <a:buChar char="-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100" u="sng" kern="0" dirty="0">
                <a:solidFill>
                  <a:srgbClr val="111111"/>
                </a:solidFill>
              </a:rPr>
              <a:t>Des outils dédiés</a:t>
            </a:r>
            <a:r>
              <a:rPr lang="fr-FR" sz="1100" kern="0" dirty="0">
                <a:solidFill>
                  <a:srgbClr val="111111"/>
                </a:solidFill>
              </a:rPr>
              <a:t> : Livret d’Alternance, Travaux en sous-groupes, Fiches navette (</a:t>
            </a:r>
            <a:r>
              <a:rPr lang="fr-FR" sz="1100" i="1" kern="0" dirty="0">
                <a:solidFill>
                  <a:srgbClr val="111111"/>
                </a:solidFill>
              </a:rPr>
              <a:t>missions à réaliser en entreprise</a:t>
            </a:r>
            <a:r>
              <a:rPr lang="fr-FR" sz="1100" kern="0" dirty="0">
                <a:solidFill>
                  <a:srgbClr val="111111"/>
                </a:solidFill>
              </a:rPr>
              <a:t>), Plate-forme LMS</a:t>
            </a:r>
          </a:p>
        </p:txBody>
      </p:sp>
      <p:pic>
        <p:nvPicPr>
          <p:cNvPr id="2" name="Image 39">
            <a:extLst>
              <a:ext uri="{FF2B5EF4-FFF2-40B4-BE49-F238E27FC236}">
                <a16:creationId xmlns:a16="http://schemas.microsoft.com/office/drawing/2014/main" id="{22B2582F-BCEB-4746-A31D-CBD394D9D1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1640" y="613743"/>
            <a:ext cx="252962" cy="853025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6" name="ZoneTexte 1">
            <a:extLst>
              <a:ext uri="{FF2B5EF4-FFF2-40B4-BE49-F238E27FC236}">
                <a16:creationId xmlns:a16="http://schemas.microsoft.com/office/drawing/2014/main" id="{4052ED46-DBC8-0268-CFF1-D01FA5F7DDA6}"/>
              </a:ext>
            </a:extLst>
          </p:cNvPr>
          <p:cNvSpPr txBox="1"/>
          <p:nvPr/>
        </p:nvSpPr>
        <p:spPr>
          <a:xfrm>
            <a:off x="127191" y="5713732"/>
            <a:ext cx="3295217" cy="69249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defTabSz="45719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1" dirty="0">
                <a:solidFill>
                  <a:srgbClr val="1D2243"/>
                </a:solidFill>
                <a:latin typeface="Calibri"/>
              </a:rPr>
              <a:t>Coût de la formation </a:t>
            </a:r>
          </a:p>
          <a:p>
            <a:pPr algn="just" defTabSz="45719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500" b="1" dirty="0">
              <a:solidFill>
                <a:srgbClr val="002060"/>
              </a:solidFill>
              <a:latin typeface="Calibri"/>
            </a:endParaRPr>
          </a:p>
          <a:p>
            <a:pPr marL="180974" indent="-180974">
              <a:buSzPts val="1000"/>
              <a:buFont typeface="Wingdings" pitchFamily="2"/>
              <a:buChar char="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000" dirty="0">
                <a:solidFill>
                  <a:srgbClr val="000000"/>
                </a:solidFill>
                <a:cs typeface="Arial" pitchFamily="34"/>
              </a:rPr>
              <a:t>100% de prise en charge par l’OPCO si contrat d’apprentissage ou contrat de professionnalisation.</a:t>
            </a:r>
          </a:p>
        </p:txBody>
      </p:sp>
      <p:sp>
        <p:nvSpPr>
          <p:cNvPr id="13" name="Rectangle 22">
            <a:extLst>
              <a:ext uri="{FF2B5EF4-FFF2-40B4-BE49-F238E27FC236}">
                <a16:creationId xmlns:a16="http://schemas.microsoft.com/office/drawing/2014/main" id="{CD8D10BC-0208-B67F-3871-19C627418400}"/>
              </a:ext>
            </a:extLst>
          </p:cNvPr>
          <p:cNvSpPr/>
          <p:nvPr/>
        </p:nvSpPr>
        <p:spPr>
          <a:xfrm>
            <a:off x="3736648" y="613743"/>
            <a:ext cx="3039284" cy="2809045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84408" tIns="42199" rIns="84408" bIns="42199" anchor="t" anchorCtr="0" compatLnSpc="1">
            <a:spAutoFit/>
          </a:bodyPr>
          <a:lstStyle/>
          <a:p>
            <a:pPr algn="just" defTabSz="45719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600" b="1" dirty="0">
                <a:solidFill>
                  <a:srgbClr val="1D2243"/>
                </a:solidFill>
                <a:latin typeface="Calibri"/>
              </a:rPr>
              <a:t>Programme de la formation</a:t>
            </a:r>
          </a:p>
          <a:p>
            <a:pPr algn="just" defTabSz="45719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500" b="1" u="sng" dirty="0">
              <a:solidFill>
                <a:srgbClr val="CC0066"/>
              </a:solidFill>
              <a:latin typeface="Calibri"/>
            </a:endParaRPr>
          </a:p>
          <a:p>
            <a:pPr algn="just" defTabSz="45719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100" b="1" u="sng" dirty="0">
                <a:solidFill>
                  <a:srgbClr val="10ABBB"/>
                </a:solidFill>
                <a:latin typeface="Calibri"/>
              </a:rPr>
              <a:t>Enseignement général </a:t>
            </a:r>
            <a:endParaRPr lang="fr-FR" sz="1100" dirty="0">
              <a:latin typeface="Calibri"/>
            </a:endParaRPr>
          </a:p>
          <a:p>
            <a:pPr defTabSz="45719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000" b="1">
              <a:latin typeface="Calibri"/>
            </a:endParaRPr>
          </a:p>
          <a:p>
            <a:pPr defTabSz="45719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000" b="1">
                <a:latin typeface="Calibri"/>
              </a:rPr>
              <a:t>U1</a:t>
            </a:r>
            <a:r>
              <a:rPr lang="fr-FR" sz="1000">
                <a:latin typeface="Calibri"/>
              </a:rPr>
              <a:t> </a:t>
            </a:r>
            <a:r>
              <a:rPr lang="fr-FR" sz="1000" dirty="0">
                <a:latin typeface="Calibri"/>
              </a:rPr>
              <a:t>: </a:t>
            </a:r>
            <a:r>
              <a:rPr lang="fr-FR" sz="1000" b="1" dirty="0">
                <a:latin typeface="Calibri"/>
              </a:rPr>
              <a:t>Culture générale et expression</a:t>
            </a:r>
          </a:p>
          <a:p>
            <a:pPr defTabSz="45719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500" b="1" dirty="0">
              <a:latin typeface="Calibri"/>
            </a:endParaRPr>
          </a:p>
          <a:p>
            <a:pPr defTabSz="45719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000" b="1" dirty="0">
                <a:latin typeface="Calibri"/>
              </a:rPr>
              <a:t>U2 : Communication en langue vivante étrangère</a:t>
            </a:r>
          </a:p>
          <a:p>
            <a:pPr defTabSz="45719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500" b="1" dirty="0">
              <a:latin typeface="Calibri"/>
            </a:endParaRPr>
          </a:p>
          <a:p>
            <a:pPr defTabSz="45719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000" b="1" dirty="0">
                <a:latin typeface="Calibri"/>
              </a:rPr>
              <a:t>U3 : Culture Economique, Juridique et Managériale </a:t>
            </a:r>
          </a:p>
          <a:p>
            <a:pPr algn="just" defTabSz="45719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400" dirty="0">
              <a:latin typeface="Calibri"/>
            </a:endParaRPr>
          </a:p>
          <a:p>
            <a:pPr algn="just" defTabSz="45719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100" b="1" u="sng" dirty="0">
                <a:solidFill>
                  <a:srgbClr val="10ABBB"/>
                </a:solidFill>
                <a:latin typeface="Calibri"/>
              </a:rPr>
              <a:t>Modules professionnels </a:t>
            </a:r>
          </a:p>
          <a:p>
            <a:pPr defTabSz="45719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000" b="1" dirty="0">
              <a:solidFill>
                <a:srgbClr val="000000"/>
              </a:solidFill>
            </a:endParaRPr>
          </a:p>
          <a:p>
            <a:pPr defTabSz="45719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000" b="1" dirty="0">
                <a:solidFill>
                  <a:srgbClr val="000000"/>
                </a:solidFill>
              </a:rPr>
              <a:t>BC1/U4</a:t>
            </a:r>
            <a:r>
              <a:rPr lang="fr-FR" sz="1000" dirty="0">
                <a:solidFill>
                  <a:srgbClr val="000000"/>
                </a:solidFill>
              </a:rPr>
              <a:t> : </a:t>
            </a:r>
            <a:r>
              <a:rPr lang="fr-FR" sz="1000" b="1" dirty="0">
                <a:solidFill>
                  <a:srgbClr val="000000"/>
                </a:solidFill>
              </a:rPr>
              <a:t>Relation client et négociation-vente  </a:t>
            </a:r>
            <a:r>
              <a:rPr lang="fr-FR" sz="1000" dirty="0">
                <a:solidFill>
                  <a:srgbClr val="000000"/>
                </a:solidFill>
              </a:rPr>
              <a:t>(RNCP38368BC01),</a:t>
            </a:r>
          </a:p>
          <a:p>
            <a:pPr defTabSz="45719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500" b="1" dirty="0">
              <a:solidFill>
                <a:srgbClr val="000000"/>
              </a:solidFill>
              <a:latin typeface="Calibri"/>
            </a:endParaRPr>
          </a:p>
          <a:p>
            <a:pPr defTabSz="45719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000" b="1" dirty="0">
                <a:solidFill>
                  <a:srgbClr val="000000"/>
                </a:solidFill>
                <a:latin typeface="Calibri"/>
              </a:rPr>
              <a:t>BC2/U5 : </a:t>
            </a:r>
            <a:r>
              <a:rPr lang="fr-FR" sz="1000" b="1" dirty="0"/>
              <a:t>Relation client à distance et digitalisation </a:t>
            </a:r>
            <a:r>
              <a:rPr lang="fr-FR" sz="1000" dirty="0">
                <a:solidFill>
                  <a:srgbClr val="000000"/>
                </a:solidFill>
                <a:latin typeface="Calibri"/>
              </a:rPr>
              <a:t>(</a:t>
            </a:r>
            <a:r>
              <a:rPr lang="fr-FR" sz="1000" dirty="0">
                <a:solidFill>
                  <a:srgbClr val="000000"/>
                </a:solidFill>
              </a:rPr>
              <a:t>RNCP38368BC02</a:t>
            </a:r>
            <a:r>
              <a:rPr lang="fr-FR" sz="1000" dirty="0">
                <a:solidFill>
                  <a:srgbClr val="000000"/>
                </a:solidFill>
                <a:latin typeface="Calibri"/>
              </a:rPr>
              <a:t>)</a:t>
            </a:r>
          </a:p>
          <a:p>
            <a:pPr defTabSz="45719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500" b="1" dirty="0">
              <a:solidFill>
                <a:srgbClr val="000000"/>
              </a:solidFill>
              <a:latin typeface="Calibri"/>
            </a:endParaRPr>
          </a:p>
          <a:p>
            <a:pPr defTabSz="45719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000" b="1" dirty="0">
                <a:solidFill>
                  <a:srgbClr val="000000"/>
                </a:solidFill>
                <a:latin typeface="Calibri"/>
              </a:rPr>
              <a:t>BC3/U6</a:t>
            </a:r>
            <a:r>
              <a:rPr lang="fr-FR" sz="1000" dirty="0">
                <a:solidFill>
                  <a:srgbClr val="000000"/>
                </a:solidFill>
                <a:latin typeface="Calibri"/>
              </a:rPr>
              <a:t> : </a:t>
            </a:r>
            <a:r>
              <a:rPr lang="fr-FR" sz="1000" b="1" dirty="0">
                <a:solidFill>
                  <a:srgbClr val="000000"/>
                </a:solidFill>
                <a:latin typeface="Calibri"/>
              </a:rPr>
              <a:t>Relation client et animation de réseaux  </a:t>
            </a:r>
            <a:r>
              <a:rPr lang="fr-FR" sz="1000" dirty="0">
                <a:solidFill>
                  <a:srgbClr val="000000"/>
                </a:solidFill>
                <a:latin typeface="Calibri"/>
              </a:rPr>
              <a:t>(</a:t>
            </a:r>
            <a:r>
              <a:rPr lang="fr-FR" sz="1000" dirty="0">
                <a:solidFill>
                  <a:srgbClr val="000000"/>
                </a:solidFill>
              </a:rPr>
              <a:t>RNCP38368BC03</a:t>
            </a:r>
            <a:r>
              <a:rPr lang="fr-FR" sz="1000" dirty="0">
                <a:solidFill>
                  <a:srgbClr val="000000"/>
                </a:solidFill>
                <a:latin typeface="Calibri"/>
              </a:rPr>
              <a:t>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DCE0421-849B-7D4F-396C-9D59594E23E3}"/>
              </a:ext>
            </a:extLst>
          </p:cNvPr>
          <p:cNvSpPr/>
          <p:nvPr/>
        </p:nvSpPr>
        <p:spPr>
          <a:xfrm>
            <a:off x="291055" y="613743"/>
            <a:ext cx="2926537" cy="2369880"/>
          </a:xfrm>
          <a:prstGeom prst="rect">
            <a:avLst/>
          </a:prstGeom>
          <a:solidFill>
            <a:srgbClr val="10ABB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600" b="1" i="0" u="none" strike="noStrike" kern="1200" cap="none" spc="0" baseline="0" dirty="0">
                <a:solidFill>
                  <a:schemeClr val="bg1"/>
                </a:solidFill>
                <a:uFillTx/>
                <a:latin typeface="Calibri"/>
              </a:rPr>
              <a:t>Publics Concernés</a:t>
            </a:r>
            <a:endParaRPr lang="fr-FR" sz="100" b="1" i="0" u="none" strike="noStrike" kern="1200" cap="none" spc="0" baseline="0" dirty="0">
              <a:solidFill>
                <a:schemeClr val="bg1"/>
              </a:solidFill>
              <a:uFillTx/>
              <a:latin typeface="Calibri"/>
            </a:endParaRPr>
          </a:p>
          <a:p>
            <a:r>
              <a:rPr lang="fr-FR" sz="1000" b="1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Contrat d’Apprentissage </a:t>
            </a:r>
            <a:r>
              <a:rPr lang="fr-FR" sz="1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</a:t>
            </a:r>
          </a:p>
          <a:p>
            <a:pPr marL="171450" indent="-171450">
              <a:buFont typeface="Wingdings" panose="05000000000000000000" pitchFamily="2" charset="2"/>
              <a:buChar char="è"/>
            </a:pPr>
            <a:r>
              <a:rPr lang="fr-FR" sz="1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Avoir entre 16 et 29 ans (15 ans sous conditions ; âge maximum 34 ans sous conditions).</a:t>
            </a:r>
            <a:endParaRPr lang="fr-FR" sz="1000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è"/>
            </a:pPr>
            <a:r>
              <a:rPr lang="fr-FR" sz="1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Pas d'âge limite pour : personne avec une RQTH, ou un créateur/repreneur d’entreprise, ou un sportif de haut niveau, ou un apprenti préparant un diplôme ou un titre supérieur à celui obtenu.</a:t>
            </a:r>
          </a:p>
          <a:p>
            <a:pPr marL="342900" lvl="0" indent="-342900">
              <a:buFont typeface="Calibri" panose="020F0502020204030204" pitchFamily="34" charset="0"/>
              <a:buChar char="-"/>
            </a:pPr>
            <a:endParaRPr lang="fr-FR" sz="2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fr-FR" sz="1000" b="1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Contrat de professionnalisation </a:t>
            </a:r>
            <a:r>
              <a:rPr lang="fr-FR" sz="1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</a:t>
            </a:r>
          </a:p>
          <a:p>
            <a:pPr marL="171450" lvl="0" indent="-171450">
              <a:buFont typeface="Wingdings" panose="05000000000000000000" pitchFamily="2" charset="2"/>
              <a:buChar char="è"/>
            </a:pPr>
            <a:r>
              <a:rPr lang="fr-FR" sz="1000" dirty="0">
                <a:solidFill>
                  <a:schemeClr val="bg1"/>
                </a:solidFill>
                <a:latin typeface="Calibri" panose="020F0502020204030204" pitchFamily="34" charset="0"/>
              </a:rPr>
              <a:t>Jeunes de 16 à 25 ans révolus pour compléter leur formation initiale.</a:t>
            </a:r>
          </a:p>
          <a:p>
            <a:pPr marL="171450" lvl="0" indent="-171450">
              <a:buFont typeface="Wingdings" panose="05000000000000000000" pitchFamily="2" charset="2"/>
              <a:buChar char="è"/>
            </a:pPr>
            <a:r>
              <a:rPr lang="fr-FR" sz="1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Bénéficiaires du RSA ou ASS ou AAH ou API ou les personnes sortant d’un contrat CUI.</a:t>
            </a:r>
            <a:endParaRPr lang="fr-FR" sz="1000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171450" lvl="0" indent="-171450">
              <a:buFont typeface="Wingdings" panose="05000000000000000000" pitchFamily="2" charset="2"/>
              <a:buChar char="è"/>
            </a:pPr>
            <a:r>
              <a:rPr lang="fr-FR" sz="1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</a:t>
            </a:r>
            <a:r>
              <a:rPr lang="fr-FR" sz="10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emandeurs d’emploi</a:t>
            </a:r>
            <a:r>
              <a:rPr lang="fr-FR" sz="1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d’au moins 26 ans. </a:t>
            </a:r>
            <a:endParaRPr lang="fr-FR" sz="1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2E79E98-63AC-B34D-FC14-43A033731936}"/>
              </a:ext>
            </a:extLst>
          </p:cNvPr>
          <p:cNvSpPr txBox="1"/>
          <p:nvPr/>
        </p:nvSpPr>
        <p:spPr>
          <a:xfrm>
            <a:off x="3736648" y="3642573"/>
            <a:ext cx="2974120" cy="52322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300" b="1" u="sng" kern="0" dirty="0">
              <a:solidFill>
                <a:srgbClr val="41BAC1"/>
              </a:solidFill>
            </a:endParaRPr>
          </a:p>
          <a:p>
            <a:pPr marL="0" marR="0" lvl="0" indent="0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100" b="1" u="sng" kern="0" dirty="0"/>
              <a:t>H</a:t>
            </a:r>
            <a:r>
              <a:rPr lang="fr-FR" sz="1100" b="1" i="0" u="sng" strike="noStrike" kern="0" cap="none" spc="0" baseline="0" dirty="0">
                <a:uFillTx/>
                <a:latin typeface="Calibri" pitchFamily="34"/>
                <a:ea typeface="Calibri" pitchFamily="34"/>
                <a:cs typeface="Arial" pitchFamily="34"/>
              </a:rPr>
              <a:t>oraires de la formation au sein du Centre :</a:t>
            </a:r>
          </a:p>
          <a:p>
            <a:pPr marL="0" marR="0" lvl="0" indent="0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300" b="1" i="0" u="sng" strike="noStrike" kern="0" cap="none" spc="0" baseline="0" dirty="0">
              <a:uFillTx/>
              <a:latin typeface="Calibri" pitchFamily="34"/>
              <a:ea typeface="Calibri" pitchFamily="34"/>
              <a:cs typeface="Arial" pitchFamily="34"/>
            </a:endParaRPr>
          </a:p>
          <a:p>
            <a:pPr marL="0" marR="0" lvl="0" indent="0" algn="just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100" kern="0" dirty="0">
                <a:latin typeface="Calibri" pitchFamily="34"/>
                <a:ea typeface="Calibri" pitchFamily="34"/>
                <a:cs typeface="Arial" pitchFamily="34"/>
              </a:rPr>
              <a:t>D</a:t>
            </a:r>
            <a:r>
              <a:rPr lang="fr-FR" sz="1100" b="0" i="0" u="none" strike="noStrike" kern="0" cap="none" spc="0" baseline="0" dirty="0">
                <a:uFillTx/>
                <a:latin typeface="Calibri" pitchFamily="34"/>
                <a:ea typeface="Calibri" pitchFamily="34"/>
                <a:cs typeface="Arial" pitchFamily="34"/>
              </a:rPr>
              <a:t>e 8h30 à 12h30 et de 13h30 h à 16h30</a:t>
            </a:r>
            <a:endParaRPr lang="fr-FR" sz="1100" b="1" i="0" u="none" strike="noStrike" kern="0" cap="none" spc="0" baseline="0" dirty="0">
              <a:uFillTx/>
              <a:latin typeface="Arial Narrow"/>
            </a:endParaRPr>
          </a:p>
        </p:txBody>
      </p:sp>
      <p:sp>
        <p:nvSpPr>
          <p:cNvPr id="11" name="Rectangle 15">
            <a:extLst>
              <a:ext uri="{FF2B5EF4-FFF2-40B4-BE49-F238E27FC236}">
                <a16:creationId xmlns:a16="http://schemas.microsoft.com/office/drawing/2014/main" id="{42800A8A-867E-5EBE-3EF2-5932A5437D47}"/>
              </a:ext>
            </a:extLst>
          </p:cNvPr>
          <p:cNvSpPr/>
          <p:nvPr/>
        </p:nvSpPr>
        <p:spPr>
          <a:xfrm>
            <a:off x="165018" y="3117571"/>
            <a:ext cx="3162504" cy="2169825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1" i="0" u="none" strike="noStrike" kern="1200" cap="none" spc="0" baseline="0" dirty="0">
                <a:solidFill>
                  <a:srgbClr val="1D2243"/>
                </a:solidFill>
                <a:uFillTx/>
                <a:latin typeface="Calibri"/>
              </a:rPr>
              <a:t>Modalités de recrutement et délais d’accès</a:t>
            </a:r>
          </a:p>
          <a:p>
            <a:pPr marL="0" marR="0" lvl="0" indent="0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500" b="1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100" b="1" i="0" u="none" strike="noStrike" kern="1200" cap="none" spc="0" baseline="0" dirty="0">
                <a:uFillTx/>
                <a:latin typeface="Calibri"/>
              </a:rPr>
              <a:t>Suite demande/candidature : le  demandeur sera contacté dans les </a:t>
            </a:r>
            <a:r>
              <a:rPr lang="fr-FR" sz="1100" b="1" dirty="0">
                <a:latin typeface="Calibri"/>
              </a:rPr>
              <a:t>48 heures</a:t>
            </a:r>
            <a:r>
              <a:rPr lang="fr-FR" sz="1100" b="1" i="0" u="none" strike="noStrike" kern="1200" cap="none" spc="0" baseline="0" dirty="0">
                <a:uFillTx/>
                <a:latin typeface="Calibri"/>
              </a:rPr>
              <a:t> par IDEV :</a:t>
            </a:r>
          </a:p>
          <a:p>
            <a:pPr marL="0" marR="0" lvl="0" indent="0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1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171450" marR="0" lvl="0" indent="-171450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è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1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Entretien collectif et/ou individuel</a:t>
            </a:r>
          </a:p>
          <a:p>
            <a:pPr marL="171450" marR="0" lvl="0" indent="-171450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è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100" dirty="0">
                <a:solidFill>
                  <a:srgbClr val="000000"/>
                </a:solidFill>
                <a:latin typeface="Calibri"/>
              </a:rPr>
              <a:t>Analyse du CV et mise en relation avec les entreprises partenaires</a:t>
            </a:r>
            <a:endParaRPr lang="fr-FR" sz="1100" kern="0" dirty="0">
              <a:solidFill>
                <a:srgbClr val="000000"/>
              </a:solidFill>
              <a:latin typeface="Calibri"/>
            </a:endParaRPr>
          </a:p>
          <a:p>
            <a:pPr marR="0" lvl="0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100" kern="0" dirty="0">
              <a:solidFill>
                <a:srgbClr val="000000"/>
              </a:solidFill>
              <a:latin typeface="Calibri"/>
            </a:endParaRPr>
          </a:p>
          <a:p>
            <a:pPr marR="0" lvl="0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100" kern="0" dirty="0">
              <a:solidFill>
                <a:srgbClr val="000000"/>
              </a:solidFill>
              <a:latin typeface="Calibri"/>
            </a:endParaRPr>
          </a:p>
          <a:p>
            <a:pPr marR="0" lvl="0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1" i="0" u="none" strike="noStrike" kern="0" cap="none" spc="0" baseline="0" dirty="0">
                <a:solidFill>
                  <a:srgbClr val="1D2243"/>
                </a:solidFill>
                <a:uFillTx/>
                <a:latin typeface="Calibri"/>
              </a:rPr>
              <a:t>Délais d’accès : </a:t>
            </a:r>
            <a:r>
              <a:rPr lang="fr-FR" sz="1400" b="1" i="0" u="none" strike="noStrike" kern="1200" cap="none" spc="0" baseline="0" dirty="0">
                <a:solidFill>
                  <a:srgbClr val="1D2243"/>
                </a:solidFill>
                <a:uFillTx/>
                <a:latin typeface="Calibri"/>
              </a:rPr>
              <a:t> </a:t>
            </a:r>
            <a:r>
              <a:rPr lang="fr-FR" sz="100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entre 7 et 1 mois</a:t>
            </a:r>
            <a:endParaRPr lang="fr-FR" sz="140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9" name="ZoneTexte 12">
            <a:extLst>
              <a:ext uri="{FF2B5EF4-FFF2-40B4-BE49-F238E27FC236}">
                <a16:creationId xmlns:a16="http://schemas.microsoft.com/office/drawing/2014/main" id="{DE8269D7-547A-7A5C-1368-B67F83489476}"/>
              </a:ext>
            </a:extLst>
          </p:cNvPr>
          <p:cNvSpPr txBox="1"/>
          <p:nvPr/>
        </p:nvSpPr>
        <p:spPr>
          <a:xfrm>
            <a:off x="5721020" y="8813955"/>
            <a:ext cx="9897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800" i="1" dirty="0">
                <a:solidFill>
                  <a:schemeClr val="bg1">
                    <a:lumMod val="50000"/>
                  </a:schemeClr>
                </a:solidFill>
              </a:rPr>
              <a:t>MAJ 24/09/2025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232FD90-DE04-CCA1-6319-C854B344A340}"/>
              </a:ext>
            </a:extLst>
          </p:cNvPr>
          <p:cNvSpPr/>
          <p:nvPr/>
        </p:nvSpPr>
        <p:spPr>
          <a:xfrm>
            <a:off x="133783" y="6500197"/>
            <a:ext cx="3295217" cy="2585323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45719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1" dirty="0">
                <a:solidFill>
                  <a:srgbClr val="1D2243"/>
                </a:solidFill>
                <a:latin typeface="Calibri"/>
              </a:rPr>
              <a:t>Accessibilité</a:t>
            </a:r>
          </a:p>
          <a:p>
            <a:pPr algn="just" defTabSz="45719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300" b="1" u="sng" dirty="0">
              <a:solidFill>
                <a:srgbClr val="D60093"/>
              </a:solidFill>
              <a:latin typeface="Calibri"/>
            </a:endParaRPr>
          </a:p>
          <a:p>
            <a:pPr marL="170815" indent="-170815" algn="just" defTabSz="457198">
              <a:buSzPct val="100000"/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100" b="1" u="sng" kern="0" dirty="0">
                <a:solidFill>
                  <a:srgbClr val="10ABBB"/>
                </a:solidFill>
                <a:latin typeface="Calibri"/>
              </a:rPr>
              <a:t>Personne en Situation de Handicap (PSH) :</a:t>
            </a:r>
          </a:p>
          <a:p>
            <a:pPr marL="170815" indent="-170815" algn="just" defTabSz="457198">
              <a:buSzPct val="100000"/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500" b="1" u="sng" kern="0" dirty="0">
              <a:solidFill>
                <a:srgbClr val="10ABBB"/>
              </a:solidFill>
              <a:latin typeface="Calibri"/>
            </a:endParaRPr>
          </a:p>
          <a:p>
            <a:pPr marL="171450" marR="0" lvl="0" indent="-171450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è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100" b="1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Adaptation</a:t>
            </a:r>
            <a:r>
              <a:rPr lang="fr-FR" sz="11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du dispositif d’accueil pour les personnes en situation </a:t>
            </a:r>
            <a:r>
              <a:rPr lang="fr-FR" sz="1100" dirty="0">
                <a:solidFill>
                  <a:srgbClr val="000000"/>
                </a:solidFill>
                <a:latin typeface="Calibri"/>
              </a:rPr>
              <a:t>de handicap </a:t>
            </a:r>
            <a:r>
              <a:rPr lang="fr-FR" sz="11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(le cas échéant)</a:t>
            </a:r>
          </a:p>
          <a:p>
            <a:pPr marL="171450" indent="-171450" defTabSz="457200">
              <a:buFont typeface="Wingdings" panose="05000000000000000000" pitchFamily="2" charset="2"/>
              <a:buChar char="è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100" b="1" dirty="0">
                <a:solidFill>
                  <a:srgbClr val="000000"/>
                </a:solidFill>
                <a:latin typeface="Calibri"/>
              </a:rPr>
              <a:t>Personnalisation</a:t>
            </a:r>
            <a:r>
              <a:rPr lang="fr-FR" sz="1100" dirty="0">
                <a:solidFill>
                  <a:srgbClr val="000000"/>
                </a:solidFill>
                <a:latin typeface="Calibri"/>
              </a:rPr>
              <a:t> du parcours </a:t>
            </a:r>
            <a:r>
              <a:rPr lang="fr-FR" sz="1100" kern="0" dirty="0">
                <a:solidFill>
                  <a:srgbClr val="000000"/>
                </a:solidFill>
                <a:latin typeface="Calibri"/>
              </a:rPr>
              <a:t>et </a:t>
            </a:r>
            <a:r>
              <a:rPr lang="fr-FR" sz="1100" dirty="0">
                <a:solidFill>
                  <a:srgbClr val="000000"/>
                </a:solidFill>
                <a:latin typeface="Calibri"/>
              </a:rPr>
              <a:t>déploiement de moyens de compensation en centre comme en entreprise </a:t>
            </a:r>
            <a:endParaRPr lang="fr-FR" sz="1100" kern="0" dirty="0">
              <a:solidFill>
                <a:srgbClr val="000000"/>
              </a:solidFill>
              <a:latin typeface="Calibri"/>
              <a:cs typeface="Calibri"/>
            </a:endParaRPr>
          </a:p>
          <a:p>
            <a:pPr defTabSz="45719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100" dirty="0">
                <a:solidFill>
                  <a:srgbClr val="000000"/>
                </a:solidFill>
                <a:latin typeface="Calibri"/>
              </a:rPr>
              <a:t>Des référents handicaps sont mobilisés pour accueillir et informer la personne, participer à l’organisation du parcours de formation, communiquer sur l'accessibilité, assurer le lien avec les partenaires…</a:t>
            </a:r>
          </a:p>
          <a:p>
            <a:pPr defTabSz="45719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000" b="1" dirty="0"/>
          </a:p>
          <a:p>
            <a:pPr defTabSz="45719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000" b="1" dirty="0">
                <a:solidFill>
                  <a:srgbClr val="C00000"/>
                </a:solidFill>
              </a:rPr>
              <a:t>Locaux accessibles aux personnes en situation de handicap dont PMR</a:t>
            </a:r>
            <a:endParaRPr lang="fr-FR" sz="1000" b="1" dirty="0">
              <a:solidFill>
                <a:srgbClr val="C00000"/>
              </a:solidFill>
              <a:latin typeface="Calibri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8BD4CC9-32EC-55A6-1D74-46018BA3FB3B}"/>
              </a:ext>
            </a:extLst>
          </p:cNvPr>
          <p:cNvSpPr/>
          <p:nvPr/>
        </p:nvSpPr>
        <p:spPr>
          <a:xfrm>
            <a:off x="3733834" y="7321239"/>
            <a:ext cx="2908266" cy="1492716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9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1" kern="0" dirty="0">
                <a:solidFill>
                  <a:srgbClr val="1D2243"/>
                </a:solidFill>
                <a:latin typeface="Calibri"/>
              </a:rPr>
              <a:t>M</a:t>
            </a:r>
            <a:r>
              <a:rPr lang="fr-FR" sz="1400" b="1" dirty="0">
                <a:solidFill>
                  <a:srgbClr val="1D2243"/>
                </a:solidFill>
                <a:latin typeface="Calibri"/>
              </a:rPr>
              <a:t>odalités d’évaluation</a:t>
            </a:r>
          </a:p>
          <a:p>
            <a:pPr marL="179387" indent="-179387" defTabSz="457198">
              <a:buFont typeface="Wingdings" panose="05000000000000000000" pitchFamily="2" charset="2"/>
              <a:buChar char="è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100" dirty="0">
                <a:solidFill>
                  <a:srgbClr val="000000"/>
                </a:solidFill>
                <a:latin typeface="Calibri"/>
              </a:rPr>
              <a:t>Evaluations formatives tout au long du parcours (</a:t>
            </a:r>
            <a:r>
              <a:rPr lang="fr-FR" sz="1100" i="1" dirty="0">
                <a:solidFill>
                  <a:srgbClr val="000000"/>
                </a:solidFill>
                <a:latin typeface="Calibri"/>
              </a:rPr>
              <a:t>Mises en situation, Exercice pratiques, Etude de Cas, auto-évaluation et analyse de pratiques professionnelles guidées</a:t>
            </a:r>
            <a:r>
              <a:rPr lang="fr-FR" sz="1100" dirty="0">
                <a:solidFill>
                  <a:srgbClr val="000000"/>
                </a:solidFill>
                <a:latin typeface="Calibri"/>
              </a:rPr>
              <a:t>) et certificatives (BTS blanc) basées sur les critères d’évaluation du référentiel du diplôme</a:t>
            </a:r>
          </a:p>
        </p:txBody>
      </p:sp>
    </p:spTree>
    <p:extLst>
      <p:ext uri="{BB962C8B-B14F-4D97-AF65-F5344CB8AC3E}">
        <p14:creationId xmlns:p14="http://schemas.microsoft.com/office/powerpoint/2010/main" val="20311775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53FADD86-A217-E6F6-B0AF-61214C1DE5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39">
            <a:extLst>
              <a:ext uri="{FF2B5EF4-FFF2-40B4-BE49-F238E27FC236}">
                <a16:creationId xmlns:a16="http://schemas.microsoft.com/office/drawing/2014/main" id="{E33984AC-0B08-121A-08D6-26270C682A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1640" y="613743"/>
            <a:ext cx="252962" cy="853025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9" name="Rectangle 17">
            <a:extLst>
              <a:ext uri="{FF2B5EF4-FFF2-40B4-BE49-F238E27FC236}">
                <a16:creationId xmlns:a16="http://schemas.microsoft.com/office/drawing/2014/main" id="{A62F49E2-EC2F-7B14-BF54-AFD3DAF080CB}"/>
              </a:ext>
            </a:extLst>
          </p:cNvPr>
          <p:cNvSpPr/>
          <p:nvPr/>
        </p:nvSpPr>
        <p:spPr>
          <a:xfrm>
            <a:off x="90915" y="562859"/>
            <a:ext cx="3164961" cy="4252446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algn="just" defTabSz="45719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1" dirty="0">
                <a:solidFill>
                  <a:srgbClr val="1D2243"/>
                </a:solidFill>
                <a:latin typeface="Calibri"/>
              </a:rPr>
              <a:t>Modalités de certification</a:t>
            </a:r>
          </a:p>
          <a:p>
            <a:pPr algn="just" defTabSz="45719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300" dirty="0">
              <a:solidFill>
                <a:srgbClr val="000000"/>
              </a:solidFill>
              <a:latin typeface="Calibri"/>
            </a:endParaRPr>
          </a:p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0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34"/>
                <a:ea typeface="Calibri" pitchFamily="34"/>
              </a:rPr>
              <a:t>Inscription et présentation aux examens de l’Education Nationale (Session de Juin </a:t>
            </a:r>
            <a:r>
              <a:rPr lang="fr-FR" sz="1000" dirty="0"/>
              <a:t>➔ Résultats en Juillet)</a:t>
            </a:r>
            <a:endParaRPr lang="fr-FR" sz="1000" b="0" i="0" u="none" strike="noStrike" kern="1200" cap="none" spc="0" baseline="0" dirty="0">
              <a:solidFill>
                <a:srgbClr val="FF0000"/>
              </a:solidFill>
              <a:uFillTx/>
              <a:latin typeface="Calibri" pitchFamily="34"/>
              <a:ea typeface="Calibri" pitchFamily="34"/>
            </a:endParaRPr>
          </a:p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000" b="1" i="0" u="sng" strike="noStrike" kern="0" cap="none" spc="0" baseline="0" dirty="0">
              <a:solidFill>
                <a:srgbClr val="10ABBB"/>
              </a:solidFill>
              <a:uFillTx/>
              <a:ea typeface="Calibri" pitchFamily="34"/>
              <a:cs typeface="Times New Roman" pitchFamily="18"/>
            </a:endParaRPr>
          </a:p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000" b="1" i="0" u="sng" strike="noStrike" kern="0" cap="none" spc="0" baseline="0" dirty="0">
                <a:solidFill>
                  <a:srgbClr val="10ABBB"/>
                </a:solidFill>
                <a:uFillTx/>
                <a:ea typeface="Calibri" pitchFamily="34"/>
                <a:cs typeface="Times New Roman" pitchFamily="18"/>
              </a:rPr>
              <a:t>Possibilité de valider 1 ou des Blocs de compétences</a:t>
            </a:r>
          </a:p>
          <a:p>
            <a:pPr defTabSz="457198">
              <a:spcAft>
                <a:spcPts val="185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000" b="0" i="0" u="sng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 defTabSz="457198">
              <a:spcAft>
                <a:spcPts val="185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000" b="0" i="0" u="sng" dirty="0">
                <a:solidFill>
                  <a:srgbClr val="000000"/>
                </a:solidFill>
                <a:latin typeface="Calibri" panose="020F0502020204030204" pitchFamily="34" charset="0"/>
              </a:rPr>
              <a:t>Conformément au règlement d’examen</a:t>
            </a:r>
            <a:r>
              <a:rPr lang="fr-FR" sz="1000" b="1" i="0" u="sng" strike="noStrike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r>
              <a:rPr lang="fr-FR" sz="1000" i="0" u="sng" strike="noStrike" dirty="0">
                <a:solidFill>
                  <a:srgbClr val="000000"/>
                </a:solidFill>
                <a:latin typeface="Calibri" panose="020F0502020204030204" pitchFamily="34" charset="0"/>
              </a:rPr>
              <a:t>du référentiel</a:t>
            </a:r>
            <a:r>
              <a:rPr lang="fr-FR" sz="900" i="0" strike="noStrike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r-FR" sz="1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:</a:t>
            </a:r>
            <a:endParaRPr lang="fr-FR" sz="400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rtl="0" fontAlgn="base"/>
            <a:endParaRPr lang="fr-FR" sz="1000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rtl="0" fontAlgn="base"/>
            <a:r>
              <a:rPr lang="fr-FR" sz="1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→ E1 :  </a:t>
            </a:r>
            <a:r>
              <a:rPr lang="fr-FR" sz="1000" b="1" i="0" u="none" strike="noStrike" dirty="0">
                <a:solidFill>
                  <a:srgbClr val="000000"/>
                </a:solidFill>
                <a:effectLst/>
                <a:latin typeface="Calibri"/>
              </a:rPr>
              <a:t>Culture générale et expression</a:t>
            </a:r>
            <a:r>
              <a:rPr lang="fr-FR" sz="1000" b="1" dirty="0">
                <a:latin typeface="Calibri"/>
              </a:rPr>
              <a:t> </a:t>
            </a:r>
            <a:r>
              <a:rPr lang="fr-FR" sz="1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: </a:t>
            </a:r>
            <a:r>
              <a:rPr lang="en-US" sz="1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r>
              <a:rPr lang="fr-FR" sz="1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Epreuve écrite  (</a:t>
            </a:r>
            <a:r>
              <a:rPr lang="fr-FR" sz="1000" b="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coef 3</a:t>
            </a:r>
            <a:r>
              <a:rPr lang="fr-FR" sz="1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) (Durée </a:t>
            </a:r>
            <a:r>
              <a:rPr lang="fr-FR" sz="1000" dirty="0">
                <a:solidFill>
                  <a:srgbClr val="000000"/>
                </a:solidFill>
                <a:latin typeface="Calibri" panose="020F0502020204030204" pitchFamily="34" charset="0"/>
              </a:rPr>
              <a:t>4h00</a:t>
            </a:r>
            <a:r>
              <a:rPr lang="fr-FR" sz="1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)</a:t>
            </a:r>
            <a:r>
              <a:rPr lang="en-US" sz="1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10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defTabSz="457198">
              <a:spcAft>
                <a:spcPts val="185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500" b="1" dirty="0">
              <a:solidFill>
                <a:srgbClr val="000000"/>
              </a:solidFill>
              <a:latin typeface="Calibri"/>
            </a:endParaRPr>
          </a:p>
          <a:p>
            <a:pPr defTabSz="457198">
              <a:spcAft>
                <a:spcPts val="185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000" b="1" dirty="0">
                <a:solidFill>
                  <a:srgbClr val="000000"/>
                </a:solidFill>
                <a:latin typeface="Calibri"/>
              </a:rPr>
              <a:t>→</a:t>
            </a:r>
            <a:r>
              <a:rPr lang="fr-FR" sz="10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fr-FR" sz="1000" b="1" dirty="0">
                <a:solidFill>
                  <a:srgbClr val="000000"/>
                </a:solidFill>
                <a:latin typeface="Calibri"/>
              </a:rPr>
              <a:t>E2 : </a:t>
            </a:r>
            <a:r>
              <a:rPr lang="fr-FR" sz="1000" b="1" dirty="0">
                <a:latin typeface="Calibri"/>
              </a:rPr>
              <a:t>Communication en langue vivante étrangère </a:t>
            </a:r>
            <a:r>
              <a:rPr lang="fr-FR" sz="1000" dirty="0">
                <a:latin typeface="Calibri"/>
              </a:rPr>
              <a:t>: </a:t>
            </a:r>
            <a:r>
              <a:rPr lang="fr-FR" sz="1000" dirty="0">
                <a:solidFill>
                  <a:srgbClr val="000000"/>
                </a:solidFill>
                <a:latin typeface="Calibri"/>
              </a:rPr>
              <a:t>Epreuve orale (</a:t>
            </a:r>
            <a:r>
              <a:rPr lang="fr-FR" sz="1000" i="1">
                <a:solidFill>
                  <a:srgbClr val="000000"/>
                </a:solidFill>
                <a:latin typeface="Calibri"/>
              </a:rPr>
              <a:t>coef 3</a:t>
            </a:r>
            <a:r>
              <a:rPr lang="fr-FR" sz="1000">
                <a:solidFill>
                  <a:srgbClr val="000000"/>
                </a:solidFill>
                <a:latin typeface="Calibri"/>
              </a:rPr>
              <a:t>) </a:t>
            </a:r>
            <a:r>
              <a:rPr lang="fr-FR" sz="1000" dirty="0">
                <a:solidFill>
                  <a:srgbClr val="000000"/>
                </a:solidFill>
                <a:latin typeface="Calibri"/>
              </a:rPr>
              <a:t>(Durée 1 heure dont 30 mn de préparation)</a:t>
            </a:r>
          </a:p>
          <a:p>
            <a:pPr defTabSz="457198">
              <a:spcAft>
                <a:spcPts val="185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500" b="1" dirty="0">
              <a:solidFill>
                <a:srgbClr val="000000"/>
              </a:solidFill>
              <a:latin typeface="Calibri"/>
            </a:endParaRPr>
          </a:p>
          <a:p>
            <a:pPr defTabSz="457198">
              <a:spcAft>
                <a:spcPts val="185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000" b="1" dirty="0">
                <a:solidFill>
                  <a:srgbClr val="000000"/>
                </a:solidFill>
                <a:latin typeface="Calibri"/>
              </a:rPr>
              <a:t>→ E3 : Culture Economique, Juridique et Managériale</a:t>
            </a:r>
            <a:r>
              <a:rPr lang="fr-FR" sz="1000" dirty="0">
                <a:latin typeface="Calibri"/>
              </a:rPr>
              <a:t> </a:t>
            </a:r>
            <a:r>
              <a:rPr lang="fr-FR" sz="1000" dirty="0">
                <a:solidFill>
                  <a:srgbClr val="000000"/>
                </a:solidFill>
                <a:latin typeface="Calibri"/>
              </a:rPr>
              <a:t>: Epreuve écrite (</a:t>
            </a:r>
            <a:r>
              <a:rPr lang="fr-FR" sz="1000" i="1" dirty="0">
                <a:solidFill>
                  <a:srgbClr val="000000"/>
                </a:solidFill>
                <a:latin typeface="Calibri"/>
              </a:rPr>
              <a:t>coef 3</a:t>
            </a:r>
            <a:r>
              <a:rPr lang="fr-FR" sz="1000" dirty="0">
                <a:solidFill>
                  <a:srgbClr val="000000"/>
                </a:solidFill>
                <a:latin typeface="Calibri"/>
              </a:rPr>
              <a:t>) (Durée 4h00)</a:t>
            </a:r>
          </a:p>
          <a:p>
            <a:pPr defTabSz="457198">
              <a:spcAft>
                <a:spcPts val="185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000" b="1" dirty="0">
              <a:solidFill>
                <a:srgbClr val="000000"/>
              </a:solidFill>
              <a:latin typeface="Calibri"/>
            </a:endParaRPr>
          </a:p>
          <a:p>
            <a:pPr defTabSz="457198">
              <a:spcAft>
                <a:spcPts val="185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000" b="1" dirty="0">
                <a:solidFill>
                  <a:srgbClr val="000000"/>
                </a:solidFill>
                <a:latin typeface="Calibri"/>
              </a:rPr>
              <a:t>→ E4 : Relation client et négociation-vente : </a:t>
            </a:r>
            <a:r>
              <a:rPr lang="fr-FR" sz="1000" dirty="0">
                <a:solidFill>
                  <a:srgbClr val="000000"/>
                </a:solidFill>
                <a:latin typeface="Calibri"/>
              </a:rPr>
              <a:t>Epreuve orale (</a:t>
            </a:r>
            <a:r>
              <a:rPr lang="fr-FR" sz="1000" i="1" dirty="0">
                <a:solidFill>
                  <a:srgbClr val="000000"/>
                </a:solidFill>
                <a:latin typeface="Calibri"/>
              </a:rPr>
              <a:t>coef 5</a:t>
            </a:r>
            <a:r>
              <a:rPr lang="fr-FR" sz="1000" dirty="0">
                <a:solidFill>
                  <a:srgbClr val="000000"/>
                </a:solidFill>
                <a:latin typeface="Calibri"/>
              </a:rPr>
              <a:t>) (Durée 1h40 dont 40 mn de préparation)</a:t>
            </a:r>
          </a:p>
          <a:p>
            <a:pPr defTabSz="457198">
              <a:spcAft>
                <a:spcPts val="185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500" b="1" dirty="0">
              <a:solidFill>
                <a:srgbClr val="000000"/>
              </a:solidFill>
              <a:latin typeface="Calibri"/>
            </a:endParaRPr>
          </a:p>
          <a:p>
            <a:pPr defTabSz="457198">
              <a:spcAft>
                <a:spcPts val="185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000" b="1" dirty="0">
                <a:solidFill>
                  <a:srgbClr val="000000"/>
                </a:solidFill>
                <a:latin typeface="Calibri"/>
              </a:rPr>
              <a:t>→ E5 : Relation client à distance et digitalisation </a:t>
            </a:r>
            <a:r>
              <a:rPr lang="fr-FR" sz="1000" dirty="0">
                <a:solidFill>
                  <a:srgbClr val="000000"/>
                </a:solidFill>
                <a:latin typeface="Calibri"/>
              </a:rPr>
              <a:t>: Epreuve écrite et pratique  (</a:t>
            </a:r>
            <a:r>
              <a:rPr lang="fr-FR" sz="1000" i="1" dirty="0">
                <a:solidFill>
                  <a:srgbClr val="000000"/>
                </a:solidFill>
                <a:latin typeface="Calibri"/>
              </a:rPr>
              <a:t>coef 4</a:t>
            </a:r>
            <a:r>
              <a:rPr lang="fr-FR" sz="1000" dirty="0">
                <a:solidFill>
                  <a:srgbClr val="000000"/>
                </a:solidFill>
                <a:latin typeface="Calibri"/>
              </a:rPr>
              <a:t>) (Durée 3h40)</a:t>
            </a:r>
          </a:p>
          <a:p>
            <a:pPr defTabSz="457198">
              <a:spcAft>
                <a:spcPts val="185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500" b="1" dirty="0">
              <a:solidFill>
                <a:srgbClr val="000000"/>
              </a:solidFill>
              <a:latin typeface="Calibri"/>
            </a:endParaRPr>
          </a:p>
          <a:p>
            <a:pPr defTabSz="457198">
              <a:spcAft>
                <a:spcPts val="185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000" b="1" dirty="0">
                <a:solidFill>
                  <a:srgbClr val="000000"/>
                </a:solidFill>
                <a:latin typeface="Calibri"/>
              </a:rPr>
              <a:t>→ E6 : Relation client et animation de réseaux </a:t>
            </a:r>
            <a:r>
              <a:rPr lang="fr-FR" sz="1000" dirty="0">
                <a:solidFill>
                  <a:srgbClr val="000000"/>
                </a:solidFill>
                <a:latin typeface="Calibri"/>
              </a:rPr>
              <a:t>: Epreuve orale (</a:t>
            </a:r>
            <a:r>
              <a:rPr lang="fr-FR" sz="1000" i="1" dirty="0">
                <a:solidFill>
                  <a:srgbClr val="000000"/>
                </a:solidFill>
                <a:latin typeface="Calibri"/>
              </a:rPr>
              <a:t>coef 3</a:t>
            </a:r>
            <a:r>
              <a:rPr lang="fr-FR" sz="1000" dirty="0">
                <a:solidFill>
                  <a:srgbClr val="000000"/>
                </a:solidFill>
                <a:latin typeface="Calibri"/>
              </a:rPr>
              <a:t>) (Durée 40 mn)</a:t>
            </a:r>
          </a:p>
        </p:txBody>
      </p:sp>
      <p:pic>
        <p:nvPicPr>
          <p:cNvPr id="14" name="Image 41">
            <a:extLst>
              <a:ext uri="{FF2B5EF4-FFF2-40B4-BE49-F238E27FC236}">
                <a16:creationId xmlns:a16="http://schemas.microsoft.com/office/drawing/2014/main" id="{8AB81026-C016-74C9-981F-D97E3B83EAC1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>
            <a:off x="1337900" y="2749499"/>
            <a:ext cx="478106" cy="87716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ZoneTexte 12">
            <a:extLst>
              <a:ext uri="{FF2B5EF4-FFF2-40B4-BE49-F238E27FC236}">
                <a16:creationId xmlns:a16="http://schemas.microsoft.com/office/drawing/2014/main" id="{94EBDD9A-5A77-2291-BF51-247408A301E1}"/>
              </a:ext>
            </a:extLst>
          </p:cNvPr>
          <p:cNvSpPr txBox="1"/>
          <p:nvPr/>
        </p:nvSpPr>
        <p:spPr>
          <a:xfrm>
            <a:off x="5663040" y="8765959"/>
            <a:ext cx="9897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800" i="1">
                <a:solidFill>
                  <a:schemeClr val="bg1">
                    <a:lumMod val="50000"/>
                  </a:schemeClr>
                </a:solidFill>
              </a:rPr>
              <a:t>MAJ 24/09/2025</a:t>
            </a:r>
            <a:endParaRPr lang="fr-FR" sz="8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ZoneTexte 22">
            <a:extLst>
              <a:ext uri="{FF2B5EF4-FFF2-40B4-BE49-F238E27FC236}">
                <a16:creationId xmlns:a16="http://schemas.microsoft.com/office/drawing/2014/main" id="{F70EDF31-7676-55BD-EC1B-6438B198B02C}"/>
              </a:ext>
            </a:extLst>
          </p:cNvPr>
          <p:cNvSpPr txBox="1"/>
          <p:nvPr/>
        </p:nvSpPr>
        <p:spPr>
          <a:xfrm>
            <a:off x="3814711" y="562859"/>
            <a:ext cx="2952374" cy="132343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1" i="0" u="none" strike="noStrike" kern="0" cap="none" spc="0" baseline="0" dirty="0">
                <a:solidFill>
                  <a:srgbClr val="1D2243"/>
                </a:solidFill>
                <a:uFillTx/>
                <a:latin typeface="Calibri"/>
              </a:rPr>
              <a:t>Equivalences/ Passerelles autres certifications </a:t>
            </a: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500" b="1" i="0" u="none" strike="noStrike" kern="0" cap="none" spc="0" baseline="0" dirty="0">
              <a:solidFill>
                <a:srgbClr val="1D2243"/>
              </a:solidFill>
              <a:uFillTx/>
              <a:latin typeface="Calibri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100" b="1" i="0" u="none" strike="noStrike" kern="1200" cap="none" spc="0" baseline="0" dirty="0">
                <a:uFillTx/>
                <a:latin typeface="Calibri"/>
                <a:ea typeface="Times New Roman" pitchFamily="18"/>
                <a:cs typeface="Times New Roman" pitchFamily="18"/>
              </a:rPr>
              <a:t>Pas de liens avec d’autres certifications professionnelles, certifications ou habilitations : </a:t>
            </a:r>
            <a:r>
              <a:rPr lang="fr-FR" sz="1100" i="0" u="none" strike="noStrike" kern="1200" cap="none" spc="0" baseline="0" dirty="0">
                <a:uFillTx/>
                <a:latin typeface="Calibri"/>
                <a:ea typeface="Times New Roman" pitchFamily="18"/>
                <a:cs typeface="Times New Roman" pitchFamily="18"/>
                <a:sym typeface="Wingdings" panose="05000000000000000000" pitchFamily="2" charset="2"/>
              </a:rPr>
              <a:t></a:t>
            </a:r>
            <a:r>
              <a:rPr lang="fr-FR" sz="1100" b="1" i="0" u="none" strike="noStrike" kern="1200" cap="none" spc="0" baseline="0" dirty="0">
                <a:uFillTx/>
                <a:latin typeface="Calibri"/>
                <a:ea typeface="Times New Roman" pitchFamily="18"/>
                <a:cs typeface="Times New Roman" pitchFamily="18"/>
                <a:sym typeface="Wingdings" panose="05000000000000000000" pitchFamily="2" charset="2"/>
              </a:rPr>
              <a:t> Lien à consulter : </a:t>
            </a:r>
            <a:r>
              <a:rPr lang="fr-FR" sz="1100" dirty="0">
                <a:hlinkClick r:id="rId5"/>
              </a:rPr>
              <a:t>RNCP38368 - BTS - Négociation et digitalisation de la relation client</a:t>
            </a:r>
            <a:endParaRPr lang="fr-FR" sz="1100" b="1" i="0" u="none" strike="noStrike" kern="1200" cap="none" spc="0" baseline="0" dirty="0">
              <a:uFillTx/>
              <a:latin typeface="Calibri"/>
              <a:ea typeface="Times New Roman" pitchFamily="18"/>
              <a:cs typeface="Times New Roman" pitchFamily="18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300" b="1" i="0" u="none" strike="noStrike" kern="1200" cap="none" spc="0" baseline="0" dirty="0">
              <a:solidFill>
                <a:schemeClr val="accent1">
                  <a:lumMod val="75000"/>
                </a:schemeClr>
              </a:solidFill>
              <a:uFillTx/>
              <a:latin typeface="Calibri"/>
              <a:ea typeface="Calibri" pitchFamily="34"/>
              <a:cs typeface="Times New Roman" pitchFamily="18"/>
            </a:endParaRPr>
          </a:p>
        </p:txBody>
      </p:sp>
      <p:sp>
        <p:nvSpPr>
          <p:cNvPr id="11" name="ZoneTexte 15">
            <a:extLst>
              <a:ext uri="{FF2B5EF4-FFF2-40B4-BE49-F238E27FC236}">
                <a16:creationId xmlns:a16="http://schemas.microsoft.com/office/drawing/2014/main" id="{CBF57539-499C-E7FC-2875-52B6E4B11497}"/>
              </a:ext>
            </a:extLst>
          </p:cNvPr>
          <p:cNvSpPr txBox="1"/>
          <p:nvPr/>
        </p:nvSpPr>
        <p:spPr>
          <a:xfrm>
            <a:off x="3748189" y="1931616"/>
            <a:ext cx="2964900" cy="280076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1" i="0" u="none" strike="noStrike" kern="0" cap="none" spc="0" baseline="0" dirty="0">
                <a:solidFill>
                  <a:srgbClr val="1D2243"/>
                </a:solidFill>
                <a:uFillTx/>
                <a:latin typeface="Calibri"/>
              </a:rPr>
              <a:t>Suites de parcours possibles et débouchés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500" b="1" i="0" u="none" strike="noStrike" kern="0" cap="none" spc="0" baseline="0" dirty="0">
              <a:solidFill>
                <a:srgbClr val="1D2243"/>
              </a:solidFill>
              <a:uFillTx/>
              <a:latin typeface="Calibri"/>
            </a:endParaRPr>
          </a:p>
          <a:p>
            <a:pPr marL="171450" indent="-171450" fontAlgn="base">
              <a:buFont typeface="Wingdings" panose="05000000000000000000" pitchFamily="2" charset="2"/>
              <a:buChar char="è"/>
            </a:pPr>
            <a:r>
              <a:rPr lang="fr-FR" sz="1100" dirty="0">
                <a:solidFill>
                  <a:srgbClr val="000000"/>
                </a:solidFill>
              </a:rPr>
              <a:t>Les titulaires de ce BTS peuvent avoir accès aux Licences professionnelles</a:t>
            </a:r>
            <a:r>
              <a:rPr lang="fr-FR" sz="1100" b="0" i="0" dirty="0">
                <a:solidFill>
                  <a:srgbClr val="000000"/>
                </a:solidFill>
                <a:effectLst/>
              </a:rPr>
              <a:t> ou </a:t>
            </a:r>
            <a:r>
              <a:rPr lang="fr-FR" sz="1100" dirty="0">
                <a:solidFill>
                  <a:srgbClr val="000000"/>
                </a:solidFill>
              </a:rPr>
              <a:t>à d’autres certifications de niveau 6</a:t>
            </a:r>
            <a:r>
              <a:rPr lang="fr-FR" sz="1100" b="0" i="0" dirty="0">
                <a:solidFill>
                  <a:srgbClr val="000000"/>
                </a:solidFill>
                <a:effectLst/>
              </a:rPr>
              <a:t> proposées par des Ecoles spécialisées pour poursuivre leur parcours professionnel, dans le cadre de la formation tout au long de la vie,</a:t>
            </a:r>
          </a:p>
          <a:p>
            <a:pPr fontAlgn="base"/>
            <a:endParaRPr lang="fr-FR" sz="1100" b="0" i="0" dirty="0">
              <a:solidFill>
                <a:srgbClr val="000000"/>
              </a:solidFill>
              <a:effectLst/>
            </a:endParaRPr>
          </a:p>
          <a:p>
            <a:pPr marL="171450" indent="-171450" fontAlgn="base">
              <a:buFont typeface="Wingdings" panose="05000000000000000000" pitchFamily="2" charset="2"/>
              <a:buChar char="è"/>
            </a:pPr>
            <a:r>
              <a:rPr lang="fr-FR" sz="1100" dirty="0">
                <a:solidFill>
                  <a:srgbClr val="000000"/>
                </a:solidFill>
              </a:rPr>
              <a:t>Exemple : BUT - Gestion administrative et commerciale des organisations : Management commercial et marketing omnicanal (RNCP 35388), Bachelor Responsable Développement Commercial (38505), …</a:t>
            </a:r>
          </a:p>
        </p:txBody>
      </p:sp>
    </p:spTree>
    <p:extLst>
      <p:ext uri="{BB962C8B-B14F-4D97-AF65-F5344CB8AC3E}">
        <p14:creationId xmlns:p14="http://schemas.microsoft.com/office/powerpoint/2010/main" val="416353424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f7d08ae-1745-42f7-abae-65835a4b4ac0" xsi:nil="true"/>
    <lcf76f155ced4ddcb4097134ff3c332f xmlns="1eb82e20-d73d-4108-9024-577f9cc015bd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EA7AFF3079BAB4CB869B31AA090A507" ma:contentTypeVersion="14" ma:contentTypeDescription="Crée un document." ma:contentTypeScope="" ma:versionID="31b8b2f1501c636adafedca5452bb59f">
  <xsd:schema xmlns:xsd="http://www.w3.org/2001/XMLSchema" xmlns:xs="http://www.w3.org/2001/XMLSchema" xmlns:p="http://schemas.microsoft.com/office/2006/metadata/properties" xmlns:ns2="1eb82e20-d73d-4108-9024-577f9cc015bd" xmlns:ns3="af7d08ae-1745-42f7-abae-65835a4b4ac0" targetNamespace="http://schemas.microsoft.com/office/2006/metadata/properties" ma:root="true" ma:fieldsID="48c4a47e66726d72ea25d3ca4b745a0d" ns2:_="" ns3:_="">
    <xsd:import namespace="1eb82e20-d73d-4108-9024-577f9cc015bd"/>
    <xsd:import namespace="af7d08ae-1745-42f7-abae-65835a4b4ac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b82e20-d73d-4108-9024-577f9cc015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Balises d’images" ma:readOnly="false" ma:fieldId="{5cf76f15-5ced-4ddc-b409-7134ff3c332f}" ma:taxonomyMulti="true" ma:sspId="1e20329e-46f8-4abd-afab-db5c5b0fa18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7d08ae-1745-42f7-abae-65835a4b4ac0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27feb357-bb38-4375-9abf-224b1b6359c2}" ma:internalName="TaxCatchAll" ma:showField="CatchAllData" ma:web="af7d08ae-1745-42f7-abae-65835a4b4ac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FDE6A54-282E-4BD4-905B-FEC9BD03B472}">
  <ds:schemaRefs>
    <ds:schemaRef ds:uri="1eb82e20-d73d-4108-9024-577f9cc015bd"/>
    <ds:schemaRef ds:uri="http://purl.org/dc/dcmitype/"/>
    <ds:schemaRef ds:uri="http://schemas.microsoft.com/office/2006/documentManagement/types"/>
    <ds:schemaRef ds:uri="http://purl.org/dc/terms/"/>
    <ds:schemaRef ds:uri="http://purl.org/dc/elements/1.1/"/>
    <ds:schemaRef ds:uri="http://schemas.microsoft.com/office/2006/metadata/properties"/>
    <ds:schemaRef ds:uri="af7d08ae-1745-42f7-abae-65835a4b4ac0"/>
    <ds:schemaRef ds:uri="http://www.w3.org/XML/1998/namespace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2C2F057F-5A7B-4478-8949-538B1F84AE2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6AC1DB3-A335-4EDA-8D44-4BA60F92C9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eb82e20-d73d-4108-9024-577f9cc015bd"/>
    <ds:schemaRef ds:uri="af7d08ae-1745-42f7-abae-65835a4b4ac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3254</TotalTime>
  <Words>1303</Words>
  <Application>Microsoft Office PowerPoint</Application>
  <PresentationFormat>Affichage à l'écran (4:3)</PresentationFormat>
  <Paragraphs>141</Paragraphs>
  <Slides>3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10" baseType="lpstr">
      <vt:lpstr>Arial</vt:lpstr>
      <vt:lpstr>Arial Narrow</vt:lpstr>
      <vt:lpstr>Bookman Old Style</vt:lpstr>
      <vt:lpstr>Calibri</vt:lpstr>
      <vt:lpstr>Segoe UI</vt:lpstr>
      <vt:lpstr>Wingdings</vt:lpstr>
      <vt:lpstr>Thème Office</vt:lpstr>
      <vt:lpstr>BTS – Négociation et Digitalisation de la Relation Client (Niveau 5)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BTS NDRC</dc:title>
  <dc:creator>Christelle Kalfalli</dc:creator>
  <cp:lastModifiedBy>Dominique Souyet</cp:lastModifiedBy>
  <cp:revision>129</cp:revision>
  <cp:lastPrinted>2023-11-14T14:52:35Z</cp:lastPrinted>
  <dcterms:created xsi:type="dcterms:W3CDTF">2022-05-23T13:51:26Z</dcterms:created>
  <dcterms:modified xsi:type="dcterms:W3CDTF">2025-12-08T15:27:35Z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0x010100EEA7AFF3079BAB4CB869B31AA090A507</vt:lpwstr>
  </property>
  <property fmtid="{D5CDD505-2E9C-101B-9397-08002B2CF9AE}" pid="3" name="MediaServiceImageTags">
    <vt:lpwstr/>
  </property>
</Properties>
</file>