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46" r:id="rId5"/>
    <p:sldId id="449" r:id="rId6"/>
    <p:sldId id="450" r:id="rId7"/>
  </p:sldIdLst>
  <p:sldSz cx="6858000" cy="9144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BB"/>
    <a:srgbClr val="1D2243"/>
    <a:srgbClr val="FF99FF"/>
    <a:srgbClr val="D82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0BB22-C783-4535-866C-8D601F5DBE48}" v="6" dt="2025-12-08T15:14:03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2" d="100"/>
          <a:sy n="162" d="100"/>
        </p:scale>
        <p:origin x="259" y="-60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Souyet" userId="9f8cbbab-b3ce-4990-b463-61d3047493bf" providerId="ADAL" clId="{33B74F06-95CF-46BA-B88D-F2349B00CCA6}"/>
    <pc:docChg chg="undo custSel modSld">
      <pc:chgData name="Dominique Souyet" userId="9f8cbbab-b3ce-4990-b463-61d3047493bf" providerId="ADAL" clId="{33B74F06-95CF-46BA-B88D-F2349B00CCA6}" dt="2025-12-08T15:25:55.158" v="297" actId="20577"/>
      <pc:docMkLst>
        <pc:docMk/>
      </pc:docMkLst>
      <pc:sldChg chg="modSp mod">
        <pc:chgData name="Dominique Souyet" userId="9f8cbbab-b3ce-4990-b463-61d3047493bf" providerId="ADAL" clId="{33B74F06-95CF-46BA-B88D-F2349B00CCA6}" dt="2025-11-24T08:45:49.486" v="232" actId="20577"/>
        <pc:sldMkLst>
          <pc:docMk/>
          <pc:sldMk cId="3136819446" sldId="446"/>
        </pc:sldMkLst>
        <pc:spChg chg="mod">
          <ac:chgData name="Dominique Souyet" userId="9f8cbbab-b3ce-4990-b463-61d3047493bf" providerId="ADAL" clId="{33B74F06-95CF-46BA-B88D-F2349B00CCA6}" dt="2025-11-24T08:45:49.486" v="232" actId="20577"/>
          <ac:spMkLst>
            <pc:docMk/>
            <pc:sldMk cId="3136819446" sldId="446"/>
            <ac:spMk id="7" creationId="{45AAF6CD-3C01-4AF5-ADDA-5280287C20D2}"/>
          </ac:spMkLst>
        </pc:spChg>
        <pc:spChg chg="mod">
          <ac:chgData name="Dominique Souyet" userId="9f8cbbab-b3ce-4990-b463-61d3047493bf" providerId="ADAL" clId="{33B74F06-95CF-46BA-B88D-F2349B00CCA6}" dt="2025-11-24T08:42:46.015" v="10" actId="20577"/>
          <ac:spMkLst>
            <pc:docMk/>
            <pc:sldMk cId="3136819446" sldId="446"/>
            <ac:spMk id="9" creationId="{3F243B2D-48EB-AFC3-BAA6-29D243DA05F9}"/>
          </ac:spMkLst>
        </pc:spChg>
        <pc:spChg chg="mod">
          <ac:chgData name="Dominique Souyet" userId="9f8cbbab-b3ce-4990-b463-61d3047493bf" providerId="ADAL" clId="{33B74F06-95CF-46BA-B88D-F2349B00CCA6}" dt="2025-11-24T08:45:25.437" v="222" actId="20577"/>
          <ac:spMkLst>
            <pc:docMk/>
            <pc:sldMk cId="3136819446" sldId="446"/>
            <ac:spMk id="11" creationId="{8519F5AB-0095-484B-AEBA-FF4B82DDB990}"/>
          </ac:spMkLst>
        </pc:spChg>
      </pc:sldChg>
      <pc:sldChg chg="addSp delSp modSp mod">
        <pc:chgData name="Dominique Souyet" userId="9f8cbbab-b3ce-4990-b463-61d3047493bf" providerId="ADAL" clId="{33B74F06-95CF-46BA-B88D-F2349B00CCA6}" dt="2025-12-08T15:25:55.158" v="297" actId="20577"/>
        <pc:sldMkLst>
          <pc:docMk/>
          <pc:sldMk cId="2031177517" sldId="449"/>
        </pc:sldMkLst>
        <pc:spChg chg="add mod">
          <ac:chgData name="Dominique Souyet" userId="9f8cbbab-b3ce-4990-b463-61d3047493bf" providerId="ADAL" clId="{33B74F06-95CF-46BA-B88D-F2349B00CCA6}" dt="2025-12-08T15:25:55.158" v="297" actId="20577"/>
          <ac:spMkLst>
            <pc:docMk/>
            <pc:sldMk cId="2031177517" sldId="449"/>
            <ac:spMk id="5" creationId="{98BD4CC9-32EC-55A6-1D74-46018BA3FB3B}"/>
          </ac:spMkLst>
        </pc:spChg>
        <pc:spChg chg="mod">
          <ac:chgData name="Dominique Souyet" userId="9f8cbbab-b3ce-4990-b463-61d3047493bf" providerId="ADAL" clId="{33B74F06-95CF-46BA-B88D-F2349B00CCA6}" dt="2025-11-24T08:47:26.980" v="242" actId="20577"/>
          <ac:spMkLst>
            <pc:docMk/>
            <pc:sldMk cId="2031177517" sldId="449"/>
            <ac:spMk id="7" creationId="{5A445011-BE10-0F97-35BF-5FB5C8131BE8}"/>
          </ac:spMkLst>
        </pc:spChg>
        <pc:spChg chg="del">
          <ac:chgData name="Dominique Souyet" userId="9f8cbbab-b3ce-4990-b463-61d3047493bf" providerId="ADAL" clId="{33B74F06-95CF-46BA-B88D-F2349B00CCA6}" dt="2025-12-08T15:14:01.338" v="292" actId="478"/>
          <ac:spMkLst>
            <pc:docMk/>
            <pc:sldMk cId="2031177517" sldId="449"/>
            <ac:spMk id="10" creationId="{EFEA4E78-5387-ECF0-38E0-FF7A7349294A}"/>
          </ac:spMkLst>
        </pc:spChg>
        <pc:spChg chg="mod">
          <ac:chgData name="Dominique Souyet" userId="9f8cbbab-b3ce-4990-b463-61d3047493bf" providerId="ADAL" clId="{33B74F06-95CF-46BA-B88D-F2349B00CCA6}" dt="2025-11-24T08:48:04.332" v="269" actId="20577"/>
          <ac:spMkLst>
            <pc:docMk/>
            <pc:sldMk cId="2031177517" sldId="449"/>
            <ac:spMk id="13" creationId="{776FBF16-D091-DD43-8012-34F2F96785D5}"/>
          </ac:spMkLst>
        </pc:spChg>
      </pc:sldChg>
      <pc:sldChg chg="modSp mod">
        <pc:chgData name="Dominique Souyet" userId="9f8cbbab-b3ce-4990-b463-61d3047493bf" providerId="ADAL" clId="{33B74F06-95CF-46BA-B88D-F2349B00CCA6}" dt="2025-11-24T08:49:47.525" v="291" actId="20577"/>
        <pc:sldMkLst>
          <pc:docMk/>
          <pc:sldMk cId="524780054" sldId="450"/>
        </pc:sldMkLst>
        <pc:spChg chg="mod">
          <ac:chgData name="Dominique Souyet" userId="9f8cbbab-b3ce-4990-b463-61d3047493bf" providerId="ADAL" clId="{33B74F06-95CF-46BA-B88D-F2349B00CCA6}" dt="2025-11-24T08:49:47.525" v="291" actId="20577"/>
          <ac:spMkLst>
            <pc:docMk/>
            <pc:sldMk cId="524780054" sldId="450"/>
            <ac:spMk id="7" creationId="{3A42220F-8808-7843-90BF-878656CA78D2}"/>
          </ac:spMkLst>
        </pc:spChg>
        <pc:spChg chg="mod">
          <ac:chgData name="Dominique Souyet" userId="9f8cbbab-b3ce-4990-b463-61d3047493bf" providerId="ADAL" clId="{33B74F06-95CF-46BA-B88D-F2349B00CCA6}" dt="2025-11-24T08:49:04.623" v="279" actId="255"/>
          <ac:spMkLst>
            <pc:docMk/>
            <pc:sldMk cId="524780054" sldId="450"/>
            <ac:spMk id="11" creationId="{97FC1866-79FE-E3D6-BB4A-E5748E69335E}"/>
          </ac:spMkLst>
        </pc:spChg>
        <pc:spChg chg="mod">
          <ac:chgData name="Dominique Souyet" userId="9f8cbbab-b3ce-4990-b463-61d3047493bf" providerId="ADAL" clId="{33B74F06-95CF-46BA-B88D-F2349B00CCA6}" dt="2025-11-24T08:49:22.418" v="281" actId="20577"/>
          <ac:spMkLst>
            <pc:docMk/>
            <pc:sldMk cId="524780054" sldId="450"/>
            <ac:spMk id="12" creationId="{E9493F66-5DEF-9B8A-2363-962CC3C2AA4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D50C9F20-F5AC-4AA7-8B09-40F52D70626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979722-E6DC-4482-A85E-57066EECB48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1333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27D528-F551-45B2-B92C-0FA004F6D87E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08/12/2025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54365C-F581-455D-8290-AFEE520AB4B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256690-E7FD-4F17-A337-CF84617794D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63975D-9895-49A6-8CDC-0652C37A5191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230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155114D7-2363-4904-B195-3926E39F4B4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7F320E-208E-4243-9D8C-7ADBB35A125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1333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92AB87-BBD9-4419-A041-6346D8CA4D7D}" type="datetime1">
              <a:rPr lang="fr-FR"/>
              <a:pPr lvl="0"/>
              <a:t>08/12/2025</a:t>
            </a:fld>
            <a:endParaRPr lang="fr-FR"/>
          </a:p>
        </p:txBody>
      </p:sp>
      <p:sp>
        <p:nvSpPr>
          <p:cNvPr id="4" name="Espace réservé de l’image des diapositives 3">
            <a:extLst>
              <a:ext uri="{FF2B5EF4-FFF2-40B4-BE49-F238E27FC236}">
                <a16:creationId xmlns:a16="http://schemas.microsoft.com/office/drawing/2014/main" id="{EDF3C758-B422-404A-824E-01EAAA7225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3013" cy="3351213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7435DEEF-ACF4-440C-A323-C625C823965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929" y="4778718"/>
            <a:ext cx="5439408" cy="3909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097E4C-1832-44C3-8E64-12E67199D7B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81C818-6B6F-4A44-9507-8169B46DFA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7D4DBBF-C02B-42A2-A041-5692A219A67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66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2118C8-1D74-49D3-9120-6E736246A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6C4C18-1285-410D-9409-8B0DEB2278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BB9AF-4692-40DD-ADF0-36A170E5FDA0}"/>
              </a:ext>
            </a:extLst>
          </p:cNvPr>
          <p:cNvSpPr txBox="1"/>
          <p:nvPr/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+33 4 13 25 92 13 - www.aecd.fr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24F3A2-F8F6-4AA7-B49E-F6661E8EFE46}"/>
              </a:ext>
            </a:extLst>
          </p:cNvPr>
          <p:cNvSpPr txBox="1"/>
          <p:nvPr/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212DD6-ED39-4315-AA3E-242BA0880CF6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8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6286F-AF2D-FA6D-E918-83EA0B038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9C5EBD-014B-39A6-15F9-DCBCC5E9B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AF901E-9F39-9F8B-43D6-EB25881C0B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038C15-F802-F8F9-9C46-3BA819060678}"/>
              </a:ext>
            </a:extLst>
          </p:cNvPr>
          <p:cNvSpPr txBox="1"/>
          <p:nvPr/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+33 4 13 25 92 13 - www.aecd.fr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3E2BD4-C3DB-DAED-0EE7-E24605269587}"/>
              </a:ext>
            </a:extLst>
          </p:cNvPr>
          <p:cNvSpPr txBox="1"/>
          <p:nvPr/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212DD6-ED39-4315-AA3E-242BA0880CF6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80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sme 65">
            <a:extLst>
              <a:ext uri="{FF2B5EF4-FFF2-40B4-BE49-F238E27FC236}">
                <a16:creationId xmlns:a16="http://schemas.microsoft.com/office/drawing/2014/main" id="{759BCD9B-7088-460F-92D3-1B1FAA0D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5123337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sme 66">
            <a:extLst>
              <a:ext uri="{FF2B5EF4-FFF2-40B4-BE49-F238E27FC236}">
                <a16:creationId xmlns:a16="http://schemas.microsoft.com/office/drawing/2014/main" id="{6C3AC76B-DA8B-4473-9C4C-34DD0E628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99991" flipH="1">
            <a:off x="3495248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phisme 67">
            <a:extLst>
              <a:ext uri="{FF2B5EF4-FFF2-40B4-BE49-F238E27FC236}">
                <a16:creationId xmlns:a16="http://schemas.microsoft.com/office/drawing/2014/main" id="{0E01EB00-132E-468C-905D-1516DC5CC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799991" flipH="1">
            <a:off x="1867149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sme 68">
            <a:extLst>
              <a:ext uri="{FF2B5EF4-FFF2-40B4-BE49-F238E27FC236}">
                <a16:creationId xmlns:a16="http://schemas.microsoft.com/office/drawing/2014/main" id="{6FE958C3-FF2B-455C-99BA-1C53A045A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799991" flipH="1">
            <a:off x="239051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phisme 59">
            <a:extLst>
              <a:ext uri="{FF2B5EF4-FFF2-40B4-BE49-F238E27FC236}">
                <a16:creationId xmlns:a16="http://schemas.microsoft.com/office/drawing/2014/main" id="{0E43D59B-74C9-4549-B38F-A9F46B9B0A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26318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phisme 57">
            <a:extLst>
              <a:ext uri="{FF2B5EF4-FFF2-40B4-BE49-F238E27FC236}">
                <a16:creationId xmlns:a16="http://schemas.microsoft.com/office/drawing/2014/main" id="{87C65F8C-A10A-4141-B07A-E0C4CACD9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98229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phisme 54">
            <a:extLst>
              <a:ext uri="{FF2B5EF4-FFF2-40B4-BE49-F238E27FC236}">
                <a16:creationId xmlns:a16="http://schemas.microsoft.com/office/drawing/2014/main" id="{13DB4685-30E6-4032-A2CA-E0E6696164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70130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phisme 52">
            <a:extLst>
              <a:ext uri="{FF2B5EF4-FFF2-40B4-BE49-F238E27FC236}">
                <a16:creationId xmlns:a16="http://schemas.microsoft.com/office/drawing/2014/main" id="{EC961A3F-FB8C-4E40-B018-9CF4AE2DF1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2032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Graphisme 81">
            <a:extLst>
              <a:ext uri="{FF2B5EF4-FFF2-40B4-BE49-F238E27FC236}">
                <a16:creationId xmlns:a16="http://schemas.microsoft.com/office/drawing/2014/main" id="{11B95881-2F4D-436E-B943-014E923937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8660" y="3321109"/>
            <a:ext cx="5658709" cy="36667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Graphisme 12">
            <a:extLst>
              <a:ext uri="{FF2B5EF4-FFF2-40B4-BE49-F238E27FC236}">
                <a16:creationId xmlns:a16="http://schemas.microsoft.com/office/drawing/2014/main" id="{ACD35D8C-0691-4405-A2A9-2361528A8F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84832" y="3763926"/>
            <a:ext cx="2688336" cy="26883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phisme 55">
            <a:extLst>
              <a:ext uri="{FF2B5EF4-FFF2-40B4-BE49-F238E27FC236}">
                <a16:creationId xmlns:a16="http://schemas.microsoft.com/office/drawing/2014/main" id="{43C8401B-86AD-45DC-A0D6-7804B8A24B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221200" y="3907608"/>
            <a:ext cx="2415597" cy="24155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phisme 2">
            <a:extLst>
              <a:ext uri="{FF2B5EF4-FFF2-40B4-BE49-F238E27FC236}">
                <a16:creationId xmlns:a16="http://schemas.microsoft.com/office/drawing/2014/main" id="{E249D35E-2789-41CA-8D0A-C4D9F38162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48483" y="251679"/>
            <a:ext cx="6361041" cy="8778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aphisme 4">
            <a:extLst>
              <a:ext uri="{FF2B5EF4-FFF2-40B4-BE49-F238E27FC236}">
                <a16:creationId xmlns:a16="http://schemas.microsoft.com/office/drawing/2014/main" id="{78E44455-588D-49E8-A6C7-C287459246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5611" y="251679"/>
            <a:ext cx="38011" cy="8869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Graphisme 69">
            <a:extLst>
              <a:ext uri="{FF2B5EF4-FFF2-40B4-BE49-F238E27FC236}">
                <a16:creationId xmlns:a16="http://schemas.microsoft.com/office/drawing/2014/main" id="{DE90F2FC-D0F5-469A-8AE3-84A23EFEB15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3051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aphisme 71">
            <a:extLst>
              <a:ext uri="{FF2B5EF4-FFF2-40B4-BE49-F238E27FC236}">
                <a16:creationId xmlns:a16="http://schemas.microsoft.com/office/drawing/2014/main" id="{B7A3B927-CC7B-4A7B-AE7C-A5A61F76F00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3206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Graphisme 72">
            <a:extLst>
              <a:ext uri="{FF2B5EF4-FFF2-40B4-BE49-F238E27FC236}">
                <a16:creationId xmlns:a16="http://schemas.microsoft.com/office/drawing/2014/main" id="{64E7D369-48CC-4F31-BB85-1DB3C07F568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8799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Graphisme 73">
            <a:extLst>
              <a:ext uri="{FF2B5EF4-FFF2-40B4-BE49-F238E27FC236}">
                <a16:creationId xmlns:a16="http://schemas.microsoft.com/office/drawing/2014/main" id="{222107F7-0DEF-4F46-A7F5-8842BA1532A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34392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Graphisme 75">
            <a:extLst>
              <a:ext uri="{FF2B5EF4-FFF2-40B4-BE49-F238E27FC236}">
                <a16:creationId xmlns:a16="http://schemas.microsoft.com/office/drawing/2014/main" id="{23F214D1-64EF-4DAE-AE6A-893E2AA90BC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9488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phisme 76">
            <a:extLst>
              <a:ext uri="{FF2B5EF4-FFF2-40B4-BE49-F238E27FC236}">
                <a16:creationId xmlns:a16="http://schemas.microsoft.com/office/drawing/2014/main" id="{3323E2BA-D487-4302-98CC-D9B163F6E9B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4459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Graphisme 77">
            <a:extLst>
              <a:ext uri="{FF2B5EF4-FFF2-40B4-BE49-F238E27FC236}">
                <a16:creationId xmlns:a16="http://schemas.microsoft.com/office/drawing/2014/main" id="{65E5B1F0-5FF0-4E36-95C6-B377D31E39A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9421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Graphisme 78">
            <a:extLst>
              <a:ext uri="{FF2B5EF4-FFF2-40B4-BE49-F238E27FC236}">
                <a16:creationId xmlns:a16="http://schemas.microsoft.com/office/drawing/2014/main" id="{41A9DA8C-5C41-4A65-8BFC-D995C1A9C47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34392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Titre 82">
            <a:extLst>
              <a:ext uri="{FF2B5EF4-FFF2-40B4-BE49-F238E27FC236}">
                <a16:creationId xmlns:a16="http://schemas.microsoft.com/office/drawing/2014/main" id="{65F39A2C-C23E-4620-8DD9-B22BB8CFA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6914" y="278288"/>
            <a:ext cx="5191771" cy="889455"/>
          </a:xfrm>
        </p:spPr>
        <p:txBody>
          <a:bodyPr lIns="0" tIns="0" rIns="0" bIns="0">
            <a:noAutofit/>
          </a:bodyPr>
          <a:lstStyle>
            <a:lvl1pPr>
              <a:defRPr sz="2600" b="1">
                <a:solidFill>
                  <a:srgbClr val="105A46"/>
                </a:solidFill>
              </a:defRPr>
            </a:lvl1pPr>
          </a:lstStyle>
          <a:p>
            <a:pPr lvl="0"/>
            <a:r>
              <a:rPr lang="fr-FR"/>
              <a:t>RÉALISER DES ÉCONOMIES</a:t>
            </a:r>
          </a:p>
        </p:txBody>
      </p:sp>
      <p:sp>
        <p:nvSpPr>
          <p:cNvPr id="24" name="Espace réservé du texte 85">
            <a:extLst>
              <a:ext uri="{FF2B5EF4-FFF2-40B4-BE49-F238E27FC236}">
                <a16:creationId xmlns:a16="http://schemas.microsoft.com/office/drawing/2014/main" id="{EC59CF00-0B2C-4D3C-872C-C1C7BD72B9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8207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Espace réservé du texte 85">
            <a:extLst>
              <a:ext uri="{FF2B5EF4-FFF2-40B4-BE49-F238E27FC236}">
                <a16:creationId xmlns:a16="http://schemas.microsoft.com/office/drawing/2014/main" id="{91CE18E0-1136-44D0-A108-0F328841E3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89551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85">
            <a:extLst>
              <a:ext uri="{FF2B5EF4-FFF2-40B4-BE49-F238E27FC236}">
                <a16:creationId xmlns:a16="http://schemas.microsoft.com/office/drawing/2014/main" id="{83F3B9A3-BCF9-4F43-BA53-6505D99880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5330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85">
            <a:extLst>
              <a:ext uri="{FF2B5EF4-FFF2-40B4-BE49-F238E27FC236}">
                <a16:creationId xmlns:a16="http://schemas.microsoft.com/office/drawing/2014/main" id="{C43E9C8C-A95F-49A7-9D27-B66EABE419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62441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Espace réservé du texte 85">
            <a:extLst>
              <a:ext uri="{FF2B5EF4-FFF2-40B4-BE49-F238E27FC236}">
                <a16:creationId xmlns:a16="http://schemas.microsoft.com/office/drawing/2014/main" id="{B02C0437-6D3C-48CC-BB9A-00D738F418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8207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Espace réservé du texte 85">
            <a:extLst>
              <a:ext uri="{FF2B5EF4-FFF2-40B4-BE49-F238E27FC236}">
                <a16:creationId xmlns:a16="http://schemas.microsoft.com/office/drawing/2014/main" id="{6D3B1BA9-9035-4337-AC30-C1C69CCA95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89551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Espace réservé du texte 85">
            <a:extLst>
              <a:ext uri="{FF2B5EF4-FFF2-40B4-BE49-F238E27FC236}">
                <a16:creationId xmlns:a16="http://schemas.microsoft.com/office/drawing/2014/main" id="{9F3B34C7-33C5-4D95-9DAB-6231292354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5330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Espace réservé du texte 85">
            <a:extLst>
              <a:ext uri="{FF2B5EF4-FFF2-40B4-BE49-F238E27FC236}">
                <a16:creationId xmlns:a16="http://schemas.microsoft.com/office/drawing/2014/main" id="{94AF63A6-70C2-4B0D-B130-DA4BA72635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62441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Espace réservé du texte 85">
            <a:extLst>
              <a:ext uri="{FF2B5EF4-FFF2-40B4-BE49-F238E27FC236}">
                <a16:creationId xmlns:a16="http://schemas.microsoft.com/office/drawing/2014/main" id="{106CD0EE-A351-4CCE-9BAC-88AB6FBA4C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8469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76559A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ALIMENTATION</a:t>
            </a:r>
          </a:p>
        </p:txBody>
      </p:sp>
      <p:sp>
        <p:nvSpPr>
          <p:cNvPr id="33" name="Espace réservé du texte 85">
            <a:extLst>
              <a:ext uri="{FF2B5EF4-FFF2-40B4-BE49-F238E27FC236}">
                <a16:creationId xmlns:a16="http://schemas.microsoft.com/office/drawing/2014/main" id="{B55F55F0-118A-43BC-B752-1025BED0A6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29811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007591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SANTÉ</a:t>
            </a:r>
          </a:p>
        </p:txBody>
      </p:sp>
      <p:sp>
        <p:nvSpPr>
          <p:cNvPr id="34" name="Espace réservé du texte 85">
            <a:extLst>
              <a:ext uri="{FF2B5EF4-FFF2-40B4-BE49-F238E27FC236}">
                <a16:creationId xmlns:a16="http://schemas.microsoft.com/office/drawing/2014/main" id="{2BFEF706-6D45-42BA-BBE7-487F03EDF8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75589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4045A5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VOITURE</a:t>
            </a:r>
          </a:p>
        </p:txBody>
      </p:sp>
      <p:sp>
        <p:nvSpPr>
          <p:cNvPr id="35" name="Espace réservé du texte 85">
            <a:extLst>
              <a:ext uri="{FF2B5EF4-FFF2-40B4-BE49-F238E27FC236}">
                <a16:creationId xmlns:a16="http://schemas.microsoft.com/office/drawing/2014/main" id="{6D74FFA1-2294-4281-BEF5-CCE6084FFC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02700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356194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MAISON</a:t>
            </a:r>
          </a:p>
        </p:txBody>
      </p:sp>
      <p:sp>
        <p:nvSpPr>
          <p:cNvPr id="36" name="Espace réservé du texte 85">
            <a:extLst>
              <a:ext uri="{FF2B5EF4-FFF2-40B4-BE49-F238E27FC236}">
                <a16:creationId xmlns:a16="http://schemas.microsoft.com/office/drawing/2014/main" id="{217DADD4-5136-4C29-B7D5-C2946A58C8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8472" y="7731930"/>
            <a:ext cx="1477441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749100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TÉLÉPHONE</a:t>
            </a:r>
          </a:p>
        </p:txBody>
      </p:sp>
      <p:sp>
        <p:nvSpPr>
          <p:cNvPr id="37" name="Espace réservé du texte 85">
            <a:extLst>
              <a:ext uri="{FF2B5EF4-FFF2-40B4-BE49-F238E27FC236}">
                <a16:creationId xmlns:a16="http://schemas.microsoft.com/office/drawing/2014/main" id="{E2A94C0E-B533-4E22-B5F9-A1B306F8D6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29811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CC2129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ACHATS</a:t>
            </a:r>
          </a:p>
        </p:txBody>
      </p:sp>
      <p:sp>
        <p:nvSpPr>
          <p:cNvPr id="38" name="Espace réservé du texte 85">
            <a:extLst>
              <a:ext uri="{FF2B5EF4-FFF2-40B4-BE49-F238E27FC236}">
                <a16:creationId xmlns:a16="http://schemas.microsoft.com/office/drawing/2014/main" id="{4B43BBB3-BE52-467E-9473-C9B6811626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9609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A99200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CRÉDITS</a:t>
            </a:r>
          </a:p>
        </p:txBody>
      </p:sp>
      <p:sp>
        <p:nvSpPr>
          <p:cNvPr id="39" name="Espace réservé du texte 85">
            <a:extLst>
              <a:ext uri="{FF2B5EF4-FFF2-40B4-BE49-F238E27FC236}">
                <a16:creationId xmlns:a16="http://schemas.microsoft.com/office/drawing/2014/main" id="{ED100DAA-6B09-476E-8C47-0D282E894D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96491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C66809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IMPÔTS</a:t>
            </a:r>
          </a:p>
        </p:txBody>
      </p:sp>
      <p:sp>
        <p:nvSpPr>
          <p:cNvPr id="40" name="Espace réservé du texte 85">
            <a:extLst>
              <a:ext uri="{FF2B5EF4-FFF2-40B4-BE49-F238E27FC236}">
                <a16:creationId xmlns:a16="http://schemas.microsoft.com/office/drawing/2014/main" id="{9206CCA6-520A-47CF-A1D7-8689DCB4BA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5684" y="5262500"/>
            <a:ext cx="1586639" cy="633596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1" name="Espace réservé du texte 85">
            <a:extLst>
              <a:ext uri="{FF2B5EF4-FFF2-40B4-BE49-F238E27FC236}">
                <a16:creationId xmlns:a16="http://schemas.microsoft.com/office/drawing/2014/main" id="{F3F2A8CC-9D8C-44B1-96E9-D602AA6B9E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6456" y="4963730"/>
            <a:ext cx="1845085" cy="299063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105A46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VOTRE ÉPARGNE</a:t>
            </a:r>
          </a:p>
        </p:txBody>
      </p:sp>
      <p:sp>
        <p:nvSpPr>
          <p:cNvPr id="42" name="Espace réservé d’image 109">
            <a:extLst>
              <a:ext uri="{FF2B5EF4-FFF2-40B4-BE49-F238E27FC236}">
                <a16:creationId xmlns:a16="http://schemas.microsoft.com/office/drawing/2014/main" id="{CFDAAC9A-AC88-45BD-B5D9-1F37535762A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9220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3" name="Espace réservé d’image 109">
            <a:extLst>
              <a:ext uri="{FF2B5EF4-FFF2-40B4-BE49-F238E27FC236}">
                <a16:creationId xmlns:a16="http://schemas.microsoft.com/office/drawing/2014/main" id="{D38F9069-507B-4234-9552-3CF542042C1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57333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4" name="Espace réservé d’image 109">
            <a:extLst>
              <a:ext uri="{FF2B5EF4-FFF2-40B4-BE49-F238E27FC236}">
                <a16:creationId xmlns:a16="http://schemas.microsoft.com/office/drawing/2014/main" id="{BF646AA5-FEC8-405B-9075-1BF4B767EF6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75437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5" name="Espace réservé d’image 109">
            <a:extLst>
              <a:ext uri="{FF2B5EF4-FFF2-40B4-BE49-F238E27FC236}">
                <a16:creationId xmlns:a16="http://schemas.microsoft.com/office/drawing/2014/main" id="{3322F6F9-C387-4AB6-B935-85F5839B1C3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93541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6" name="Espace réservé d’image 109">
            <a:extLst>
              <a:ext uri="{FF2B5EF4-FFF2-40B4-BE49-F238E27FC236}">
                <a16:creationId xmlns:a16="http://schemas.microsoft.com/office/drawing/2014/main" id="{5A6C5632-7D79-4A88-9D01-8D126FF5FA4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9220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7" name="Espace réservé d’image 109">
            <a:extLst>
              <a:ext uri="{FF2B5EF4-FFF2-40B4-BE49-F238E27FC236}">
                <a16:creationId xmlns:a16="http://schemas.microsoft.com/office/drawing/2014/main" id="{1C985D92-5334-4E95-B98A-EFCB0FE133B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57333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8" name="Espace réservé d’image 109">
            <a:extLst>
              <a:ext uri="{FF2B5EF4-FFF2-40B4-BE49-F238E27FC236}">
                <a16:creationId xmlns:a16="http://schemas.microsoft.com/office/drawing/2014/main" id="{CCD1FCB7-C173-4687-A80D-C501C29D398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75437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9" name="Espace réservé d’image 109">
            <a:extLst>
              <a:ext uri="{FF2B5EF4-FFF2-40B4-BE49-F238E27FC236}">
                <a16:creationId xmlns:a16="http://schemas.microsoft.com/office/drawing/2014/main" id="{6F4798AC-142A-4BD6-880E-CFB38DAA995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93541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50" name="Espace réservé du texte 85">
            <a:extLst>
              <a:ext uri="{FF2B5EF4-FFF2-40B4-BE49-F238E27FC236}">
                <a16:creationId xmlns:a16="http://schemas.microsoft.com/office/drawing/2014/main" id="{B881A9D4-62D6-4405-979B-943F5AA465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16200004">
            <a:off x="343572" y="317249"/>
            <a:ext cx="813980" cy="746689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COMMENT FAIRE</a:t>
            </a:r>
            <a:br>
              <a:rPr lang="fr-FR"/>
            </a:br>
            <a:r>
              <a:rPr lang="fr-FR"/>
              <a:t>POUR</a:t>
            </a:r>
          </a:p>
        </p:txBody>
      </p:sp>
      <p:sp>
        <p:nvSpPr>
          <p:cNvPr id="51" name="Espace réservé d’image 109">
            <a:extLst>
              <a:ext uri="{FF2B5EF4-FFF2-40B4-BE49-F238E27FC236}">
                <a16:creationId xmlns:a16="http://schemas.microsoft.com/office/drawing/2014/main" id="{1BC43CB0-8AE8-4901-944C-CD1F2CD95C0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45619" y="4138055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3483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4C56-7CD6-4140-AEF5-CCD7EA6F7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83" y="609603"/>
            <a:ext cx="4113903" cy="2133596"/>
          </a:xfrm>
        </p:spPr>
        <p:txBody>
          <a:bodyPr anchor="b"/>
          <a:lstStyle>
            <a:lvl1pPr>
              <a:defRPr sz="2215">
                <a:solidFill>
                  <a:srgbClr val="1D2545"/>
                </a:solidFill>
                <a:latin typeface="Arial Narrow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E7476-E968-4E73-B872-3F7E9EE2FB0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915550" y="1316573"/>
            <a:ext cx="3471867" cy="6498165"/>
          </a:xfrm>
        </p:spPr>
        <p:txBody>
          <a:bodyPr/>
          <a:lstStyle>
            <a:lvl1pPr marL="0" indent="0">
              <a:buNone/>
              <a:defRPr sz="2215"/>
            </a:lvl1pPr>
            <a:lvl2pPr marL="316526" indent="0">
              <a:buNone/>
              <a:defRPr sz="1939"/>
            </a:lvl2pPr>
            <a:lvl3pPr marL="633062" indent="0">
              <a:buNone/>
              <a:defRPr sz="1662"/>
            </a:lvl3pPr>
            <a:lvl4pPr marL="949589" indent="0">
              <a:buNone/>
              <a:defRPr sz="1385"/>
            </a:lvl4pPr>
            <a:lvl5pPr marL="1266116" indent="0">
              <a:buNone/>
              <a:defRPr sz="138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A833A-BE44-4B56-B00A-79428D5435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383" y="2743200"/>
            <a:ext cx="2211887" cy="5082116"/>
          </a:xfrm>
        </p:spPr>
        <p:txBody>
          <a:bodyPr/>
          <a:lstStyle>
            <a:lvl1pPr marL="0" indent="0">
              <a:buNone/>
              <a:defRPr sz="110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ABC34-EF5A-4B34-8A76-D9B240E72E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A4F80-3714-47CA-9703-93A84B2B0F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+33 4 13 25 92 13 - www.aecd.fr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F9F3B-F2A2-4749-BD36-2DBAA6401C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24B7FC5D-E007-49B7-BA57-0D427600E3B4}" type="slidenum">
              <a:t>‹N°›</a:t>
            </a:fld>
            <a:endParaRPr lang="en-US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B59FA90B-439C-46F6-A907-453A628C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75" y="2772817"/>
            <a:ext cx="296869" cy="637118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95135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B6123-CEF6-45B5-8319-E98CAE8B7F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669D1-4033-4624-92A8-6626CD861E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+33 4 13 25 92 13 - www.aecd.fr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0FAE3-B627-4DC6-A0CB-3C384AB20E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F7CC5E28-7215-489F-8116-980DC69FE88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490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E4F369-F360-4EE2-BF76-2AACC1AC7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96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5D9330-975F-40BC-BB09-917465A0C3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496" y="2434171"/>
            <a:ext cx="5915025" cy="58017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477D75-66D4-4D36-B269-4C987010A88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71492" y="8475136"/>
            <a:ext cx="154305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r>
              <a:rPr lang="fr-FR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521D2-998F-444E-B6A0-F0334EB7D9B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71717" y="8475136"/>
            <a:ext cx="2314574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r>
              <a:rPr lang="fr-FR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B2AC4-ECC0-4018-B4CF-AA3D8365988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843467" y="8475136"/>
            <a:ext cx="154305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fld id="{EFD9E736-3A89-40C1-8D65-2DC221222A1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0" marR="0" lvl="0" indent="0" algn="l" defTabSz="685796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300" b="0" i="0" u="none" strike="noStrike" kern="1200" cap="none" spc="0" baseline="0">
          <a:solidFill>
            <a:srgbClr val="F58A1F"/>
          </a:solidFill>
          <a:uFillTx/>
          <a:latin typeface="Bookman Old Style"/>
        </a:defRPr>
      </a:lvl1pPr>
    </p:titleStyle>
    <p:bodyStyle>
      <a:lvl1pPr marL="171449" marR="0" lvl="0" indent="-171449" algn="l" defTabSz="685796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fr-FR" sz="2100" b="0" i="0" u="none" strike="noStrike" kern="1200" cap="none" spc="0" baseline="0">
          <a:solidFill>
            <a:srgbClr val="F58A1F"/>
          </a:solidFill>
          <a:uFillTx/>
          <a:latin typeface="Arial Narrow"/>
        </a:defRPr>
      </a:lvl1pPr>
      <a:lvl2pPr marL="514347" marR="0" lvl="1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F58A1F"/>
          </a:solidFill>
          <a:uFillTx/>
          <a:latin typeface="Arial Narrow"/>
        </a:defRPr>
      </a:lvl2pPr>
      <a:lvl3pPr marL="857245" marR="0" lvl="2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500" b="0" i="0" u="none" strike="noStrike" kern="1200" cap="none" spc="0" baseline="0">
          <a:solidFill>
            <a:srgbClr val="F58A1F"/>
          </a:solidFill>
          <a:uFillTx/>
          <a:latin typeface="Arial Narrow"/>
        </a:defRPr>
      </a:lvl3pPr>
      <a:lvl4pPr marL="1200143" marR="0" lvl="3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F58A1F"/>
          </a:solidFill>
          <a:uFillTx/>
          <a:latin typeface="Arial Narrow"/>
        </a:defRPr>
      </a:lvl4pPr>
      <a:lvl5pPr marL="1543041" marR="0" lvl="4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F58A1F"/>
          </a:solidFill>
          <a:uFillTx/>
          <a:latin typeface="Arial Narrow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mailto:dg@idevformation.com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fa@idev" TargetMode="External"/><Relationship Id="rId5" Type="http://schemas.openxmlformats.org/officeDocument/2006/relationships/image" Target="../media/image29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ancecompetences.fr/recherche/rncp/41000/" TargetMode="Externa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0">
            <a:extLst>
              <a:ext uri="{FF2B5EF4-FFF2-40B4-BE49-F238E27FC236}">
                <a16:creationId xmlns:a16="http://schemas.microsoft.com/office/drawing/2014/main" id="{8465414A-54FC-4DFE-B0D3-9EC46F5D25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701870" y="3834415"/>
            <a:ext cx="874961" cy="8749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A83D8C-C6FB-4BFD-BE16-BEF4618DF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272" y="2678221"/>
            <a:ext cx="3342698" cy="57757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5600" b="1">
                <a:solidFill>
                  <a:srgbClr val="1D2545"/>
                </a:solidFill>
                <a:latin typeface="+mn-lt"/>
              </a:rPr>
              <a:t>Le métier-les missions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000" b="1">
              <a:solidFill>
                <a:srgbClr val="1D2545"/>
              </a:solidFill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>
                <a:solidFill>
                  <a:srgbClr val="000000"/>
                </a:solidFill>
                <a:latin typeface="+mn-lt"/>
              </a:rPr>
              <a:t>Le/la titulaire du BTS « </a:t>
            </a:r>
            <a:r>
              <a:rPr lang="fr-FR" sz="4000" b="1" kern="0">
                <a:solidFill>
                  <a:srgbClr val="000000"/>
                </a:solidFill>
                <a:latin typeface="+mn-lt"/>
              </a:rPr>
              <a:t>M</a:t>
            </a:r>
            <a:r>
              <a:rPr lang="fr-FR" sz="4000" kern="0">
                <a:solidFill>
                  <a:srgbClr val="000000"/>
                </a:solidFill>
                <a:latin typeface="+mn-lt"/>
              </a:rPr>
              <a:t>anagement </a:t>
            </a:r>
            <a:r>
              <a:rPr lang="fr-FR" sz="4000" b="1" kern="0">
                <a:solidFill>
                  <a:srgbClr val="000000"/>
                </a:solidFill>
                <a:latin typeface="+mn-lt"/>
              </a:rPr>
              <a:t>O</a:t>
            </a:r>
            <a:r>
              <a:rPr lang="fr-FR" sz="4000" kern="0">
                <a:solidFill>
                  <a:srgbClr val="000000"/>
                </a:solidFill>
                <a:latin typeface="+mn-lt"/>
              </a:rPr>
              <a:t>pérationnel de la </a:t>
            </a:r>
            <a:r>
              <a:rPr lang="fr-FR" sz="4000" b="1" kern="0">
                <a:solidFill>
                  <a:srgbClr val="000000"/>
                </a:solidFill>
                <a:latin typeface="+mn-lt"/>
              </a:rPr>
              <a:t>S</a:t>
            </a:r>
            <a:r>
              <a:rPr lang="fr-FR" sz="4000" kern="0">
                <a:solidFill>
                  <a:srgbClr val="000000"/>
                </a:solidFill>
                <a:latin typeface="+mn-lt"/>
              </a:rPr>
              <a:t>écurité » exerce ses missions dans le cadre de la sécurité et de la sûreté. Il/elle conduit ses activités, soit dans une entreprise de sécurité/sûreté, soit dans le service interne de sécurité d’une organisation (</a:t>
            </a:r>
            <a:r>
              <a:rPr lang="fr-FR" sz="4000" i="1" kern="0">
                <a:solidFill>
                  <a:srgbClr val="000000"/>
                </a:solidFill>
                <a:latin typeface="+mn-lt"/>
              </a:rPr>
              <a:t>entreprise, administration publique et privée, association</a:t>
            </a:r>
            <a:r>
              <a:rPr lang="fr-FR" sz="4000" kern="0">
                <a:solidFill>
                  <a:srgbClr val="000000"/>
                </a:solidFill>
                <a:latin typeface="+mn-lt"/>
              </a:rPr>
              <a:t>). Il/elle participe à l’organisation du service dans lequel il/elle évolue. Il/elle est donc à même de manager des équipes, de participer à la gestion administrative et juridique du personnel. Il/elle est en relation directe avec le client et en contact permanent avec sa hiérarchie.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>
                <a:solidFill>
                  <a:srgbClr val="000000"/>
                </a:solidFill>
                <a:latin typeface="+mn-lt"/>
              </a:rPr>
              <a:t>Enfin, il/elle assure la liaison avec les différents acteurs institutionnels et participe aux instances de sécurité.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>
                <a:solidFill>
                  <a:srgbClr val="000000"/>
                </a:solidFill>
                <a:latin typeface="+mn-lt"/>
              </a:rPr>
              <a:t>Les emplois visés par le diplôme s’adaptent aux évolutions de leur environnement technique, juridique et économique.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fr-FR" sz="4000" b="1" ker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5600" b="1">
                <a:solidFill>
                  <a:srgbClr val="1D2545"/>
                </a:solidFill>
                <a:latin typeface="+mn-lt"/>
              </a:rPr>
              <a:t>Les métiers accessibles</a:t>
            </a: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fr-FR" sz="4000" i="0" u="none" strike="noStrike">
              <a:solidFill>
                <a:srgbClr val="000000"/>
              </a:solidFill>
              <a:effectLst/>
              <a:latin typeface="+mn-lt"/>
            </a:endParaRP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i="0" u="none" strike="noStrike">
                <a:solidFill>
                  <a:srgbClr val="000000"/>
                </a:solidFill>
                <a:effectLst/>
                <a:latin typeface="+mn-lt"/>
              </a:rPr>
              <a:t>Dans le cadre d’une première insertion, les appellations sont les suivantes :</a:t>
            </a: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fr-FR" sz="4000" i="1" u="none" strike="noStrike">
              <a:solidFill>
                <a:srgbClr val="000000"/>
              </a:solidFill>
              <a:effectLst/>
              <a:latin typeface="+mn-lt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>
                <a:solidFill>
                  <a:srgbClr val="000000"/>
                </a:solidFill>
                <a:latin typeface="+mn-lt"/>
              </a:rPr>
              <a:t>Chef(</a:t>
            </a:r>
            <a:r>
              <a:rPr lang="fr-FR" sz="4000" err="1">
                <a:solidFill>
                  <a:srgbClr val="000000"/>
                </a:solidFill>
                <a:latin typeface="+mn-lt"/>
              </a:rPr>
              <a:t>fe</a:t>
            </a:r>
            <a:r>
              <a:rPr lang="fr-FR" sz="4000">
                <a:solidFill>
                  <a:srgbClr val="000000"/>
                </a:solidFill>
                <a:latin typeface="+mn-lt"/>
              </a:rPr>
              <a:t>) de secteur, Chef(</a:t>
            </a:r>
            <a:r>
              <a:rPr lang="fr-FR" sz="4000" err="1">
                <a:solidFill>
                  <a:srgbClr val="000000"/>
                </a:solidFill>
                <a:latin typeface="+mn-lt"/>
              </a:rPr>
              <a:t>fe</a:t>
            </a:r>
            <a:r>
              <a:rPr lang="fr-FR" sz="4000">
                <a:solidFill>
                  <a:srgbClr val="000000"/>
                </a:solidFill>
                <a:latin typeface="+mn-lt"/>
              </a:rPr>
              <a:t>) de service,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u="none" strike="noStrike">
                <a:solidFill>
                  <a:srgbClr val="000000"/>
                </a:solidFill>
                <a:effectLst/>
                <a:latin typeface="+mn-lt"/>
              </a:rPr>
              <a:t>Chef(</a:t>
            </a:r>
            <a:r>
              <a:rPr lang="fr-FR" sz="4000" u="none" strike="noStrike" err="1">
                <a:solidFill>
                  <a:srgbClr val="000000"/>
                </a:solidFill>
                <a:effectLst/>
                <a:latin typeface="+mn-lt"/>
              </a:rPr>
              <a:t>fe</a:t>
            </a:r>
            <a:r>
              <a:rPr lang="fr-FR" sz="4000" u="none" strike="noStrike">
                <a:solidFill>
                  <a:srgbClr val="000000"/>
                </a:solidFill>
                <a:effectLst/>
                <a:latin typeface="+mn-lt"/>
              </a:rPr>
              <a:t>) de site nucléaire,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>
                <a:solidFill>
                  <a:srgbClr val="000000"/>
                </a:solidFill>
                <a:latin typeface="+mn-lt"/>
              </a:rPr>
              <a:t>Chef(</a:t>
            </a:r>
            <a:r>
              <a:rPr lang="fr-FR" sz="4000" err="1">
                <a:solidFill>
                  <a:srgbClr val="000000"/>
                </a:solidFill>
                <a:latin typeface="+mn-lt"/>
              </a:rPr>
              <a:t>fe</a:t>
            </a:r>
            <a:r>
              <a:rPr lang="fr-FR" sz="4000">
                <a:solidFill>
                  <a:srgbClr val="000000"/>
                </a:solidFill>
                <a:latin typeface="+mn-lt"/>
              </a:rPr>
              <a:t>) d’équipe en télésurveillance ou en vidéoprotection,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u="none" strike="noStrike">
                <a:solidFill>
                  <a:srgbClr val="000000"/>
                </a:solidFill>
                <a:effectLst/>
                <a:latin typeface="+mn-lt"/>
              </a:rPr>
              <a:t>Assistant(e) d’exploitation, Responsable d’exploitation,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>
                <a:solidFill>
                  <a:srgbClr val="000000"/>
                </a:solidFill>
                <a:latin typeface="+mn-lt"/>
              </a:rPr>
              <a:t>Coordinateur/-</a:t>
            </a:r>
            <a:r>
              <a:rPr lang="fr-FR" sz="4000" err="1">
                <a:solidFill>
                  <a:srgbClr val="000000"/>
                </a:solidFill>
                <a:latin typeface="+mn-lt"/>
              </a:rPr>
              <a:t>trice</a:t>
            </a:r>
            <a:r>
              <a:rPr lang="fr-FR" sz="4000">
                <a:solidFill>
                  <a:srgbClr val="000000"/>
                </a:solidFill>
                <a:latin typeface="+mn-lt"/>
              </a:rPr>
              <a:t> de sites,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u="none" strike="noStrike">
                <a:solidFill>
                  <a:srgbClr val="000000"/>
                </a:solidFill>
                <a:effectLst/>
                <a:latin typeface="+mn-lt"/>
              </a:rPr>
              <a:t>Contrôleur/-euse de sites,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>
                <a:solidFill>
                  <a:srgbClr val="000000"/>
                </a:solidFill>
                <a:latin typeface="+mn-lt"/>
              </a:rPr>
              <a:t>Chargé(e) de sécurité (transports de fonds),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u="none" strike="noStrike">
                <a:solidFill>
                  <a:srgbClr val="000000"/>
                </a:solidFill>
                <a:effectLst/>
                <a:latin typeface="+mn-lt"/>
              </a:rPr>
              <a:t>Chef(</a:t>
            </a:r>
            <a:r>
              <a:rPr lang="fr-FR" sz="4000" u="none" strike="noStrike" err="1">
                <a:solidFill>
                  <a:srgbClr val="000000"/>
                </a:solidFill>
                <a:effectLst/>
                <a:latin typeface="+mn-lt"/>
              </a:rPr>
              <a:t>fe</a:t>
            </a:r>
            <a:r>
              <a:rPr lang="fr-FR" sz="4000" u="none" strike="noStrike">
                <a:solidFill>
                  <a:srgbClr val="000000"/>
                </a:solidFill>
                <a:effectLst/>
                <a:latin typeface="+mn-lt"/>
              </a:rPr>
              <a:t>) d’équipe, de dispositif, Chef(</a:t>
            </a:r>
            <a:r>
              <a:rPr lang="fr-FR" sz="4000" u="none" strike="noStrike" err="1">
                <a:solidFill>
                  <a:srgbClr val="000000"/>
                </a:solidFill>
                <a:effectLst/>
                <a:latin typeface="+mn-lt"/>
              </a:rPr>
              <a:t>fe</a:t>
            </a:r>
            <a:r>
              <a:rPr lang="fr-FR" sz="4000" u="none" strike="noStrike">
                <a:solidFill>
                  <a:srgbClr val="000000"/>
                </a:solidFill>
                <a:effectLst/>
                <a:latin typeface="+mn-lt"/>
              </a:rPr>
              <a:t>) de mission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4000">
              <a:solidFill>
                <a:srgbClr val="000000"/>
              </a:solidFill>
              <a:latin typeface="+mn-lt"/>
            </a:endParaRP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u="none" strike="noStrike">
                <a:solidFill>
                  <a:srgbClr val="000000"/>
                </a:solidFill>
                <a:effectLst/>
                <a:latin typeface="+mn-lt"/>
              </a:rPr>
              <a:t>Le titulaire du BTS « Management Opérationnel de la Sécurité» exerce principalement dans : </a:t>
            </a: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fr-FR" sz="4000" u="none" strike="noStrike">
              <a:solidFill>
                <a:srgbClr val="000000"/>
              </a:solidFill>
              <a:effectLst/>
              <a:latin typeface="+mn-lt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4000" u="none" strike="noStrike">
                <a:solidFill>
                  <a:srgbClr val="000000"/>
                </a:solidFill>
                <a:effectLst/>
                <a:latin typeface="+mn-lt"/>
              </a:rPr>
              <a:t>des entreprises exerçant des activités de sécurité privée, 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4000" u="none" strike="noStrike">
                <a:solidFill>
                  <a:srgbClr val="000000"/>
                </a:solidFill>
                <a:effectLst/>
                <a:latin typeface="+mn-lt"/>
              </a:rPr>
              <a:t>des services internes de sécurité de grandes entreprises (grande distribution, sites industriels, sites touristiques, sites tertiaires), 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4000" u="none" strike="noStrike">
                <a:solidFill>
                  <a:srgbClr val="000000"/>
                </a:solidFill>
                <a:effectLst/>
                <a:latin typeface="+mn-lt"/>
              </a:rPr>
              <a:t>des services de sécurité des administrations publiques, des hôpitaux, des collectivités locales.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2743827-CFA6-463A-8906-45998CE25241}"/>
              </a:ext>
            </a:extLst>
          </p:cNvPr>
          <p:cNvSpPr txBox="1"/>
          <p:nvPr/>
        </p:nvSpPr>
        <p:spPr>
          <a:xfrm>
            <a:off x="66272" y="2250756"/>
            <a:ext cx="6725455" cy="3569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4408" tIns="42199" rIns="84408" bIns="42199" anchor="t" anchorCtr="0" compatLnSpc="1">
            <a:normAutofit fontScale="25000" lnSpcReduction="20000"/>
          </a:bodyPr>
          <a:lstStyle/>
          <a:p>
            <a:pPr marL="234468" lvl="1" indent="-234468" algn="ctr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400" b="1">
                <a:solidFill>
                  <a:srgbClr val="10ABBB"/>
                </a:solidFill>
                <a:latin typeface="Calibri"/>
              </a:rPr>
              <a:t>Alternance rythme global : 2 semaines en Centre / 2 semaines en Entreprise </a:t>
            </a:r>
          </a:p>
          <a:p>
            <a:pPr marL="234468" lvl="1" indent="-234468" algn="ctr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4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Durée : 1 351</a:t>
            </a:r>
            <a:r>
              <a:rPr lang="fr-FR" sz="4800" b="1" ker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kumimoji="0" lang="fr-FR" sz="4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 en C</a:t>
            </a:r>
            <a:r>
              <a:rPr lang="fr-FR" sz="4800" b="1" kern="0">
                <a:solidFill>
                  <a:srgbClr val="002060"/>
                </a:solidFill>
                <a:latin typeface="Arial Narrow" panose="020B0606020202030204" pitchFamily="34" charset="0"/>
              </a:rPr>
              <a:t>entre</a:t>
            </a:r>
            <a:r>
              <a:rPr kumimoji="0" lang="fr-FR" sz="4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– Contrat en alternance de 24 mois maximum</a:t>
            </a:r>
            <a:endParaRPr lang="fr-FR" sz="400" b="1">
              <a:solidFill>
                <a:srgbClr val="1D2243"/>
              </a:solidFill>
              <a:latin typeface="Calibri"/>
            </a:endParaRPr>
          </a:p>
        </p:txBody>
      </p:sp>
      <p:sp>
        <p:nvSpPr>
          <p:cNvPr id="11" name="ZoneTexte 36">
            <a:extLst>
              <a:ext uri="{FF2B5EF4-FFF2-40B4-BE49-F238E27FC236}">
                <a16:creationId xmlns:a16="http://schemas.microsoft.com/office/drawing/2014/main" id="{8519F5AB-0095-484B-AEBA-FF4B82DDB990}"/>
              </a:ext>
            </a:extLst>
          </p:cNvPr>
          <p:cNvSpPr txBox="1"/>
          <p:nvPr/>
        </p:nvSpPr>
        <p:spPr>
          <a:xfrm>
            <a:off x="3722215" y="2661110"/>
            <a:ext cx="3105993" cy="4424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4408" tIns="42199" rIns="84408" bIns="42199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  <a:latin typeface="Calibri"/>
              </a:rPr>
              <a:t>Objectifs</a:t>
            </a:r>
            <a:r>
              <a:rPr lang="fr-FR" sz="1400" b="1" dirty="0">
                <a:solidFill>
                  <a:srgbClr val="1D2545"/>
                </a:solidFill>
                <a:latin typeface="Calibri"/>
              </a:rPr>
              <a:t> </a:t>
            </a:r>
            <a:r>
              <a:rPr lang="fr-FR" sz="1000" b="1" dirty="0">
                <a:solidFill>
                  <a:srgbClr val="1D2545"/>
                </a:solidFill>
                <a:latin typeface="Calibri"/>
              </a:rPr>
              <a:t>: </a:t>
            </a:r>
            <a:r>
              <a:rPr lang="fr-FR" sz="1000" dirty="0">
                <a:solidFill>
                  <a:srgbClr val="000000"/>
                </a:solidFill>
              </a:rPr>
              <a:t>A la fin de la formation, les Alternant(e)s seront en capacité de (d’) :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>
              <a:solidFill>
                <a:srgbClr val="000000"/>
              </a:solidFill>
            </a:endParaRPr>
          </a:p>
          <a:p>
            <a:pPr marL="179387" marR="0" lvl="0" indent="-17938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0A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Préparer et mettre en œuvre une prestation de sécurité : </a:t>
            </a:r>
            <a:r>
              <a:rPr lang="fr-FR" sz="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Mettre en œuvre le veille réglementaire et technologique, Préparer une prestation de sécurité, proposer une prestation dans le respect d’une démarche qualité, de traçabilité et de protection des données, …</a:t>
            </a:r>
            <a:endParaRPr kumimoji="0" lang="fr-FR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500" b="1" i="0" u="none" strike="noStrike" kern="0" cap="none" spc="0" normalizeH="0" baseline="0" noProof="0" dirty="0">
              <a:ln>
                <a:noFill/>
              </a:ln>
              <a:solidFill>
                <a:srgbClr val="10ABB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/>
          </a:p>
          <a:p>
            <a:pPr marL="179387" marR="0" lvl="0" indent="-17938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0A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Manager les ressources humaines </a:t>
            </a:r>
            <a:r>
              <a:rPr kumimoji="0" lang="fr-FR" sz="9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Organiser le service,  Gérer le personnel, Gérer les relations sociales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kern="0" dirty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>
              <a:solidFill>
                <a:srgbClr val="484D74"/>
              </a:solidFill>
              <a:latin typeface="marianneregular"/>
            </a:endParaRPr>
          </a:p>
          <a:p>
            <a:pPr marL="179387" marR="0" lvl="0" indent="-17938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0A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Gérer la relation client : </a:t>
            </a:r>
            <a:r>
              <a:rPr lang="fr-FR" sz="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Préparer l’offre commerciale, Gérer la prestation, Suivre et pérenniser la relation client</a:t>
            </a:r>
            <a:endParaRPr kumimoji="0" lang="fr-FR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dirty="0"/>
          </a:p>
          <a:p>
            <a:pPr marL="179387" marR="0" lvl="0" indent="-17938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0A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Participer à la sécurité globale : </a:t>
            </a:r>
            <a:r>
              <a:rPr lang="fr-FR" sz="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Prévenir les risques en relation avec les partenaires institutionnels, </a:t>
            </a:r>
            <a:r>
              <a:rPr lang="fr-FR" sz="900" b="0" i="0" dirty="0">
                <a:effectLst/>
                <a:latin typeface="Marianne"/>
              </a:rPr>
              <a:t>Gérer les incidents, accidents, événements et crises avec les partenaires institutionnels</a:t>
            </a:r>
            <a:endParaRPr kumimoji="0" lang="fr-FR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kern="0" dirty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i="0" u="none" strike="noStrike" kern="1200" cap="none" spc="0" baseline="0" dirty="0">
              <a:solidFill>
                <a:srgbClr val="1D2243"/>
              </a:solidFill>
              <a:uFillTx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</a:rPr>
              <a:t>Conditions d’accès</a:t>
            </a:r>
            <a:endParaRPr lang="fr-FR" sz="1400" b="1" i="0" u="none" strike="noStrike" kern="1200" cap="none" spc="0" baseline="0" dirty="0">
              <a:solidFill>
                <a:srgbClr val="10ABBB"/>
              </a:solidFill>
              <a:uFillTx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i="0" u="sng" strike="noStrike" kern="1200" cap="none" spc="0" baseline="0" dirty="0">
              <a:solidFill>
                <a:srgbClr val="10ABBB"/>
              </a:solidFill>
              <a:uFillTx/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  <a:latin typeface="Calibri"/>
              </a:rPr>
              <a:t>Prérequis </a:t>
            </a:r>
            <a:r>
              <a:rPr lang="fr-FR" sz="1000" b="1" i="0" strike="noStrike" kern="1200" cap="none" spc="0" baseline="0" dirty="0">
                <a:solidFill>
                  <a:srgbClr val="10ABBB"/>
                </a:solidFill>
                <a:uFillTx/>
                <a:latin typeface="Calibri"/>
              </a:rPr>
              <a:t>: </a:t>
            </a:r>
            <a:endParaRPr lang="fr-FR" sz="1000" b="0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 titulaire d’un baccalauréat général, technologique, professionnel ou de tout autre diplôme de niveau 4 </a:t>
            </a:r>
            <a:r>
              <a:rPr kumimoji="0" lang="fr-FR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9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Décret du 21.03.2019 fixant les conditions d’admission en BTS)</a:t>
            </a:r>
            <a:endParaRPr lang="fr-FR" sz="1000" kern="0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4D4C7D6A-A8E4-4D7D-96EC-DD55D6977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48"/>
            <a:ext cx="5816009" cy="19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10">
            <a:extLst>
              <a:ext uri="{FF2B5EF4-FFF2-40B4-BE49-F238E27FC236}">
                <a16:creationId xmlns:a16="http://schemas.microsoft.com/office/drawing/2014/main" id="{57EFA469-470F-4243-B732-A9B52FD0A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457" y="-19550"/>
            <a:ext cx="2897545" cy="2066053"/>
          </a:xfrm>
          <a:prstGeom prst="rect">
            <a:avLst/>
          </a:prstGeom>
          <a:noFill/>
          <a:ln cap="flat">
            <a:noFill/>
          </a:ln>
          <a:effectLst>
            <a:outerShdw dist="63497" dir="7619903" algn="tl">
              <a:srgbClr val="D9D9D9">
                <a:alpha val="21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772AB1E3-070F-458E-A871-E5A693AF5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487" y="1883191"/>
            <a:ext cx="6300641" cy="383279"/>
          </a:xfrm>
        </p:spPr>
        <p:txBody>
          <a:bodyPr anchor="t">
            <a:normAutofit/>
          </a:bodyPr>
          <a:lstStyle/>
          <a:p>
            <a:pPr lvl="0"/>
            <a:r>
              <a:rPr lang="fr-FR" sz="2000" b="1">
                <a:solidFill>
                  <a:srgbClr val="1D2243"/>
                </a:solidFill>
                <a:latin typeface="Calibri"/>
              </a:rPr>
              <a:t>BTS – Management Opérationnel de la Sécurité </a:t>
            </a:r>
            <a:r>
              <a:rPr lang="fr-FR" sz="1400">
                <a:solidFill>
                  <a:srgbClr val="1D2243"/>
                </a:solidFill>
                <a:latin typeface="Calibri"/>
              </a:rPr>
              <a:t>(Niveau 5)</a:t>
            </a:r>
            <a:endParaRPr lang="fr-FR" sz="2000" b="1">
              <a:solidFill>
                <a:srgbClr val="1D2243"/>
              </a:solidFill>
              <a:latin typeface="Calibri"/>
            </a:endParaRPr>
          </a:p>
        </p:txBody>
      </p:sp>
      <p:sp>
        <p:nvSpPr>
          <p:cNvPr id="7" name="ZoneTexte 15">
            <a:extLst>
              <a:ext uri="{FF2B5EF4-FFF2-40B4-BE49-F238E27FC236}">
                <a16:creationId xmlns:a16="http://schemas.microsoft.com/office/drawing/2014/main" id="{45AAF6CD-3C01-4AF5-ADDA-5280287C20D2}"/>
              </a:ext>
            </a:extLst>
          </p:cNvPr>
          <p:cNvSpPr txBox="1"/>
          <p:nvPr/>
        </p:nvSpPr>
        <p:spPr>
          <a:xfrm>
            <a:off x="4479537" y="139445"/>
            <a:ext cx="2194591" cy="1115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62" b="1" dirty="0">
                <a:solidFill>
                  <a:srgbClr val="10ABBB"/>
                </a:solidFill>
                <a:latin typeface="Calibri"/>
                <a:ea typeface="Times New Roman" pitchFamily="18"/>
                <a:cs typeface="Calibri"/>
              </a:rPr>
              <a:t>RNCP 41000</a:t>
            </a:r>
          </a:p>
          <a:p>
            <a:pPr algn="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62" b="1" dirty="0">
                <a:solidFill>
                  <a:srgbClr val="10ABBB"/>
                </a:solidFill>
                <a:latin typeface="Calibri"/>
                <a:ea typeface="Times New Roman" pitchFamily="18"/>
                <a:cs typeface="Calibri"/>
              </a:rPr>
              <a:t>Formacodes : 42854 ; 32154</a:t>
            </a:r>
          </a:p>
          <a:p>
            <a:pPr algn="ct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62" b="1" dirty="0">
                <a:solidFill>
                  <a:srgbClr val="10ABBB"/>
                </a:solidFill>
                <a:latin typeface="Calibri"/>
                <a:cs typeface="Calibri"/>
              </a:rPr>
              <a:t>                      </a:t>
            </a:r>
          </a:p>
        </p:txBody>
      </p:sp>
      <p:pic>
        <p:nvPicPr>
          <p:cNvPr id="13" name="Image 39">
            <a:extLst>
              <a:ext uri="{FF2B5EF4-FFF2-40B4-BE49-F238E27FC236}">
                <a16:creationId xmlns:a16="http://schemas.microsoft.com/office/drawing/2014/main" id="{27D9B24C-FCE1-4227-BB0D-E2FF8FA80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640" y="2649177"/>
            <a:ext cx="249765" cy="64621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13">
            <a:extLst>
              <a:ext uri="{FF2B5EF4-FFF2-40B4-BE49-F238E27FC236}">
                <a16:creationId xmlns:a16="http://schemas.microsoft.com/office/drawing/2014/main" id="{CBE947CF-6D52-4E9E-5E9F-46BD630EE210}"/>
              </a:ext>
            </a:extLst>
          </p:cNvPr>
          <p:cNvSpPr txBox="1"/>
          <p:nvPr/>
        </p:nvSpPr>
        <p:spPr>
          <a:xfrm>
            <a:off x="3686066" y="8001145"/>
            <a:ext cx="2906568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1D2243"/>
                </a:solidFill>
                <a:uFillTx/>
              </a:rPr>
              <a:t>Prochaine(s) session(s)</a:t>
            </a:r>
            <a:endParaRPr lang="fr-FR" sz="1400" b="1" i="0" u="none" strike="noStrike" kern="1200" cap="none" spc="0" baseline="0">
              <a:solidFill>
                <a:srgbClr val="CC0066"/>
              </a:solidFill>
              <a:uFillTx/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>
                <a:solidFill>
                  <a:srgbClr val="000000"/>
                </a:solidFill>
                <a:uFillTx/>
              </a:rPr>
              <a:t>Nous contacter pour obtenir les dates précises à l’adresse suivante: </a:t>
            </a:r>
            <a:r>
              <a:rPr lang="fr-FR" sz="1000" b="1" i="0" u="sng" strike="noStrike" kern="1200" cap="none" spc="0" baseline="0">
                <a:solidFill>
                  <a:srgbClr val="10ABBB"/>
                </a:solidFill>
                <a:uFillTx/>
              </a:rPr>
              <a:t>dg</a:t>
            </a:r>
            <a:r>
              <a:rPr lang="fr-FR" sz="1000" b="1" i="0" u="sng" strike="noStrike" kern="1200" cap="none" spc="0" baseline="0">
                <a:solidFill>
                  <a:srgbClr val="10ABBB"/>
                </a:solidFill>
                <a:uFillTx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@idev</a:t>
            </a:r>
            <a:r>
              <a:rPr lang="fr-FR" sz="1000" b="1" i="0" u="sng" strike="noStrike" kern="1200" cap="none" spc="0" baseline="0">
                <a:solidFill>
                  <a:srgbClr val="10ABBB"/>
                </a:solidFill>
                <a:uFillTx/>
              </a:rPr>
              <a:t>formation.com</a:t>
            </a:r>
          </a:p>
        </p:txBody>
      </p:sp>
      <p:sp>
        <p:nvSpPr>
          <p:cNvPr id="9" name="ZoneTexte 12">
            <a:extLst>
              <a:ext uri="{FF2B5EF4-FFF2-40B4-BE49-F238E27FC236}">
                <a16:creationId xmlns:a16="http://schemas.microsoft.com/office/drawing/2014/main" id="{3F243B2D-48EB-AFC3-BAA6-29D243DA05F9}"/>
              </a:ext>
            </a:extLst>
          </p:cNvPr>
          <p:cNvSpPr txBox="1"/>
          <p:nvPr/>
        </p:nvSpPr>
        <p:spPr>
          <a:xfrm>
            <a:off x="5816009" y="8739277"/>
            <a:ext cx="989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MAJ 18/09/2025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9B2F1B1-A9F3-6106-DDF5-3A0CA31386B5}"/>
              </a:ext>
            </a:extLst>
          </p:cNvPr>
          <p:cNvSpPr/>
          <p:nvPr/>
        </p:nvSpPr>
        <p:spPr>
          <a:xfrm>
            <a:off x="3701405" y="7109124"/>
            <a:ext cx="2803775" cy="6617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1D2243"/>
                </a:solidFill>
                <a:uFillTx/>
                <a:latin typeface="Calibri"/>
              </a:rPr>
              <a:t>Lieu de formation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i="0" u="none" strike="noStrike" kern="1200" cap="none" spc="0" baseline="0">
              <a:solidFill>
                <a:srgbClr val="1D2243"/>
              </a:solidFill>
              <a:uFillTx/>
              <a:latin typeface="Calibri"/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/>
              <a:t>IDEV Marseille 13016 </a:t>
            </a:r>
            <a:r>
              <a:rPr lang="fr-FR" sz="100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fr-FR" sz="1000" b="1">
                <a:solidFill>
                  <a:srgbClr val="10ABB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dg@idevformation.com</a:t>
            </a:r>
            <a:endParaRPr lang="fr-FR" sz="1000" b="1">
              <a:solidFill>
                <a:srgbClr val="10ABBB"/>
              </a:solidFill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>
                <a:solidFill>
                  <a:srgbClr val="000000"/>
                </a:solidFill>
                <a:sym typeface="Wingdings" panose="05000000000000000000" pitchFamily="2" charset="2"/>
              </a:rPr>
              <a:t> </a:t>
            </a:r>
            <a:r>
              <a:rPr lang="fr-FR" sz="1000">
                <a:solidFill>
                  <a:srgbClr val="000000"/>
                </a:solidFill>
              </a:rPr>
              <a:t>:  04.13.25.92.13</a:t>
            </a:r>
          </a:p>
        </p:txBody>
      </p:sp>
    </p:spTree>
    <p:extLst>
      <p:ext uri="{BB962C8B-B14F-4D97-AF65-F5344CB8AC3E}">
        <p14:creationId xmlns:p14="http://schemas.microsoft.com/office/powerpoint/2010/main" val="313681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5F26F4B5-6265-4AB2-9909-EC211E104E3B}"/>
              </a:ext>
            </a:extLst>
          </p:cNvPr>
          <p:cNvSpPr/>
          <p:nvPr/>
        </p:nvSpPr>
        <p:spPr>
          <a:xfrm>
            <a:off x="3671317" y="5046148"/>
            <a:ext cx="3084324" cy="244682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>
                <a:solidFill>
                  <a:srgbClr val="1D2243"/>
                </a:solidFill>
                <a:latin typeface="Calibri"/>
              </a:rPr>
              <a:t>M</a:t>
            </a:r>
            <a:r>
              <a:rPr lang="fr-FR" sz="1400" b="1">
                <a:solidFill>
                  <a:srgbClr val="1D2243"/>
                </a:solidFill>
                <a:latin typeface="Calibri"/>
              </a:rPr>
              <a:t>éthodes mobilisées </a:t>
            </a:r>
            <a:endParaRPr lang="fr-FR" sz="1100" b="1" u="sng">
              <a:solidFill>
                <a:srgbClr val="10ABBB"/>
              </a:solidFill>
              <a:latin typeface="Calibri"/>
            </a:endParaRP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>
              <a:solidFill>
                <a:srgbClr val="D8267B"/>
              </a:solidFill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kern="0">
                <a:solidFill>
                  <a:srgbClr val="111111"/>
                </a:solidFill>
              </a:rPr>
              <a:t>Basée sur les principes fondateurs de l’éducation cognitive, les méthodes et modalités pédagogiques utilisées sont axées sur l’individualisation des parcours au travers de :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00" kern="0">
              <a:solidFill>
                <a:srgbClr val="111111"/>
              </a:solidFill>
            </a:endParaRPr>
          </a:p>
          <a:p>
            <a:pPr marL="171450" indent="-171450" defTabSz="457198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u="sng" kern="0">
                <a:solidFill>
                  <a:srgbClr val="111111"/>
                </a:solidFill>
              </a:rPr>
              <a:t>La pédagogie de l’alternance </a:t>
            </a:r>
            <a:r>
              <a:rPr lang="fr-FR" sz="1000" kern="0">
                <a:solidFill>
                  <a:srgbClr val="111111"/>
                </a:solidFill>
              </a:rPr>
              <a:t>: Approche par compétences, Analyse des situations de travail (</a:t>
            </a:r>
            <a:r>
              <a:rPr lang="fr-FR" sz="1000" i="1" kern="0">
                <a:solidFill>
                  <a:srgbClr val="111111"/>
                </a:solidFill>
              </a:rPr>
              <a:t>Séances de retours réflexifs et d’entraînements à l’analyse de situations vécues en entrep</a:t>
            </a:r>
            <a:r>
              <a:rPr lang="fr-FR" sz="1000" kern="0">
                <a:solidFill>
                  <a:srgbClr val="111111"/>
                </a:solidFill>
              </a:rPr>
              <a:t>rise), Etudes de cas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kern="0">
              <a:solidFill>
                <a:srgbClr val="111111"/>
              </a:solidFill>
            </a:endParaRPr>
          </a:p>
          <a:p>
            <a:pPr marL="171450" indent="-171450" defTabSz="457198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u="sng" kern="0">
                <a:solidFill>
                  <a:srgbClr val="111111"/>
                </a:solidFill>
              </a:rPr>
              <a:t>Des outils dédiés</a:t>
            </a:r>
            <a:r>
              <a:rPr lang="fr-FR" sz="1000" kern="0">
                <a:solidFill>
                  <a:srgbClr val="111111"/>
                </a:solidFill>
              </a:rPr>
              <a:t> : Livret d’Alternance, Travaux en sous-groupes, Fiches navette (</a:t>
            </a:r>
            <a:r>
              <a:rPr lang="fr-FR" sz="1000" i="1" kern="0">
                <a:solidFill>
                  <a:srgbClr val="111111"/>
                </a:solidFill>
              </a:rPr>
              <a:t>missions à réaliser en entreprise</a:t>
            </a:r>
            <a:r>
              <a:rPr lang="fr-FR" sz="1000" kern="0">
                <a:solidFill>
                  <a:srgbClr val="111111"/>
                </a:solidFill>
              </a:rPr>
              <a:t>), Plate-forme LMS</a:t>
            </a:r>
          </a:p>
        </p:txBody>
      </p:sp>
      <p:pic>
        <p:nvPicPr>
          <p:cNvPr id="2" name="Image 39">
            <a:extLst>
              <a:ext uri="{FF2B5EF4-FFF2-40B4-BE49-F238E27FC236}">
                <a16:creationId xmlns:a16="http://schemas.microsoft.com/office/drawing/2014/main" id="{22B2582F-BCEB-4746-A31D-CBD394D9D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40" y="613743"/>
            <a:ext cx="252962" cy="85302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ZoneTexte 1">
            <a:extLst>
              <a:ext uri="{FF2B5EF4-FFF2-40B4-BE49-F238E27FC236}">
                <a16:creationId xmlns:a16="http://schemas.microsoft.com/office/drawing/2014/main" id="{4052ED46-DBC8-0268-CFF1-D01FA5F7DDA6}"/>
              </a:ext>
            </a:extLst>
          </p:cNvPr>
          <p:cNvSpPr txBox="1"/>
          <p:nvPr/>
        </p:nvSpPr>
        <p:spPr>
          <a:xfrm>
            <a:off x="111144" y="5458916"/>
            <a:ext cx="3295217" cy="692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>
                <a:solidFill>
                  <a:srgbClr val="1D2243"/>
                </a:solidFill>
                <a:latin typeface="Calibri"/>
              </a:rPr>
              <a:t>Coût de la formation 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>
              <a:solidFill>
                <a:srgbClr val="002060"/>
              </a:solidFill>
              <a:latin typeface="Calibri"/>
            </a:endParaRPr>
          </a:p>
          <a:p>
            <a:pPr marL="180974" indent="-180974">
              <a:buSzPts val="1000"/>
              <a:buFont typeface="Wingdings" pitchFamily="2"/>
              <a:buChar char="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>
                <a:solidFill>
                  <a:srgbClr val="000000"/>
                </a:solidFill>
                <a:cs typeface="Arial" pitchFamily="34"/>
              </a:rPr>
              <a:t>100% de prise en charge par l’OPCO si contrat d’apprentissage ou contrat de professionnalisation</a:t>
            </a:r>
            <a:endParaRPr lang="fr-FR" sz="10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776FBF16-D091-DD43-8012-34F2F96785D5}"/>
              </a:ext>
            </a:extLst>
          </p:cNvPr>
          <p:cNvSpPr/>
          <p:nvPr/>
        </p:nvSpPr>
        <p:spPr>
          <a:xfrm>
            <a:off x="3728664" y="634327"/>
            <a:ext cx="3039284" cy="35784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4408" tIns="42199" rIns="84408" bIns="42199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dirty="0">
                <a:solidFill>
                  <a:srgbClr val="1D2243"/>
                </a:solidFill>
                <a:latin typeface="Calibri"/>
              </a:rPr>
              <a:t>Programme de la formation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u="sng" dirty="0">
              <a:solidFill>
                <a:srgbClr val="CC0066"/>
              </a:solidFill>
              <a:latin typeface="Calibri"/>
            </a:endParaRP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dirty="0">
                <a:solidFill>
                  <a:srgbClr val="10ABBB"/>
                </a:solidFill>
                <a:latin typeface="Calibri"/>
              </a:rPr>
              <a:t>Enseignement général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dirty="0">
                <a:solidFill>
                  <a:srgbClr val="10ABBB"/>
                </a:solidFill>
                <a:latin typeface="Calibri"/>
              </a:rPr>
              <a:t> </a:t>
            </a:r>
            <a:endParaRPr lang="fr-FR" sz="1100" dirty="0"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latin typeface="Calibri"/>
              </a:rPr>
              <a:t>U1</a:t>
            </a:r>
            <a:r>
              <a:rPr lang="fr-FR" sz="1000" dirty="0">
                <a:latin typeface="Calibri"/>
              </a:rPr>
              <a:t> : </a:t>
            </a:r>
            <a:r>
              <a:rPr lang="fr-FR" sz="1000" b="1" dirty="0">
                <a:latin typeface="Calibri"/>
              </a:rPr>
              <a:t>Culture générale et expression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dirty="0"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latin typeface="Calibri"/>
              </a:rPr>
              <a:t>U21</a:t>
            </a:r>
            <a:r>
              <a:rPr lang="fr-FR" sz="1000" dirty="0">
                <a:latin typeface="Calibri"/>
              </a:rPr>
              <a:t> : </a:t>
            </a:r>
            <a:r>
              <a:rPr lang="fr-FR" sz="1000" b="1" dirty="0">
                <a:latin typeface="Calibri"/>
              </a:rPr>
              <a:t>Compréhension de l’écrit et expression écrite en langue vivante étrangère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dirty="0"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latin typeface="Calibri"/>
              </a:rPr>
              <a:t>U22</a:t>
            </a:r>
            <a:r>
              <a:rPr lang="fr-FR" sz="1000" dirty="0">
                <a:latin typeface="Calibri"/>
              </a:rPr>
              <a:t> : </a:t>
            </a:r>
            <a:r>
              <a:rPr lang="fr-FR" sz="1000" b="1" dirty="0">
                <a:latin typeface="Calibri"/>
              </a:rPr>
              <a:t>P</a:t>
            </a:r>
            <a:r>
              <a:rPr lang="fr-FR" sz="1000" b="1" dirty="0"/>
              <a:t>roduction orale en continu et en interaction en </a:t>
            </a:r>
            <a:r>
              <a:rPr lang="fr-FR" sz="1000" b="1" dirty="0">
                <a:latin typeface="Calibri"/>
              </a:rPr>
              <a:t>langue vivante étrangère 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dirty="0"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latin typeface="Calibri"/>
              </a:rPr>
              <a:t>U3</a:t>
            </a:r>
            <a:r>
              <a:rPr lang="fr-FR" sz="1000" dirty="0">
                <a:latin typeface="Calibri"/>
              </a:rPr>
              <a:t> : </a:t>
            </a:r>
            <a:r>
              <a:rPr lang="fr-FR" sz="1000" b="1" dirty="0">
                <a:latin typeface="Calibri"/>
              </a:rPr>
              <a:t>Culture Economique, Juridique et Managériale 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dirty="0">
              <a:latin typeface="Calibri"/>
            </a:endParaRP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dirty="0">
                <a:solidFill>
                  <a:srgbClr val="10ABBB"/>
                </a:solidFill>
                <a:latin typeface="Calibri"/>
              </a:rPr>
              <a:t>Modules professionnels 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solidFill>
                <a:srgbClr val="000000"/>
              </a:solidFill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</a:rPr>
              <a:t>BC1/U4</a:t>
            </a:r>
            <a:r>
              <a:rPr lang="fr-FR" sz="1000" dirty="0">
                <a:solidFill>
                  <a:srgbClr val="000000"/>
                </a:solidFill>
              </a:rPr>
              <a:t> : </a:t>
            </a:r>
            <a:r>
              <a:rPr lang="fr-FR" sz="1000" b="1" dirty="0">
                <a:solidFill>
                  <a:srgbClr val="000000"/>
                </a:solidFill>
              </a:rPr>
              <a:t>Préparation et mise en œuvre d’une prestation de sécurité </a:t>
            </a:r>
            <a:r>
              <a:rPr lang="fr-FR" sz="1000" dirty="0">
                <a:solidFill>
                  <a:srgbClr val="000000"/>
                </a:solidFill>
              </a:rPr>
              <a:t>(RNCP41000BC01),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  <a:latin typeface="Calibri"/>
              </a:rPr>
              <a:t>BC2/U51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 : </a:t>
            </a:r>
            <a:r>
              <a:rPr lang="fr-FR" sz="1000" b="1" dirty="0"/>
              <a:t>Management des ressources humaines 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fr-FR" sz="1000" dirty="0">
                <a:solidFill>
                  <a:srgbClr val="000000"/>
                </a:solidFill>
              </a:rPr>
              <a:t>RNCP41000BC02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  <a:latin typeface="Calibri"/>
              </a:rPr>
              <a:t>BC3/U52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 : </a:t>
            </a:r>
            <a:r>
              <a:rPr lang="fr-FR" sz="1000" b="1" dirty="0">
                <a:solidFill>
                  <a:srgbClr val="000000"/>
                </a:solidFill>
                <a:latin typeface="Calibri"/>
              </a:rPr>
              <a:t>Gestion de la relation client 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fr-FR" sz="1000" dirty="0">
                <a:solidFill>
                  <a:srgbClr val="000000"/>
                </a:solidFill>
              </a:rPr>
              <a:t>RNCP41000BC03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  <a:latin typeface="Calibri"/>
              </a:rPr>
              <a:t>BC4/U62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 : </a:t>
            </a:r>
            <a:r>
              <a:rPr lang="fr-FR" sz="1000" b="1" dirty="0"/>
              <a:t>Participation à la sécurité globale 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fr-FR" sz="1000" dirty="0">
                <a:solidFill>
                  <a:srgbClr val="000000"/>
                </a:solidFill>
              </a:rPr>
              <a:t>RNCP41000BC04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10B5DB-D1EB-5FDC-1D4A-73539B21AFBC}"/>
              </a:ext>
            </a:extLst>
          </p:cNvPr>
          <p:cNvSpPr/>
          <p:nvPr/>
        </p:nvSpPr>
        <p:spPr>
          <a:xfrm>
            <a:off x="282197" y="634327"/>
            <a:ext cx="2926537" cy="2369880"/>
          </a:xfrm>
          <a:prstGeom prst="rect">
            <a:avLst/>
          </a:prstGeom>
          <a:solidFill>
            <a:srgbClr val="10AB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rPr>
              <a:t>Publics Concernés</a:t>
            </a:r>
            <a:endParaRPr lang="fr-FR" sz="100" b="1" i="0" u="none" strike="noStrike" kern="1200" cap="none" spc="0" baseline="0">
              <a:solidFill>
                <a:schemeClr val="bg1"/>
              </a:solidFill>
              <a:uFillTx/>
              <a:latin typeface="Calibri"/>
            </a:endParaRPr>
          </a:p>
          <a:p>
            <a:r>
              <a:rPr lang="fr-FR" sz="1000" b="1" u="sng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Contrat d’Apprentissage </a:t>
            </a:r>
            <a:r>
              <a:rPr lang="fr-FR" sz="10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Avoir entre 16 et 29 ans (15 ans sous conditions ; âge maximum 34 ans sous conditions).</a:t>
            </a:r>
            <a:endParaRPr lang="fr-FR" sz="10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 d'âge limite pour : personne avec une RQTH, ou un créateur/repreneur d’entreprise, ou un sportif de haut niveau, ou un apprenti préparant un diplôme ou un titre supérieur à celui obtenu.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200" b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000" b="1" u="sng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Contrat de professionnalisation </a:t>
            </a:r>
            <a:r>
              <a:rPr lang="fr-FR" sz="10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è"/>
            </a:pPr>
            <a:r>
              <a:rPr lang="fr-FR" sz="1000">
                <a:solidFill>
                  <a:schemeClr val="bg1"/>
                </a:solidFill>
                <a:latin typeface="Calibri" panose="020F0502020204030204" pitchFamily="34" charset="0"/>
              </a:rPr>
              <a:t>Jeunes de 16 à 25 ans révolus pour compléter leur formation initiale.</a:t>
            </a:r>
          </a:p>
          <a:p>
            <a:pPr marL="171450" lvl="0" indent="-171450">
              <a:buFont typeface="Wingdings" panose="05000000000000000000" pitchFamily="2" charset="2"/>
              <a:buChar char="è"/>
            </a:pPr>
            <a:r>
              <a:rPr lang="fr-FR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Bénéficiaires du RSA ou ASS ou AAH ou API ou les personnes sortant d’un contrat CUI.</a:t>
            </a:r>
            <a:endParaRPr lang="fr-FR" sz="10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è"/>
            </a:pPr>
            <a:r>
              <a:rPr lang="fr-FR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fr-FR" sz="10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emandeurs d’emploi</a:t>
            </a:r>
            <a:r>
              <a:rPr lang="fr-FR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d’au moins 26 ans. </a:t>
            </a:r>
            <a:endParaRPr lang="fr-FR" sz="10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5A445011-BE10-0F97-35BF-5FB5C8131BE8}"/>
              </a:ext>
            </a:extLst>
          </p:cNvPr>
          <p:cNvSpPr txBox="1"/>
          <p:nvPr/>
        </p:nvSpPr>
        <p:spPr>
          <a:xfrm>
            <a:off x="5774983" y="8791562"/>
            <a:ext cx="989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MAJ 18/09/2025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671C37B-F88D-8F0E-703E-89B2266AD681}"/>
              </a:ext>
            </a:extLst>
          </p:cNvPr>
          <p:cNvSpPr/>
          <p:nvPr/>
        </p:nvSpPr>
        <p:spPr>
          <a:xfrm>
            <a:off x="150543" y="3201284"/>
            <a:ext cx="3162504" cy="216982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1D2243"/>
                </a:solidFill>
                <a:uFillTx/>
                <a:latin typeface="Calibri"/>
              </a:rPr>
              <a:t>Modalités de recrutement et délais d’accès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>
                <a:uFillTx/>
                <a:latin typeface="Calibri"/>
              </a:rPr>
              <a:t>Suite demande/candidature : le  demandeur sera contacté dans les </a:t>
            </a:r>
            <a:r>
              <a:rPr lang="fr-FR" sz="1100" b="1">
                <a:latin typeface="Calibri"/>
              </a:rPr>
              <a:t>48 heures</a:t>
            </a:r>
            <a:r>
              <a:rPr lang="fr-FR" sz="1100" b="1" i="0" u="none" strike="noStrike" kern="1200" cap="none" spc="0" baseline="0">
                <a:uFillTx/>
                <a:latin typeface="Calibri"/>
              </a:rPr>
              <a:t> par IDEV :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Entretien collectif et/ou individuel</a:t>
            </a: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>
                <a:solidFill>
                  <a:srgbClr val="000000"/>
                </a:solidFill>
                <a:latin typeface="Calibri"/>
              </a:rPr>
              <a:t>Analyse du CV et mise en relation avec les entreprises partenaires</a:t>
            </a:r>
            <a:endParaRPr lang="fr-FR" sz="1100" kern="0">
              <a:solidFill>
                <a:srgbClr val="000000"/>
              </a:solidFill>
              <a:latin typeface="Calibri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>
              <a:solidFill>
                <a:srgbClr val="000000"/>
              </a:solidFill>
              <a:latin typeface="Calibri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>
              <a:solidFill>
                <a:srgbClr val="000000"/>
              </a:solidFill>
              <a:latin typeface="Calibri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>
                <a:solidFill>
                  <a:srgbClr val="1D2243"/>
                </a:solidFill>
                <a:uFillTx/>
                <a:latin typeface="Calibri"/>
              </a:rPr>
              <a:t>Délais d’accès : </a:t>
            </a:r>
            <a:r>
              <a:rPr lang="fr-FR" sz="1400" b="1" i="0" u="none" strike="noStrike" kern="1200" cap="none" spc="0" baseline="0">
                <a:solidFill>
                  <a:srgbClr val="1D2243"/>
                </a:solidFill>
                <a:uFillTx/>
                <a:latin typeface="Calibri"/>
              </a:rPr>
              <a:t> </a:t>
            </a:r>
            <a:r>
              <a:rPr lang="fr-FR" sz="100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entre 7 et 1 mois</a:t>
            </a:r>
            <a:endParaRPr lang="fr-FR" sz="140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00B2AB9-A9A5-B1D0-A70A-B738908EB917}"/>
              </a:ext>
            </a:extLst>
          </p:cNvPr>
          <p:cNvSpPr txBox="1"/>
          <p:nvPr/>
        </p:nvSpPr>
        <p:spPr>
          <a:xfrm>
            <a:off x="3680407" y="4414037"/>
            <a:ext cx="307523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u="sng" kern="0">
              <a:solidFill>
                <a:srgbClr val="41BAC1"/>
              </a:solidFill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kern="0"/>
              <a:t>H</a:t>
            </a:r>
            <a:r>
              <a:rPr lang="fr-FR" sz="1100" b="1" i="0" u="sng" strike="noStrike" kern="0" cap="none" spc="0" baseline="0">
                <a:uFillTx/>
                <a:latin typeface="Calibri" pitchFamily="34"/>
                <a:ea typeface="Calibri" pitchFamily="34"/>
                <a:cs typeface="Arial" pitchFamily="34"/>
              </a:rPr>
              <a:t>oraires de la formation au sein du Centre :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i="0" u="sng" strike="noStrike" kern="0" cap="none" spc="0" baseline="0">
              <a:uFillTx/>
              <a:latin typeface="Calibri" pitchFamily="34"/>
              <a:ea typeface="Calibri" pitchFamily="34"/>
              <a:cs typeface="Arial" pitchFamily="34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kern="0">
                <a:latin typeface="Calibri" pitchFamily="34"/>
                <a:ea typeface="Calibri" pitchFamily="34"/>
                <a:cs typeface="Arial" pitchFamily="34"/>
              </a:rPr>
              <a:t>D</a:t>
            </a:r>
            <a:r>
              <a:rPr lang="fr-FR" sz="1100" b="0" i="0" u="none" strike="noStrike" kern="0" cap="none" spc="0" baseline="0">
                <a:uFillTx/>
                <a:latin typeface="Calibri" pitchFamily="34"/>
                <a:ea typeface="Calibri" pitchFamily="34"/>
                <a:cs typeface="Arial" pitchFamily="34"/>
              </a:rPr>
              <a:t>e 8h30 à 12h30 et de 13h30 h à 16h30</a:t>
            </a:r>
            <a:endParaRPr lang="fr-FR" sz="1100" b="1" i="0" u="none" strike="noStrike" kern="0" cap="none" spc="0" baseline="0">
              <a:uFillTx/>
              <a:latin typeface="Arial Narrow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2FD90-DE04-CCA1-6319-C854B344A340}"/>
              </a:ext>
            </a:extLst>
          </p:cNvPr>
          <p:cNvSpPr/>
          <p:nvPr/>
        </p:nvSpPr>
        <p:spPr>
          <a:xfrm>
            <a:off x="132361" y="6298572"/>
            <a:ext cx="3274000" cy="27546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>
                <a:solidFill>
                  <a:srgbClr val="1D2243"/>
                </a:solidFill>
                <a:latin typeface="Calibri"/>
              </a:rPr>
              <a:t>Accessibilité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u="sng">
              <a:solidFill>
                <a:srgbClr val="D60093"/>
              </a:solidFill>
              <a:latin typeface="Calibri"/>
            </a:endParaRPr>
          </a:p>
          <a:p>
            <a:pPr marL="170815" indent="-170815" algn="just" defTabSz="457198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kern="0">
                <a:solidFill>
                  <a:srgbClr val="10ABBB"/>
                </a:solidFill>
                <a:latin typeface="Calibri"/>
              </a:rPr>
              <a:t>Personne en Situation de Handicap (PSH) :</a:t>
            </a:r>
          </a:p>
          <a:p>
            <a:pPr marL="170815" indent="-170815" algn="just" defTabSz="457198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u="sng" kern="0">
              <a:solidFill>
                <a:srgbClr val="10ABBB"/>
              </a:solidFill>
              <a:latin typeface="Calibri"/>
            </a:endParaRP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Adaptation</a:t>
            </a:r>
            <a:r>
              <a:rPr lang="fr-FR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du dispositif d’accueil pour les personnes en situation </a:t>
            </a:r>
            <a:r>
              <a:rPr lang="fr-FR" sz="1100">
                <a:solidFill>
                  <a:srgbClr val="000000"/>
                </a:solidFill>
                <a:latin typeface="Calibri"/>
              </a:rPr>
              <a:t>de handicap </a:t>
            </a:r>
            <a:r>
              <a:rPr lang="fr-FR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(le cas échéant)</a:t>
            </a:r>
          </a:p>
          <a:p>
            <a:pPr marL="171450" indent="-171450" defTabSz="457200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>
                <a:solidFill>
                  <a:srgbClr val="000000"/>
                </a:solidFill>
                <a:latin typeface="Calibri"/>
              </a:rPr>
              <a:t>Personnalisation</a:t>
            </a:r>
            <a:r>
              <a:rPr lang="fr-FR" sz="1100">
                <a:solidFill>
                  <a:srgbClr val="000000"/>
                </a:solidFill>
                <a:latin typeface="Calibri"/>
              </a:rPr>
              <a:t> du parcours </a:t>
            </a:r>
            <a:r>
              <a:rPr lang="fr-FR" sz="1100" kern="0">
                <a:solidFill>
                  <a:srgbClr val="000000"/>
                </a:solidFill>
                <a:latin typeface="Calibri"/>
              </a:rPr>
              <a:t>et </a:t>
            </a:r>
            <a:r>
              <a:rPr lang="fr-FR" sz="1100">
                <a:solidFill>
                  <a:srgbClr val="000000"/>
                </a:solidFill>
                <a:latin typeface="Calibri"/>
              </a:rPr>
              <a:t>déploiement de moyens de compensation en centre comme en entreprise </a:t>
            </a:r>
            <a:endParaRPr lang="fr-FR" sz="1100" kern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>
                <a:solidFill>
                  <a:srgbClr val="000000"/>
                </a:solidFill>
                <a:latin typeface="Calibri"/>
              </a:rPr>
              <a:t>Des référents handicaps sont mobilisés pour accueillir et informer la personne, participer à l’organisation du parcours de formation, communiquer sur l'accessibilité, assurer le lien avec les partenaires…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/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>
                <a:solidFill>
                  <a:srgbClr val="C00000"/>
                </a:solidFill>
              </a:rPr>
              <a:t>Locaux accessibles aux personnes en situation de handicap dont PMR</a:t>
            </a:r>
            <a:endParaRPr lang="fr-FR" sz="1000" b="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D4CC9-32EC-55A6-1D74-46018BA3FB3B}"/>
              </a:ext>
            </a:extLst>
          </p:cNvPr>
          <p:cNvSpPr/>
          <p:nvPr/>
        </p:nvSpPr>
        <p:spPr>
          <a:xfrm>
            <a:off x="3728664" y="7492972"/>
            <a:ext cx="2908266" cy="14927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rgbClr val="1D2243"/>
                </a:solidFill>
                <a:latin typeface="Calibri"/>
              </a:rPr>
              <a:t>M</a:t>
            </a:r>
            <a:r>
              <a:rPr lang="fr-FR" sz="1400" b="1" dirty="0">
                <a:solidFill>
                  <a:srgbClr val="1D2243"/>
                </a:solidFill>
                <a:latin typeface="Calibri"/>
              </a:rPr>
              <a:t>odalités d’évaluation</a:t>
            </a:r>
          </a:p>
          <a:p>
            <a:pPr marL="179387" indent="-179387" defTabSz="457198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Evaluations formatives tout au long du parcours (</a:t>
            </a:r>
            <a:r>
              <a:rPr lang="fr-FR" sz="1100" i="1" dirty="0">
                <a:solidFill>
                  <a:srgbClr val="000000"/>
                </a:solidFill>
                <a:latin typeface="Calibri"/>
              </a:rPr>
              <a:t>Mises en situation, Exercice pratiques, Etude de Cas, auto-évaluation et analyse de pratiques professionnelles guidées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) et certificatives (BTS blanc) basées sur les critères d’évaluation du référentiel du diplôme</a:t>
            </a:r>
          </a:p>
        </p:txBody>
      </p:sp>
    </p:spTree>
    <p:extLst>
      <p:ext uri="{BB962C8B-B14F-4D97-AF65-F5344CB8AC3E}">
        <p14:creationId xmlns:p14="http://schemas.microsoft.com/office/powerpoint/2010/main" val="203117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42DB9C3-FE63-B098-E0DD-292732529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9">
            <a:extLst>
              <a:ext uri="{FF2B5EF4-FFF2-40B4-BE49-F238E27FC236}">
                <a16:creationId xmlns:a16="http://schemas.microsoft.com/office/drawing/2014/main" id="{3CFBD8A6-168A-AB7E-6728-828C6A82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40" y="613743"/>
            <a:ext cx="252962" cy="85302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FB43492E-10FB-64AE-3739-AE5685A8D2E7}"/>
              </a:ext>
            </a:extLst>
          </p:cNvPr>
          <p:cNvSpPr/>
          <p:nvPr/>
        </p:nvSpPr>
        <p:spPr>
          <a:xfrm>
            <a:off x="53378" y="613743"/>
            <a:ext cx="3352984" cy="445250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>
                <a:solidFill>
                  <a:srgbClr val="1D2243"/>
                </a:solidFill>
                <a:latin typeface="Calibri"/>
              </a:rPr>
              <a:t>Modalités de certification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>
              <a:solidFill>
                <a:srgbClr val="000000"/>
              </a:solidFill>
              <a:latin typeface="Calibri"/>
            </a:endParaRPr>
          </a:p>
          <a:p>
            <a:pPr algn="ctr" rtl="0" fontAlgn="base"/>
            <a:r>
              <a:rPr lang="fr-FR" sz="1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Inscription et présentation aux examens de l’Education Nationale (Session de Juin / Résultats en Juillet)</a:t>
            </a:r>
            <a:r>
              <a:rPr lang="en-US" sz="1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>
              <a:solidFill>
                <a:srgbClr val="000000"/>
              </a:solidFill>
              <a:latin typeface="Calibri"/>
            </a:endParaRPr>
          </a:p>
          <a:p>
            <a:pPr algn="ct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u="sng">
              <a:solidFill>
                <a:srgbClr val="10ABBB"/>
              </a:solidFill>
              <a:latin typeface="Calibri"/>
            </a:endParaRPr>
          </a:p>
          <a:p>
            <a:pPr algn="ct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u="sng">
                <a:solidFill>
                  <a:srgbClr val="10ABBB"/>
                </a:solidFill>
                <a:latin typeface="Calibri"/>
              </a:rPr>
              <a:t>Possibilité de valider 1 ou plusieurs blocs de compétences</a:t>
            </a:r>
            <a:endParaRPr lang="fr-FR" sz="1000" b="0" i="0" u="sng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0" i="0" u="sng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sng">
                <a:solidFill>
                  <a:srgbClr val="000000"/>
                </a:solidFill>
                <a:latin typeface="Calibri" panose="020F0502020204030204" pitchFamily="34" charset="0"/>
              </a:rPr>
              <a:t>Conformément au règlement d’examen</a:t>
            </a:r>
            <a:r>
              <a:rPr lang="fr-FR" sz="1000" b="1" i="0" u="sng" strike="noStrike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 sz="1000" i="0" u="sng" strike="noStrike">
                <a:solidFill>
                  <a:srgbClr val="000000"/>
                </a:solidFill>
                <a:latin typeface="Calibri" panose="020F0502020204030204" pitchFamily="34" charset="0"/>
              </a:rPr>
              <a:t>du référentiel</a:t>
            </a:r>
            <a:r>
              <a:rPr lang="fr-FR" sz="900" i="0" strike="noStrike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endParaRPr lang="fr-FR" sz="4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/>
            <a:endParaRPr lang="fr-FR" sz="10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/>
            <a:r>
              <a:rPr lang="fr-FR" sz="1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→ E1 :  </a:t>
            </a:r>
            <a:r>
              <a:rPr lang="fr-FR" sz="1000" b="1" i="0" u="none" strike="noStrike">
                <a:solidFill>
                  <a:srgbClr val="000000"/>
                </a:solidFill>
                <a:effectLst/>
                <a:latin typeface="Calibri"/>
              </a:rPr>
              <a:t>Culture générale et expression</a:t>
            </a:r>
            <a:r>
              <a:rPr lang="fr-FR" sz="1000" b="1">
                <a:latin typeface="Calibri"/>
              </a:rPr>
              <a:t> </a:t>
            </a:r>
            <a:r>
              <a:rPr lang="fr-FR" sz="1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US" sz="1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fr-FR" sz="1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Epreuve écrite  (</a:t>
            </a:r>
            <a:r>
              <a:rPr lang="fr-FR" sz="10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coef 4</a:t>
            </a:r>
            <a:r>
              <a:rPr lang="fr-FR" sz="1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(Durée </a:t>
            </a: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4h00</a:t>
            </a:r>
            <a:r>
              <a:rPr lang="fr-FR" sz="1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en-US" sz="1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>
                <a:solidFill>
                  <a:srgbClr val="000000"/>
                </a:solidFill>
                <a:latin typeface="Calibri"/>
              </a:rPr>
              <a:t>→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000" b="1">
                <a:solidFill>
                  <a:srgbClr val="000000"/>
                </a:solidFill>
                <a:latin typeface="Calibri"/>
              </a:rPr>
              <a:t>E21 et E22 : L</a:t>
            </a:r>
            <a:r>
              <a:rPr lang="fr-FR" sz="1000" b="1">
                <a:latin typeface="Calibri"/>
              </a:rPr>
              <a:t>angue vivante étrangère </a:t>
            </a:r>
            <a:r>
              <a:rPr lang="fr-FR" sz="1000">
                <a:latin typeface="Calibri"/>
              </a:rPr>
              <a:t>: 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Epreuves écrite et orale (</a:t>
            </a:r>
            <a:r>
              <a:rPr lang="fr-FR" sz="1000" i="1">
                <a:solidFill>
                  <a:srgbClr val="000000"/>
                </a:solidFill>
                <a:latin typeface="Calibri"/>
              </a:rPr>
              <a:t>coef 4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) (Durée 2h20 + 20 mn de préparation)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>
                <a:solidFill>
                  <a:srgbClr val="000000"/>
                </a:solidFill>
                <a:latin typeface="Calibri"/>
              </a:rPr>
              <a:t>→ E3 : Culture Economique, Juridique et Managériale</a:t>
            </a:r>
            <a:r>
              <a:rPr lang="fr-FR" sz="1000">
                <a:latin typeface="Calibri"/>
              </a:rPr>
              <a:t> 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: Epreuve écrite (</a:t>
            </a:r>
            <a:r>
              <a:rPr lang="fr-FR" sz="1000" i="1">
                <a:solidFill>
                  <a:srgbClr val="000000"/>
                </a:solidFill>
                <a:latin typeface="Calibri"/>
              </a:rPr>
              <a:t>coef 6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) (Durée 4h00)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>
                <a:solidFill>
                  <a:srgbClr val="000000"/>
                </a:solidFill>
                <a:latin typeface="Calibri"/>
              </a:rPr>
              <a:t>→ E4 : Préparation et mise en œuvre d’une prestation de sécurité : 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Epreuve orale (</a:t>
            </a:r>
            <a:r>
              <a:rPr lang="fr-FR" sz="1000" i="1">
                <a:solidFill>
                  <a:srgbClr val="000000"/>
                </a:solidFill>
                <a:latin typeface="Calibri"/>
              </a:rPr>
              <a:t>coef 8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) (Durée 50 mn)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>
                <a:solidFill>
                  <a:srgbClr val="000000"/>
                </a:solidFill>
                <a:latin typeface="Calibri"/>
              </a:rPr>
              <a:t>→ E51 et E52 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: </a:t>
            </a:r>
            <a:r>
              <a:rPr lang="fr-FR" sz="1000" b="1">
                <a:solidFill>
                  <a:srgbClr val="000000"/>
                </a:solidFill>
                <a:latin typeface="Calibri"/>
              </a:rPr>
              <a:t>Management des RH 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(E51)</a:t>
            </a:r>
            <a:r>
              <a:rPr lang="fr-FR" sz="1000" b="1">
                <a:solidFill>
                  <a:srgbClr val="000000"/>
                </a:solidFill>
                <a:latin typeface="Calibri"/>
              </a:rPr>
              <a:t> : 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Epreuve orale  (</a:t>
            </a:r>
            <a:r>
              <a:rPr lang="fr-FR" sz="1000" i="1">
                <a:solidFill>
                  <a:srgbClr val="000000"/>
                </a:solidFill>
                <a:latin typeface="Calibri"/>
              </a:rPr>
              <a:t>coef 5 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) (Durée 30 mn + 60 mn de préparation) </a:t>
            </a:r>
            <a:r>
              <a:rPr lang="fr-FR" sz="1000" b="1">
                <a:solidFill>
                  <a:srgbClr val="000000"/>
                </a:solidFill>
                <a:latin typeface="Calibri"/>
              </a:rPr>
              <a:t>et Gestion de la relation client 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:</a:t>
            </a:r>
            <a:r>
              <a:rPr lang="fr-FR" sz="1000" b="1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Epreuve orale  (</a:t>
            </a:r>
            <a:r>
              <a:rPr lang="fr-FR" sz="1000" i="1">
                <a:solidFill>
                  <a:srgbClr val="000000"/>
                </a:solidFill>
                <a:latin typeface="Calibri"/>
              </a:rPr>
              <a:t>coef 5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) (Durée 30 mn + 20 mn de préparation)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>
                <a:solidFill>
                  <a:srgbClr val="000000"/>
                </a:solidFill>
                <a:latin typeface="Calibri"/>
              </a:rPr>
              <a:t>→ E6 : Participation à la sécurité globale 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: Epreuve écrite (</a:t>
            </a:r>
            <a:r>
              <a:rPr lang="fr-FR" sz="1000" i="1">
                <a:solidFill>
                  <a:srgbClr val="000000"/>
                </a:solidFill>
                <a:latin typeface="Calibri"/>
              </a:rPr>
              <a:t>coef 6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) (Durée 4h00)</a:t>
            </a:r>
          </a:p>
        </p:txBody>
      </p:sp>
      <p:pic>
        <p:nvPicPr>
          <p:cNvPr id="14" name="Image 41">
            <a:extLst>
              <a:ext uri="{FF2B5EF4-FFF2-40B4-BE49-F238E27FC236}">
                <a16:creationId xmlns:a16="http://schemas.microsoft.com/office/drawing/2014/main" id="{FB88B951-52A1-A2EC-C9A2-1038110233A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490817" y="2131303"/>
            <a:ext cx="478106" cy="8771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id="{3A42220F-8808-7843-90BF-878656CA78D2}"/>
              </a:ext>
            </a:extLst>
          </p:cNvPr>
          <p:cNvSpPr txBox="1"/>
          <p:nvPr/>
        </p:nvSpPr>
        <p:spPr>
          <a:xfrm>
            <a:off x="5755174" y="8745727"/>
            <a:ext cx="989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>
                <a:solidFill>
                  <a:schemeClr val="bg1">
                    <a:lumMod val="50000"/>
                  </a:schemeClr>
                </a:solidFill>
              </a:rPr>
              <a:t>MAJ 18/09/2025</a:t>
            </a:r>
          </a:p>
        </p:txBody>
      </p:sp>
      <p:sp>
        <p:nvSpPr>
          <p:cNvPr id="11" name="ZoneTexte 22">
            <a:extLst>
              <a:ext uri="{FF2B5EF4-FFF2-40B4-BE49-F238E27FC236}">
                <a16:creationId xmlns:a16="http://schemas.microsoft.com/office/drawing/2014/main" id="{97FC1866-79FE-E3D6-BB4A-E5748E69335E}"/>
              </a:ext>
            </a:extLst>
          </p:cNvPr>
          <p:cNvSpPr txBox="1"/>
          <p:nvPr/>
        </p:nvSpPr>
        <p:spPr>
          <a:xfrm>
            <a:off x="3704602" y="625430"/>
            <a:ext cx="2952374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0" cap="none" spc="0" baseline="0" dirty="0">
                <a:solidFill>
                  <a:srgbClr val="1D2243"/>
                </a:solidFill>
                <a:uFillTx/>
                <a:latin typeface="Calibri"/>
              </a:rPr>
              <a:t>Equivalences/ Passerelles autres certifications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lvl="0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</a:rPr>
              <a:t>Pas de liens avec d’autres certifications professionnelles, certifications ou habilitations : </a:t>
            </a:r>
            <a:r>
              <a:rPr lang="fr-FR" sz="1100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  <a:sym typeface="Wingdings" panose="05000000000000000000" pitchFamily="2" charset="2"/>
              </a:rPr>
              <a:t></a:t>
            </a:r>
            <a:r>
              <a:rPr lang="fr-FR" sz="1100" b="1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  <a:sym typeface="Wingdings" panose="05000000000000000000" pitchFamily="2" charset="2"/>
              </a:rPr>
              <a:t> Lien à consulter </a:t>
            </a:r>
            <a:r>
              <a:rPr lang="fr-FR" sz="1100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  <a:sym typeface="Wingdings" panose="05000000000000000000" pitchFamily="2" charset="2"/>
              </a:rPr>
              <a:t> : </a:t>
            </a:r>
            <a:r>
              <a:rPr lang="fr-FR" sz="1100" dirty="0">
                <a:hlinkClick r:id="rId5"/>
              </a:rPr>
              <a:t>RNCP41000 - BTS - Management opérationnel de la sécurité</a:t>
            </a:r>
            <a:endParaRPr lang="fr-FR" sz="1100" b="1" i="0" u="none" strike="noStrike" kern="1200" cap="none" spc="0" baseline="0" dirty="0">
              <a:uFillTx/>
              <a:latin typeface="Calibri"/>
              <a:ea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93F66-5DEF-9B8A-2363-962CC3C2AA4B}"/>
              </a:ext>
            </a:extLst>
          </p:cNvPr>
          <p:cNvSpPr/>
          <p:nvPr/>
        </p:nvSpPr>
        <p:spPr>
          <a:xfrm>
            <a:off x="3718940" y="2031276"/>
            <a:ext cx="2923697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1D2243"/>
                </a:solidFill>
              </a:rPr>
              <a:t>Suites de parcours possibles et débouchés</a:t>
            </a:r>
          </a:p>
          <a:p>
            <a:endParaRPr lang="fr-FR" sz="1100" dirty="0">
              <a:solidFill>
                <a:srgbClr val="1D2243"/>
              </a:solidFill>
            </a:endParaRPr>
          </a:p>
          <a:p>
            <a:pPr fontAlgn="base"/>
            <a:r>
              <a:rPr lang="fr-FR" sz="1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→ </a:t>
            </a:r>
            <a:r>
              <a:rPr lang="fr-FR" sz="1000" dirty="0">
                <a:solidFill>
                  <a:srgbClr val="000000"/>
                </a:solidFill>
              </a:rPr>
              <a:t>Les titulaires de ce BTS peuvent avoir accès aux Licences professionnelles</a:t>
            </a:r>
            <a:r>
              <a:rPr lang="fr-FR" sz="1000" b="0" i="0" dirty="0">
                <a:solidFill>
                  <a:srgbClr val="000000"/>
                </a:solidFill>
                <a:effectLst/>
              </a:rPr>
              <a:t> ou </a:t>
            </a:r>
            <a:r>
              <a:rPr lang="fr-FR" sz="1000" dirty="0">
                <a:solidFill>
                  <a:srgbClr val="000000"/>
                </a:solidFill>
              </a:rPr>
              <a:t>à d’autres certifications de niveau 6</a:t>
            </a:r>
            <a:r>
              <a:rPr lang="fr-FR" sz="1000" b="0" i="0" dirty="0">
                <a:solidFill>
                  <a:srgbClr val="000000"/>
                </a:solidFill>
                <a:effectLst/>
              </a:rPr>
              <a:t> proposées par des Ecoles spécialisées et/ou préparer des concours nationaux pour accéder à des postes dans la Sécurité Civile, la gendarmerie, etc., pour poursuivre leur parcours professionnel, dans le cadre de la formation tout au long de la vie,</a:t>
            </a:r>
          </a:p>
          <a:p>
            <a:endParaRPr lang="fr-FR" sz="1000" dirty="0"/>
          </a:p>
          <a:p>
            <a:r>
              <a:rPr lang="fr-FR" sz="1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→ </a:t>
            </a:r>
            <a:r>
              <a:rPr lang="fr-FR" sz="1000" dirty="0"/>
              <a:t>Exemple : BUT - Hygiène Sécurité Environnement : Science du danger et management des risques professionnels, technologiques et environnementaux (RNCP 35406), …</a:t>
            </a:r>
          </a:p>
        </p:txBody>
      </p:sp>
    </p:spTree>
    <p:extLst>
      <p:ext uri="{BB962C8B-B14F-4D97-AF65-F5344CB8AC3E}">
        <p14:creationId xmlns:p14="http://schemas.microsoft.com/office/powerpoint/2010/main" val="5247800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A7AFF3079BAB4CB869B31AA090A507" ma:contentTypeVersion="14" ma:contentTypeDescription="Crée un document." ma:contentTypeScope="" ma:versionID="31b8b2f1501c636adafedca5452bb59f">
  <xsd:schema xmlns:xsd="http://www.w3.org/2001/XMLSchema" xmlns:xs="http://www.w3.org/2001/XMLSchema" xmlns:p="http://schemas.microsoft.com/office/2006/metadata/properties" xmlns:ns2="1eb82e20-d73d-4108-9024-577f9cc015bd" xmlns:ns3="af7d08ae-1745-42f7-abae-65835a4b4ac0" targetNamespace="http://schemas.microsoft.com/office/2006/metadata/properties" ma:root="true" ma:fieldsID="48c4a47e66726d72ea25d3ca4b745a0d" ns2:_="" ns3:_="">
    <xsd:import namespace="1eb82e20-d73d-4108-9024-577f9cc015bd"/>
    <xsd:import namespace="af7d08ae-1745-42f7-abae-65835a4b4a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82e20-d73d-4108-9024-577f9cc015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1e20329e-46f8-4abd-afab-db5c5b0fa1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d08ae-1745-42f7-abae-65835a4b4ac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7feb357-bb38-4375-9abf-224b1b6359c2}" ma:internalName="TaxCatchAll" ma:showField="CatchAllData" ma:web="af7d08ae-1745-42f7-abae-65835a4b4a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7d08ae-1745-42f7-abae-65835a4b4ac0" xsi:nil="true"/>
    <lcf76f155ced4ddcb4097134ff3c332f xmlns="1eb82e20-d73d-4108-9024-577f9cc015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2F057F-5A7B-4478-8949-538B1F84A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F17366-057A-4702-B4F7-85200AF0D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82e20-d73d-4108-9024-577f9cc015bd"/>
    <ds:schemaRef ds:uri="af7d08ae-1745-42f7-abae-65835a4b4a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DE6A54-282E-4BD4-905B-FEC9BD03B47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af7d08ae-1745-42f7-abae-65835a4b4ac0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eb82e20-d73d-4108-9024-577f9cc015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1417</Words>
  <Application>Microsoft Office PowerPoint</Application>
  <PresentationFormat>Affichage à l'écran (4:3)</PresentationFormat>
  <Paragraphs>153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Arial</vt:lpstr>
      <vt:lpstr>Arial Narrow</vt:lpstr>
      <vt:lpstr>Bookman Old Style</vt:lpstr>
      <vt:lpstr>Calibri</vt:lpstr>
      <vt:lpstr>Marianne</vt:lpstr>
      <vt:lpstr>marianneregular</vt:lpstr>
      <vt:lpstr>Segoe UI</vt:lpstr>
      <vt:lpstr>Wingdings</vt:lpstr>
      <vt:lpstr>Thème Office</vt:lpstr>
      <vt:lpstr>BTS – Management Opérationnel de la Sécurité (Niveau 5)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MOS</dc:title>
  <dc:creator>Christelle Kalfalli</dc:creator>
  <cp:lastModifiedBy>Dominique Souyet</cp:lastModifiedBy>
  <cp:revision>1</cp:revision>
  <cp:lastPrinted>2023-11-14T14:52:35Z</cp:lastPrinted>
  <dcterms:created xsi:type="dcterms:W3CDTF">2022-05-23T13:51:26Z</dcterms:created>
  <dcterms:modified xsi:type="dcterms:W3CDTF">2025-12-08T15:26:02Z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0x010100EEA7AFF3079BAB4CB869B31AA090A507</vt:lpwstr>
  </property>
  <property fmtid="{D5CDD505-2E9C-101B-9397-08002B2CF9AE}" pid="3" name="MediaServiceImageTags">
    <vt:lpwstr/>
  </property>
</Properties>
</file>