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13" r:id="rId5"/>
    <p:sldId id="419" r:id="rId6"/>
    <p:sldId id="415"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57FFFF"/>
    <a:srgbClr val="41BAC1"/>
    <a:srgbClr val="F7A416"/>
    <a:srgbClr val="EB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CF62E-92C5-4411-87A1-6402D915E2C0}" v="1" dt="2025-12-08T15:12:15.975"/>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2" d="100"/>
          <a:sy n="122" d="100"/>
        </p:scale>
        <p:origin x="1123" y="-36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custSel modSld">
      <pc:chgData name="Dominique Souyet" userId="9f8cbbab-b3ce-4990-b463-61d3047493bf" providerId="ADAL" clId="{33B74F06-95CF-46BA-B88D-F2349B00CCA6}" dt="2025-12-08T15:25:17.549" v="30" actId="20577"/>
      <pc:docMkLst>
        <pc:docMk/>
      </pc:docMkLst>
      <pc:sldChg chg="modSp mod">
        <pc:chgData name="Dominique Souyet" userId="9f8cbbab-b3ce-4990-b463-61d3047493bf" providerId="ADAL" clId="{33B74F06-95CF-46BA-B88D-F2349B00CCA6}" dt="2025-12-08T15:12:47.612" v="13" actId="20577"/>
        <pc:sldMkLst>
          <pc:docMk/>
          <pc:sldMk cId="0" sldId="413"/>
        </pc:sldMkLst>
        <pc:spChg chg="mod">
          <ac:chgData name="Dominique Souyet" userId="9f8cbbab-b3ce-4990-b463-61d3047493bf" providerId="ADAL" clId="{33B74F06-95CF-46BA-B88D-F2349B00CCA6}" dt="2025-12-08T15:12:47.612" v="13" actId="20577"/>
          <ac:spMkLst>
            <pc:docMk/>
            <pc:sldMk cId="0" sldId="413"/>
            <ac:spMk id="8" creationId="{F082F6F7-0C9E-0A1C-84FB-5203342FD3C8}"/>
          </ac:spMkLst>
        </pc:spChg>
      </pc:sldChg>
      <pc:sldChg chg="modSp mod">
        <pc:chgData name="Dominique Souyet" userId="9f8cbbab-b3ce-4990-b463-61d3047493bf" providerId="ADAL" clId="{33B74F06-95CF-46BA-B88D-F2349B00CCA6}" dt="2025-12-08T15:13:14.244" v="29" actId="20577"/>
        <pc:sldMkLst>
          <pc:docMk/>
          <pc:sldMk cId="0" sldId="415"/>
        </pc:sldMkLst>
        <pc:spChg chg="mod">
          <ac:chgData name="Dominique Souyet" userId="9f8cbbab-b3ce-4990-b463-61d3047493bf" providerId="ADAL" clId="{33B74F06-95CF-46BA-B88D-F2349B00CCA6}" dt="2025-12-08T15:13:14.244" v="29" actId="20577"/>
          <ac:spMkLst>
            <pc:docMk/>
            <pc:sldMk cId="0" sldId="415"/>
            <ac:spMk id="3" creationId="{6757F18E-78EE-A155-5E6F-853DB99192C3}"/>
          </ac:spMkLst>
        </pc:spChg>
      </pc:sldChg>
      <pc:sldChg chg="addSp delSp modSp mod">
        <pc:chgData name="Dominique Souyet" userId="9f8cbbab-b3ce-4990-b463-61d3047493bf" providerId="ADAL" clId="{33B74F06-95CF-46BA-B88D-F2349B00CCA6}" dt="2025-12-08T15:25:17.549" v="30" actId="20577"/>
        <pc:sldMkLst>
          <pc:docMk/>
          <pc:sldMk cId="3396671443" sldId="419"/>
        </pc:sldMkLst>
        <pc:spChg chg="add mod">
          <ac:chgData name="Dominique Souyet" userId="9f8cbbab-b3ce-4990-b463-61d3047493bf" providerId="ADAL" clId="{33B74F06-95CF-46BA-B88D-F2349B00CCA6}" dt="2025-12-08T15:25:17.549" v="30" actId="20577"/>
          <ac:spMkLst>
            <pc:docMk/>
            <pc:sldMk cId="3396671443" sldId="419"/>
            <ac:spMk id="6" creationId="{98BD4CC9-32EC-55A6-1D74-46018BA3FB3B}"/>
          </ac:spMkLst>
        </pc:spChg>
        <pc:spChg chg="del">
          <ac:chgData name="Dominique Souyet" userId="9f8cbbab-b3ce-4990-b463-61d3047493bf" providerId="ADAL" clId="{33B74F06-95CF-46BA-B88D-F2349B00CCA6}" dt="2025-12-08T15:12:13.296" v="0" actId="478"/>
          <ac:spMkLst>
            <pc:docMk/>
            <pc:sldMk cId="3396671443" sldId="419"/>
            <ac:spMk id="7" creationId="{3469248E-FFF3-1D20-9E4C-727852B1E55B}"/>
          </ac:spMkLst>
        </pc:spChg>
        <pc:spChg chg="mod">
          <ac:chgData name="Dominique Souyet" userId="9f8cbbab-b3ce-4990-b463-61d3047493bf" providerId="ADAL" clId="{33B74F06-95CF-46BA-B88D-F2349B00CCA6}" dt="2025-12-08T15:13:01.604" v="21" actId="20577"/>
          <ac:spMkLst>
            <pc:docMk/>
            <pc:sldMk cId="3396671443" sldId="419"/>
            <ac:spMk id="8" creationId="{04BC6F7A-D7AF-65E7-41CE-3830A2F7774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8FDE82-90A4-4155-AF11-737965856D2A}"/>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596947CE-3679-441D-9D1A-E263009DBB5A}"/>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58629E-8FBB-473A-B689-2EA37E3A2C23}"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08/12/2025</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A107AB33-B56D-4C52-AFAA-A025308D0349}"/>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E54C172E-9798-44BD-813E-909876AF785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61CD78-10BC-4153-8CA3-FC33F9000039}"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0838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5791191-D391-414E-8156-9361A77E3B9A}"/>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0CAAEC83-1518-4266-9AFF-65F6AE15E959}"/>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993E8AD3-B625-4B81-8923-04D3939C990F}" type="datetime1">
              <a:rPr lang="fr-FR"/>
              <a:pPr lvl="0"/>
              <a:t>08/12/2025</a:t>
            </a:fld>
            <a:endParaRPr lang="fr-FR"/>
          </a:p>
        </p:txBody>
      </p:sp>
      <p:sp>
        <p:nvSpPr>
          <p:cNvPr id="4" name="Espace réservé de l’image des diapositives 3">
            <a:extLst>
              <a:ext uri="{FF2B5EF4-FFF2-40B4-BE49-F238E27FC236}">
                <a16:creationId xmlns:a16="http://schemas.microsoft.com/office/drawing/2014/main" id="{FF9048EE-9E35-4776-82F1-680710F8CEA5}"/>
              </a:ext>
            </a:extLst>
          </p:cNvPr>
          <p:cNvSpPr>
            <a:spLocks noGrp="1" noRot="1" noChangeAspect="1"/>
          </p:cNvSpPr>
          <p:nvPr>
            <p:ph type="sldImg" idx="2"/>
          </p:nvPr>
        </p:nvSpPr>
        <p:spPr>
          <a:xfrm>
            <a:off x="2143125" y="1241426"/>
            <a:ext cx="2513008" cy="3351211"/>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A98B9588-708F-4FE2-AA09-FB256CD0E6A6}"/>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56CDA57-F4DB-4C45-83E3-DD15A3F8D870}"/>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D113771E-B15D-4E51-B084-FB67BA5FD917}"/>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A90FC47B-7E92-4126-A538-853A069E69D3}" type="slidenum">
              <a:t>‹N°›</a:t>
            </a:fld>
            <a:endParaRPr lang="fr-FR"/>
          </a:p>
        </p:txBody>
      </p:sp>
    </p:spTree>
    <p:extLst>
      <p:ext uri="{BB962C8B-B14F-4D97-AF65-F5344CB8AC3E}">
        <p14:creationId xmlns:p14="http://schemas.microsoft.com/office/powerpoint/2010/main" val="183671555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1241425"/>
            <a:ext cx="25130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A90FC47B-7E92-4126-A538-853A069E69D3}" type="slidenum">
              <a:rPr lang="fr-FR" smtClean="0"/>
              <a:t>1</a:t>
            </a:fld>
            <a:endParaRPr lang="fr-FR"/>
          </a:p>
        </p:txBody>
      </p:sp>
    </p:spTree>
    <p:extLst>
      <p:ext uri="{BB962C8B-B14F-4D97-AF65-F5344CB8AC3E}">
        <p14:creationId xmlns:p14="http://schemas.microsoft.com/office/powerpoint/2010/main" val="265852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1241425"/>
            <a:ext cx="2513013" cy="33512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lvl="0"/>
            <a:fld id="{A90FC47B-7E92-4126-A538-853A069E69D3}" type="slidenum">
              <a:rPr lang="fr-FR" smtClean="0"/>
              <a:t>2</a:t>
            </a:fld>
            <a:endParaRPr lang="fr-FR"/>
          </a:p>
        </p:txBody>
      </p:sp>
    </p:spTree>
    <p:extLst>
      <p:ext uri="{BB962C8B-B14F-4D97-AF65-F5344CB8AC3E}">
        <p14:creationId xmlns:p14="http://schemas.microsoft.com/office/powerpoint/2010/main" val="404800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7B5678-DFB4-4AAA-82D0-2FF5C0AC497A}"/>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CE762E3B-938D-410E-95EF-3858598FC6E3}"/>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7BAC471B-0A8C-4C5E-BEE0-5DD7541AAA11}"/>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BC9C0605-EBEA-46DE-9CB8-6684583F5A03}"/>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20FBF9-6B29-469E-B24A-2128381CD539}"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625C899F-B2E8-4185-AFB4-9E4784190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28"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D6AAC05E-2E4E-4198-A9A3-9B780482BA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3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593E6A72-ACA3-4CDF-A306-E1CEFFB386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0"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5DE42645-C277-459F-9231-B59F0EC558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42"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A796202D-E6FA-4BD2-B109-8D76BF8B38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92A6D64A-EF46-49CE-82F3-3B93DBF3C8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6050BBC-01D1-4261-88A2-1A143848E7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260B184-0E7B-4653-93BC-6E9D8D6E9F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DECDA668-9304-48E3-8671-7D1302A51C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1D30121-835F-4340-A372-9051CBF842A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E1F1686C-52CE-432F-94B2-499B2CF7EB9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196" y="3907606"/>
            <a:ext cx="2415597" cy="2415597"/>
          </a:xfrm>
          <a:prstGeom prst="rect">
            <a:avLst/>
          </a:prstGeom>
          <a:noFill/>
          <a:ln cap="flat">
            <a:noFill/>
          </a:ln>
        </p:spPr>
      </p:pic>
      <p:pic>
        <p:nvPicPr>
          <p:cNvPr id="13" name="Graphisme 2">
            <a:extLst>
              <a:ext uri="{FF2B5EF4-FFF2-40B4-BE49-F238E27FC236}">
                <a16:creationId xmlns:a16="http://schemas.microsoft.com/office/drawing/2014/main" id="{07137D70-96F1-4E37-9036-AB81DC490CE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79" y="251679"/>
            <a:ext cx="6361041" cy="877824"/>
          </a:xfrm>
          <a:prstGeom prst="rect">
            <a:avLst/>
          </a:prstGeom>
          <a:noFill/>
          <a:ln cap="flat">
            <a:noFill/>
          </a:ln>
        </p:spPr>
      </p:pic>
      <p:pic>
        <p:nvPicPr>
          <p:cNvPr id="14" name="Graphisme 4">
            <a:extLst>
              <a:ext uri="{FF2B5EF4-FFF2-40B4-BE49-F238E27FC236}">
                <a16:creationId xmlns:a16="http://schemas.microsoft.com/office/drawing/2014/main" id="{E994F75D-4143-45B2-9472-8A67DF3D198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07" y="251679"/>
            <a:ext cx="38011" cy="886968"/>
          </a:xfrm>
          <a:prstGeom prst="rect">
            <a:avLst/>
          </a:prstGeom>
          <a:noFill/>
          <a:ln cap="flat">
            <a:noFill/>
          </a:ln>
        </p:spPr>
      </p:pic>
      <p:pic>
        <p:nvPicPr>
          <p:cNvPr id="15" name="Graphisme 69">
            <a:extLst>
              <a:ext uri="{FF2B5EF4-FFF2-40B4-BE49-F238E27FC236}">
                <a16:creationId xmlns:a16="http://schemas.microsoft.com/office/drawing/2014/main" id="{CB5EF81B-4678-4986-9D4D-E5348184148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3"/>
            <a:ext cx="1472184" cy="12691"/>
          </a:xfrm>
          <a:prstGeom prst="rect">
            <a:avLst/>
          </a:prstGeom>
          <a:noFill/>
          <a:ln cap="flat">
            <a:noFill/>
          </a:ln>
        </p:spPr>
      </p:pic>
      <p:pic>
        <p:nvPicPr>
          <p:cNvPr id="16" name="Graphisme 71">
            <a:extLst>
              <a:ext uri="{FF2B5EF4-FFF2-40B4-BE49-F238E27FC236}">
                <a16:creationId xmlns:a16="http://schemas.microsoft.com/office/drawing/2014/main" id="{F322E85D-E709-4309-AA78-33A045536BC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3"/>
            <a:ext cx="1472184" cy="12691"/>
          </a:xfrm>
          <a:prstGeom prst="rect">
            <a:avLst/>
          </a:prstGeom>
          <a:noFill/>
          <a:ln cap="flat">
            <a:noFill/>
          </a:ln>
        </p:spPr>
      </p:pic>
      <p:pic>
        <p:nvPicPr>
          <p:cNvPr id="17" name="Graphisme 72">
            <a:extLst>
              <a:ext uri="{FF2B5EF4-FFF2-40B4-BE49-F238E27FC236}">
                <a16:creationId xmlns:a16="http://schemas.microsoft.com/office/drawing/2014/main" id="{F874288F-F817-460B-85BD-535F11F9E41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3"/>
            <a:ext cx="1472184" cy="12691"/>
          </a:xfrm>
          <a:prstGeom prst="rect">
            <a:avLst/>
          </a:prstGeom>
          <a:noFill/>
          <a:ln cap="flat">
            <a:noFill/>
          </a:ln>
        </p:spPr>
      </p:pic>
      <p:pic>
        <p:nvPicPr>
          <p:cNvPr id="18" name="Graphisme 73">
            <a:extLst>
              <a:ext uri="{FF2B5EF4-FFF2-40B4-BE49-F238E27FC236}">
                <a16:creationId xmlns:a16="http://schemas.microsoft.com/office/drawing/2014/main" id="{50A5A315-69E6-47E1-8D0A-54934F5D3A2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3"/>
            <a:ext cx="1472184" cy="12691"/>
          </a:xfrm>
          <a:prstGeom prst="rect">
            <a:avLst/>
          </a:prstGeom>
          <a:noFill/>
          <a:ln cap="flat">
            <a:noFill/>
          </a:ln>
        </p:spPr>
      </p:pic>
      <p:pic>
        <p:nvPicPr>
          <p:cNvPr id="19" name="Graphisme 75">
            <a:extLst>
              <a:ext uri="{FF2B5EF4-FFF2-40B4-BE49-F238E27FC236}">
                <a16:creationId xmlns:a16="http://schemas.microsoft.com/office/drawing/2014/main" id="{9B65E0EE-0F6A-400E-9CD6-D6F7C7866EB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5"/>
            <a:ext cx="1472184" cy="12691"/>
          </a:xfrm>
          <a:prstGeom prst="rect">
            <a:avLst/>
          </a:prstGeom>
          <a:noFill/>
          <a:ln cap="flat">
            <a:noFill/>
          </a:ln>
        </p:spPr>
      </p:pic>
      <p:pic>
        <p:nvPicPr>
          <p:cNvPr id="20" name="Graphisme 76">
            <a:extLst>
              <a:ext uri="{FF2B5EF4-FFF2-40B4-BE49-F238E27FC236}">
                <a16:creationId xmlns:a16="http://schemas.microsoft.com/office/drawing/2014/main" id="{5AB4C36B-9562-4985-8F8F-BC9BF05FA13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5"/>
            <a:ext cx="1472184" cy="12691"/>
          </a:xfrm>
          <a:prstGeom prst="rect">
            <a:avLst/>
          </a:prstGeom>
          <a:noFill/>
          <a:ln cap="flat">
            <a:noFill/>
          </a:ln>
        </p:spPr>
      </p:pic>
      <p:pic>
        <p:nvPicPr>
          <p:cNvPr id="21" name="Graphisme 77">
            <a:extLst>
              <a:ext uri="{FF2B5EF4-FFF2-40B4-BE49-F238E27FC236}">
                <a16:creationId xmlns:a16="http://schemas.microsoft.com/office/drawing/2014/main" id="{0583CCBA-2FF1-4D72-8822-1A970B2EB96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5"/>
            <a:ext cx="1472184" cy="12691"/>
          </a:xfrm>
          <a:prstGeom prst="rect">
            <a:avLst/>
          </a:prstGeom>
          <a:noFill/>
          <a:ln cap="flat">
            <a:noFill/>
          </a:ln>
        </p:spPr>
      </p:pic>
      <p:pic>
        <p:nvPicPr>
          <p:cNvPr id="22" name="Graphisme 78">
            <a:extLst>
              <a:ext uri="{FF2B5EF4-FFF2-40B4-BE49-F238E27FC236}">
                <a16:creationId xmlns:a16="http://schemas.microsoft.com/office/drawing/2014/main" id="{96EFBFB3-ADEC-4FDB-81E1-40621FCEB8C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5"/>
            <a:ext cx="1472184" cy="12691"/>
          </a:xfrm>
          <a:prstGeom prst="rect">
            <a:avLst/>
          </a:prstGeom>
          <a:noFill/>
          <a:ln cap="flat">
            <a:noFill/>
          </a:ln>
        </p:spPr>
      </p:pic>
      <p:sp>
        <p:nvSpPr>
          <p:cNvPr id="23" name="Titre 82">
            <a:extLst>
              <a:ext uri="{FF2B5EF4-FFF2-40B4-BE49-F238E27FC236}">
                <a16:creationId xmlns:a16="http://schemas.microsoft.com/office/drawing/2014/main" id="{725A4BAE-BC71-46C7-A393-15E4C3A26295}"/>
              </a:ext>
            </a:extLst>
          </p:cNvPr>
          <p:cNvSpPr txBox="1">
            <a:spLocks noGrp="1"/>
          </p:cNvSpPr>
          <p:nvPr>
            <p:ph type="title"/>
          </p:nvPr>
        </p:nvSpPr>
        <p:spPr>
          <a:xfrm>
            <a:off x="1396910"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3B6D9CBE-E192-4D4B-9576-B2C75935DE23}"/>
              </a:ext>
            </a:extLst>
          </p:cNvPr>
          <p:cNvSpPr txBox="1">
            <a:spLocks noGrp="1"/>
          </p:cNvSpPr>
          <p:nvPr>
            <p:ph type="body" idx="4294967295"/>
          </p:nvPr>
        </p:nvSpPr>
        <p:spPr>
          <a:xfrm>
            <a:off x="408206"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CCD5CF01-B3CA-4901-BEC7-F300D21A2414}"/>
              </a:ext>
            </a:extLst>
          </p:cNvPr>
          <p:cNvSpPr txBox="1">
            <a:spLocks noGrp="1"/>
          </p:cNvSpPr>
          <p:nvPr>
            <p:ph type="body" idx="4294967295"/>
          </p:nvPr>
        </p:nvSpPr>
        <p:spPr>
          <a:xfrm>
            <a:off x="5289547"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E947596F-73BD-4537-9238-BA2050899F17}"/>
              </a:ext>
            </a:extLst>
          </p:cNvPr>
          <p:cNvSpPr txBox="1">
            <a:spLocks noGrp="1"/>
          </p:cNvSpPr>
          <p:nvPr>
            <p:ph type="body" idx="4294967295"/>
          </p:nvPr>
        </p:nvSpPr>
        <p:spPr>
          <a:xfrm>
            <a:off x="2035326"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78EFC66E-7ADB-4F73-BD82-D85F94E93B77}"/>
              </a:ext>
            </a:extLst>
          </p:cNvPr>
          <p:cNvSpPr txBox="1">
            <a:spLocks noGrp="1"/>
          </p:cNvSpPr>
          <p:nvPr>
            <p:ph type="body" idx="4294967295"/>
          </p:nvPr>
        </p:nvSpPr>
        <p:spPr>
          <a:xfrm>
            <a:off x="3662437" y="1412510"/>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CDAB6E54-0D69-450D-863C-D5EE3BA86221}"/>
              </a:ext>
            </a:extLst>
          </p:cNvPr>
          <p:cNvSpPr txBox="1">
            <a:spLocks noGrp="1"/>
          </p:cNvSpPr>
          <p:nvPr>
            <p:ph type="body" idx="4294967295"/>
          </p:nvPr>
        </p:nvSpPr>
        <p:spPr>
          <a:xfrm>
            <a:off x="408206"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86DC0D25-AB47-4F98-9848-B6FD9FF5212B}"/>
              </a:ext>
            </a:extLst>
          </p:cNvPr>
          <p:cNvSpPr txBox="1">
            <a:spLocks noGrp="1"/>
          </p:cNvSpPr>
          <p:nvPr>
            <p:ph type="body" idx="4294967295"/>
          </p:nvPr>
        </p:nvSpPr>
        <p:spPr>
          <a:xfrm>
            <a:off x="528954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E6352BF9-A23E-471F-9431-EC3F004233FE}"/>
              </a:ext>
            </a:extLst>
          </p:cNvPr>
          <p:cNvSpPr txBox="1">
            <a:spLocks noGrp="1"/>
          </p:cNvSpPr>
          <p:nvPr>
            <p:ph type="body" idx="4294967295"/>
          </p:nvPr>
        </p:nvSpPr>
        <p:spPr>
          <a:xfrm>
            <a:off x="2035326"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69A271F4-E81F-4F4C-B8C9-4339238698B7}"/>
              </a:ext>
            </a:extLst>
          </p:cNvPr>
          <p:cNvSpPr txBox="1">
            <a:spLocks noGrp="1"/>
          </p:cNvSpPr>
          <p:nvPr>
            <p:ph type="body" idx="4294967295"/>
          </p:nvPr>
        </p:nvSpPr>
        <p:spPr>
          <a:xfrm>
            <a:off x="366243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0FD4161F-4766-4AFD-94D1-B99467E26952}"/>
              </a:ext>
            </a:extLst>
          </p:cNvPr>
          <p:cNvSpPr txBox="1">
            <a:spLocks noGrp="1"/>
          </p:cNvSpPr>
          <p:nvPr>
            <p:ph type="body" idx="4294967295"/>
          </p:nvPr>
        </p:nvSpPr>
        <p:spPr>
          <a:xfrm>
            <a:off x="248469" y="2100760"/>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C4339492-2086-49ED-91D5-032A06DD6C8A}"/>
              </a:ext>
            </a:extLst>
          </p:cNvPr>
          <p:cNvSpPr txBox="1">
            <a:spLocks noGrp="1"/>
          </p:cNvSpPr>
          <p:nvPr>
            <p:ph type="body" idx="4294967295"/>
          </p:nvPr>
        </p:nvSpPr>
        <p:spPr>
          <a:xfrm>
            <a:off x="5129811" y="2100760"/>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6C3ED668-7BDF-46A8-ACF4-1E700878E6B8}"/>
              </a:ext>
            </a:extLst>
          </p:cNvPr>
          <p:cNvSpPr txBox="1">
            <a:spLocks noGrp="1"/>
          </p:cNvSpPr>
          <p:nvPr>
            <p:ph type="body" idx="4294967295"/>
          </p:nvPr>
        </p:nvSpPr>
        <p:spPr>
          <a:xfrm>
            <a:off x="1875589" y="2100760"/>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E71446E2-E963-4E6D-A776-77A452EF7C26}"/>
              </a:ext>
            </a:extLst>
          </p:cNvPr>
          <p:cNvSpPr txBox="1">
            <a:spLocks noGrp="1"/>
          </p:cNvSpPr>
          <p:nvPr>
            <p:ph type="body" idx="4294967295"/>
          </p:nvPr>
        </p:nvSpPr>
        <p:spPr>
          <a:xfrm>
            <a:off x="3502700" y="2100760"/>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00ABBE35-A9EA-4F57-8581-6A316DE5AAAB}"/>
              </a:ext>
            </a:extLst>
          </p:cNvPr>
          <p:cNvSpPr txBox="1">
            <a:spLocks noGrp="1"/>
          </p:cNvSpPr>
          <p:nvPr>
            <p:ph type="body" idx="4294967295"/>
          </p:nvPr>
        </p:nvSpPr>
        <p:spPr>
          <a:xfrm>
            <a:off x="248469" y="7731928"/>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F4D6BC8B-C9B7-4266-AA60-25BA64FE0241}"/>
              </a:ext>
            </a:extLst>
          </p:cNvPr>
          <p:cNvSpPr txBox="1">
            <a:spLocks noGrp="1"/>
          </p:cNvSpPr>
          <p:nvPr>
            <p:ph type="body" idx="4294967295"/>
          </p:nvPr>
        </p:nvSpPr>
        <p:spPr>
          <a:xfrm>
            <a:off x="5129811" y="7731928"/>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F482C189-1776-4EE9-94B7-C579EDEFCC77}"/>
              </a:ext>
            </a:extLst>
          </p:cNvPr>
          <p:cNvSpPr txBox="1">
            <a:spLocks noGrp="1"/>
          </p:cNvSpPr>
          <p:nvPr>
            <p:ph type="body" idx="4294967295"/>
          </p:nvPr>
        </p:nvSpPr>
        <p:spPr>
          <a:xfrm>
            <a:off x="1869609" y="7731928"/>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D8455BC7-829D-4950-9A11-85A828D13655}"/>
              </a:ext>
            </a:extLst>
          </p:cNvPr>
          <p:cNvSpPr txBox="1">
            <a:spLocks noGrp="1"/>
          </p:cNvSpPr>
          <p:nvPr>
            <p:ph type="body" idx="4294967295"/>
          </p:nvPr>
        </p:nvSpPr>
        <p:spPr>
          <a:xfrm>
            <a:off x="3496491" y="7731928"/>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49A1A9E5-B2F9-418F-8240-BFF6F94B1340}"/>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886155FA-F86E-487A-9BE0-6760DD9E5DA8}"/>
              </a:ext>
            </a:extLst>
          </p:cNvPr>
          <p:cNvSpPr txBox="1">
            <a:spLocks noGrp="1"/>
          </p:cNvSpPr>
          <p:nvPr>
            <p:ph type="body" idx="4294967295"/>
          </p:nvPr>
        </p:nvSpPr>
        <p:spPr>
          <a:xfrm>
            <a:off x="2506452" y="4963728"/>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80E961BE-3483-44A6-BA12-430CEE2A1EC3}"/>
              </a:ext>
            </a:extLst>
          </p:cNvPr>
          <p:cNvSpPr txBox="1">
            <a:spLocks noGrp="1"/>
          </p:cNvSpPr>
          <p:nvPr>
            <p:ph type="pic" idx="4294967295"/>
          </p:nvPr>
        </p:nvSpPr>
        <p:spPr>
          <a:xfrm>
            <a:off x="639220"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E2B462DD-B6CA-4080-BDF1-96D00AD48F78}"/>
              </a:ext>
            </a:extLst>
          </p:cNvPr>
          <p:cNvSpPr txBox="1">
            <a:spLocks noGrp="1"/>
          </p:cNvSpPr>
          <p:nvPr>
            <p:ph type="pic" idx="4294967295"/>
          </p:nvPr>
        </p:nvSpPr>
        <p:spPr>
          <a:xfrm>
            <a:off x="2257333"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57ABB0F4-93F2-43CE-B4AE-B27E2FC86CFE}"/>
              </a:ext>
            </a:extLst>
          </p:cNvPr>
          <p:cNvSpPr txBox="1">
            <a:spLocks noGrp="1"/>
          </p:cNvSpPr>
          <p:nvPr>
            <p:ph type="pic" idx="4294967295"/>
          </p:nvPr>
        </p:nvSpPr>
        <p:spPr>
          <a:xfrm>
            <a:off x="3875437"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FA08F25E-F0F6-4A56-A2BE-FABB64830C85}"/>
              </a:ext>
            </a:extLst>
          </p:cNvPr>
          <p:cNvSpPr txBox="1">
            <a:spLocks noGrp="1"/>
          </p:cNvSpPr>
          <p:nvPr>
            <p:ph type="pic" idx="4294967295"/>
          </p:nvPr>
        </p:nvSpPr>
        <p:spPr>
          <a:xfrm>
            <a:off x="5493541" y="2471220"/>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12F79E78-748B-4F4D-A996-A3018EE8796B}"/>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5B39F61B-92F3-43E7-A130-EEB323DB4C8E}"/>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1CAAB360-6CEB-4EC8-9F78-750CCA7A9A3B}"/>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EEEC3170-CBB6-4405-90E4-55E57A1FB7D3}"/>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55B2C1A1-1C80-4774-9C84-EAAA5D10D930}"/>
              </a:ext>
            </a:extLst>
          </p:cNvPr>
          <p:cNvSpPr txBox="1">
            <a:spLocks noGrp="1"/>
          </p:cNvSpPr>
          <p:nvPr>
            <p:ph type="body" idx="4294967295"/>
          </p:nvPr>
        </p:nvSpPr>
        <p:spPr>
          <a:xfrm rot="16200004">
            <a:off x="343572" y="317247"/>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58FB2325-C043-41B4-92F7-A2FB820D2DF6}"/>
              </a:ext>
            </a:extLst>
          </p:cNvPr>
          <p:cNvSpPr txBox="1">
            <a:spLocks noGrp="1"/>
          </p:cNvSpPr>
          <p:nvPr>
            <p:ph type="pic" idx="4294967295"/>
          </p:nvPr>
        </p:nvSpPr>
        <p:spPr>
          <a:xfrm>
            <a:off x="3045619" y="413805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10224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7A66-E45C-4C45-A2BC-E8F9C457B6F0}"/>
              </a:ext>
            </a:extLst>
          </p:cNvPr>
          <p:cNvSpPr txBox="1">
            <a:spLocks noGrp="1"/>
          </p:cNvSpPr>
          <p:nvPr>
            <p:ph type="title"/>
          </p:nvPr>
        </p:nvSpPr>
        <p:spPr>
          <a:xfrm>
            <a:off x="472379"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7A8451DF-FA00-4E6E-AAA6-F75A0B18AEA5}"/>
              </a:ext>
            </a:extLst>
          </p:cNvPr>
          <p:cNvSpPr txBox="1">
            <a:spLocks noGrp="1"/>
          </p:cNvSpPr>
          <p:nvPr>
            <p:ph idx="4294967295"/>
          </p:nvPr>
        </p:nvSpPr>
        <p:spPr>
          <a:xfrm>
            <a:off x="2915546" y="1316571"/>
            <a:ext cx="3471867" cy="6498165"/>
          </a:xfrm>
        </p:spPr>
        <p:txBody>
          <a:bodyPr/>
          <a:lstStyle>
            <a:lvl1pPr marL="0" indent="0">
              <a:buNone/>
              <a:defRPr sz="2215"/>
            </a:lvl1pPr>
            <a:lvl2pPr marL="316528" indent="0">
              <a:buNone/>
              <a:defRPr sz="1939"/>
            </a:lvl2pPr>
            <a:lvl3pPr marL="633066" indent="0">
              <a:buNone/>
              <a:defRPr sz="1662"/>
            </a:lvl3pPr>
            <a:lvl4pPr marL="949595" indent="0">
              <a:buNone/>
              <a:defRPr sz="1385"/>
            </a:lvl4pPr>
            <a:lvl5pPr marL="1266123"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B9771833-6323-494F-8F17-ED4795EACFAB}"/>
              </a:ext>
            </a:extLst>
          </p:cNvPr>
          <p:cNvSpPr txBox="1">
            <a:spLocks noGrp="1"/>
          </p:cNvSpPr>
          <p:nvPr>
            <p:ph type="body" idx="4294967295"/>
          </p:nvPr>
        </p:nvSpPr>
        <p:spPr>
          <a:xfrm>
            <a:off x="472379"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661FF0A6-AEE1-4BBF-A061-9C5083FD6ECF}"/>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CBE839F8-1D5C-4351-A9AC-37342F7F59E6}"/>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6A4AF338-B1C5-4CFA-BE1B-BA8157844528}"/>
              </a:ext>
            </a:extLst>
          </p:cNvPr>
          <p:cNvSpPr txBox="1">
            <a:spLocks noGrp="1"/>
          </p:cNvSpPr>
          <p:nvPr>
            <p:ph type="sldNum" sz="quarter" idx="8"/>
          </p:nvPr>
        </p:nvSpPr>
        <p:spPr/>
        <p:txBody>
          <a:bodyPr/>
          <a:lstStyle>
            <a:lvl1pPr>
              <a:defRPr lang="en-US"/>
            </a:lvl1pPr>
          </a:lstStyle>
          <a:p>
            <a:pPr lvl="0"/>
            <a:fld id="{1E2827C1-0FE0-4802-BF15-5BCDCD81578E}" type="slidenum">
              <a:t>‹N°›</a:t>
            </a:fld>
            <a:endParaRPr lang="en-US"/>
          </a:p>
        </p:txBody>
      </p:sp>
      <p:pic>
        <p:nvPicPr>
          <p:cNvPr id="8" name="Image 8">
            <a:extLst>
              <a:ext uri="{FF2B5EF4-FFF2-40B4-BE49-F238E27FC236}">
                <a16:creationId xmlns:a16="http://schemas.microsoft.com/office/drawing/2014/main" id="{D64A4B8A-AECE-41A6-AF82-B28410DD6570}"/>
              </a:ext>
            </a:extLst>
          </p:cNvPr>
          <p:cNvPicPr>
            <a:picLocks noChangeAspect="1"/>
          </p:cNvPicPr>
          <p:nvPr/>
        </p:nvPicPr>
        <p:blipFill>
          <a:blip r:embed="rId2"/>
          <a:stretch>
            <a:fillRect/>
          </a:stretch>
        </p:blipFill>
        <p:spPr>
          <a:xfrm>
            <a:off x="3420971" y="2772817"/>
            <a:ext cx="296869" cy="6371182"/>
          </a:xfrm>
          <a:prstGeom prst="rect">
            <a:avLst/>
          </a:prstGeom>
          <a:noFill/>
          <a:ln cap="flat">
            <a:noFill/>
          </a:ln>
        </p:spPr>
      </p:pic>
    </p:spTree>
    <p:extLst>
      <p:ext uri="{BB962C8B-B14F-4D97-AF65-F5344CB8AC3E}">
        <p14:creationId xmlns:p14="http://schemas.microsoft.com/office/powerpoint/2010/main" val="30499870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94803-A819-44B8-B34C-B06008B9AEFD}"/>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DFE690D4-347A-4874-A8CB-57A9390DAD1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DF196AF2-CE61-420A-B4A4-CA22DF4959E1}"/>
              </a:ext>
            </a:extLst>
          </p:cNvPr>
          <p:cNvSpPr txBox="1">
            <a:spLocks noGrp="1"/>
          </p:cNvSpPr>
          <p:nvPr>
            <p:ph type="sldNum" sz="quarter" idx="8"/>
          </p:nvPr>
        </p:nvSpPr>
        <p:spPr/>
        <p:txBody>
          <a:bodyPr/>
          <a:lstStyle>
            <a:lvl1pPr>
              <a:defRPr lang="en-US"/>
            </a:lvl1pPr>
          </a:lstStyle>
          <a:p>
            <a:pPr lvl="0"/>
            <a:fld id="{87CF6643-BECF-4CB0-9D5F-9B2AC1AFC2EF}" type="slidenum">
              <a:t>‹N°›</a:t>
            </a:fld>
            <a:endParaRPr lang="en-US"/>
          </a:p>
        </p:txBody>
      </p:sp>
    </p:spTree>
    <p:extLst>
      <p:ext uri="{BB962C8B-B14F-4D97-AF65-F5344CB8AC3E}">
        <p14:creationId xmlns:p14="http://schemas.microsoft.com/office/powerpoint/2010/main" val="28461714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6954CD-64E4-403D-833B-2F4A3C0D2565}"/>
              </a:ext>
            </a:extLst>
          </p:cNvPr>
          <p:cNvSpPr txBox="1">
            <a:spLocks noGrp="1"/>
          </p:cNvSpPr>
          <p:nvPr>
            <p:ph type="title"/>
          </p:nvPr>
        </p:nvSpPr>
        <p:spPr>
          <a:xfrm>
            <a:off x="471492"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16250F3E-0766-44DE-B353-2B5756414041}"/>
              </a:ext>
            </a:extLst>
          </p:cNvPr>
          <p:cNvSpPr txBox="1">
            <a:spLocks noGrp="1"/>
          </p:cNvSpPr>
          <p:nvPr>
            <p:ph type="body" idx="1"/>
          </p:nvPr>
        </p:nvSpPr>
        <p:spPr>
          <a:xfrm>
            <a:off x="471492" y="2434169"/>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EA6826-DEE2-4D51-A850-F40D54A102FC}"/>
              </a:ext>
            </a:extLst>
          </p:cNvPr>
          <p:cNvSpPr txBox="1">
            <a:spLocks noGrp="1"/>
          </p:cNvSpPr>
          <p:nvPr>
            <p:ph type="dt" sz="half" idx="2"/>
          </p:nvPr>
        </p:nvSpPr>
        <p:spPr>
          <a:xfrm>
            <a:off x="471492" y="8475134"/>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5C4052F6-5DEA-49C9-8085-F01E7DDFF723}"/>
              </a:ext>
            </a:extLst>
          </p:cNvPr>
          <p:cNvSpPr txBox="1">
            <a:spLocks noGrp="1"/>
          </p:cNvSpPr>
          <p:nvPr>
            <p:ph type="ftr" sz="quarter" idx="3"/>
          </p:nvPr>
        </p:nvSpPr>
        <p:spPr>
          <a:xfrm>
            <a:off x="2271717" y="8475134"/>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ABAB03A0-5274-46B1-81C8-48656671832F}"/>
              </a:ext>
            </a:extLst>
          </p:cNvPr>
          <p:cNvSpPr txBox="1">
            <a:spLocks noGrp="1"/>
          </p:cNvSpPr>
          <p:nvPr>
            <p:ph type="sldNum" sz="quarter" idx="4"/>
          </p:nvPr>
        </p:nvSpPr>
        <p:spPr>
          <a:xfrm>
            <a:off x="4843467" y="8475134"/>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CA6E6DEB-8290-423E-B8B8-2533F27A5CA4}"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800"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hyperlink" Target="mailto:cfa@idev"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francecompetences.fr/recherche/rncp/383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pic>
        <p:nvPicPr>
          <p:cNvPr id="15" name="Image 14" descr="Photographe éditant des photos sur un ordinateur de bureau">
            <a:extLst>
              <a:ext uri="{FF2B5EF4-FFF2-40B4-BE49-F238E27FC236}">
                <a16:creationId xmlns:a16="http://schemas.microsoft.com/office/drawing/2014/main" id="{517A6FEA-35A1-9F11-52DE-A47933134A49}"/>
              </a:ext>
            </a:extLst>
          </p:cNvPr>
          <p:cNvPicPr>
            <a:picLocks noChangeAspect="1"/>
          </p:cNvPicPr>
          <p:nvPr/>
        </p:nvPicPr>
        <p:blipFill rotWithShape="1">
          <a:blip r:embed="rId3"/>
          <a:srcRect l="-577" t="39926" r="577" b="13703"/>
          <a:stretch/>
        </p:blipFill>
        <p:spPr>
          <a:xfrm>
            <a:off x="-45000" y="-27038"/>
            <a:ext cx="6908881" cy="1641431"/>
          </a:xfrm>
          <a:prstGeom prst="rect">
            <a:avLst/>
          </a:prstGeom>
        </p:spPr>
      </p:pic>
      <p:sp>
        <p:nvSpPr>
          <p:cNvPr id="5" name="Titre 1">
            <a:extLst>
              <a:ext uri="{FF2B5EF4-FFF2-40B4-BE49-F238E27FC236}">
                <a16:creationId xmlns:a16="http://schemas.microsoft.com/office/drawing/2014/main" id="{91D2FF37-423C-40AB-8DCA-854133804477}"/>
              </a:ext>
            </a:extLst>
          </p:cNvPr>
          <p:cNvSpPr txBox="1">
            <a:spLocks noGrp="1"/>
          </p:cNvSpPr>
          <p:nvPr>
            <p:ph type="title"/>
          </p:nvPr>
        </p:nvSpPr>
        <p:spPr>
          <a:xfrm>
            <a:off x="-22314" y="1643826"/>
            <a:ext cx="6710496" cy="792000"/>
          </a:xfrm>
        </p:spPr>
        <p:txBody>
          <a:bodyPr anchorCtr="1">
            <a:noAutofit/>
          </a:bodyPr>
          <a:lstStyle/>
          <a:p>
            <a:pPr algn="ctr" defTabSz="457200">
              <a:lnSpc>
                <a:spcPct val="100000"/>
              </a:lnSpc>
            </a:pP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br>
              <a:rPr lang="fr-FR" sz="1400" b="1" kern="0" dirty="0">
                <a:solidFill>
                  <a:srgbClr val="10ABBB"/>
                </a:solidFill>
                <a:latin typeface="Calibri"/>
              </a:rPr>
            </a:br>
            <a:r>
              <a:rPr lang="fr-FR" sz="2000" b="1" dirty="0">
                <a:solidFill>
                  <a:srgbClr val="1D2243"/>
                </a:solidFill>
                <a:latin typeface="Calibri (Corps)"/>
              </a:rPr>
              <a:t>BTS </a:t>
            </a:r>
            <a:r>
              <a:rPr kumimoji="0" lang="fr-FR" sz="2000" b="1" i="0" u="none" strike="noStrike" kern="1200" cap="none" spc="0" normalizeH="0" baseline="0" noProof="0" dirty="0">
                <a:ln>
                  <a:noFill/>
                </a:ln>
                <a:solidFill>
                  <a:srgbClr val="1D2243"/>
                </a:solidFill>
                <a:effectLst/>
                <a:uLnTx/>
                <a:uFillTx/>
                <a:latin typeface="Calibri" panose="020F0502020204030204"/>
              </a:rPr>
              <a:t>Gestion de la PME </a:t>
            </a:r>
            <a:r>
              <a:rPr lang="fr-FR" sz="2000" b="1" dirty="0">
                <a:solidFill>
                  <a:srgbClr val="1D2243"/>
                </a:solidFill>
                <a:latin typeface="Calibri (Corps)"/>
              </a:rPr>
              <a:t>(GPME) </a:t>
            </a:r>
            <a:r>
              <a:rPr lang="fr-FR" sz="1400" dirty="0">
                <a:solidFill>
                  <a:srgbClr val="1D2243"/>
                </a:solidFill>
                <a:latin typeface="Calibri (Corps)"/>
              </a:rPr>
              <a:t>(Niveau 5)</a:t>
            </a:r>
            <a:br>
              <a:rPr lang="fr-FR" sz="1800" b="1" dirty="0">
                <a:solidFill>
                  <a:schemeClr val="accent1">
                    <a:lumMod val="75000"/>
                  </a:schemeClr>
                </a:solidFill>
                <a:latin typeface="+mn-lt"/>
              </a:rPr>
            </a:br>
            <a:r>
              <a:rPr lang="fr-FR" sz="1600" b="1" dirty="0">
                <a:solidFill>
                  <a:srgbClr val="10ABBB"/>
                </a:solidFill>
                <a:latin typeface="Calibri (Corps)"/>
              </a:rPr>
              <a:t>Alternance</a:t>
            </a:r>
            <a:r>
              <a:rPr lang="fr-FR" sz="1600" b="1" kern="0" dirty="0">
                <a:solidFill>
                  <a:srgbClr val="10ABBB"/>
                </a:solidFill>
                <a:latin typeface="+mn-lt"/>
              </a:rPr>
              <a:t> rythme global : 2 jours au Centre / 3 jours en Entreprise</a:t>
            </a:r>
            <a:br>
              <a:rPr lang="fr-FR" sz="1400" b="1" kern="0" dirty="0">
                <a:solidFill>
                  <a:srgbClr val="1D2243"/>
                </a:solidFill>
                <a:latin typeface="+mn-lt"/>
              </a:rPr>
            </a:br>
            <a:r>
              <a:rPr lang="fr-FR" sz="1200" b="1" kern="0" dirty="0">
                <a:solidFill>
                  <a:srgbClr val="002060"/>
                </a:solidFill>
              </a:rPr>
              <a:t>Durée : 1 351 h en Centre – Contrat en alternance de 24 mois maximum</a:t>
            </a:r>
            <a:r>
              <a:rPr lang="fr-FR" sz="1200" b="1" dirty="0">
                <a:solidFill>
                  <a:srgbClr val="000000"/>
                </a:solidFill>
                <a:latin typeface="Calibri"/>
              </a:rPr>
              <a:t>	</a:t>
            </a:r>
            <a:endParaRPr lang="fr-FR" sz="1200" kern="0" dirty="0">
              <a:solidFill>
                <a:srgbClr val="000000"/>
              </a:solidFill>
              <a:latin typeface="Calibri"/>
            </a:endParaRPr>
          </a:p>
        </p:txBody>
      </p:sp>
      <p:sp>
        <p:nvSpPr>
          <p:cNvPr id="6" name="Espace réservé du texte 3">
            <a:extLst>
              <a:ext uri="{FF2B5EF4-FFF2-40B4-BE49-F238E27FC236}">
                <a16:creationId xmlns:a16="http://schemas.microsoft.com/office/drawing/2014/main" id="{883F1CA4-9046-4CDF-80A9-0520AF6EBBC4}"/>
              </a:ext>
            </a:extLst>
          </p:cNvPr>
          <p:cNvSpPr txBox="1">
            <a:spLocks noGrp="1"/>
          </p:cNvSpPr>
          <p:nvPr>
            <p:ph type="body" idx="4294967295"/>
          </p:nvPr>
        </p:nvSpPr>
        <p:spPr>
          <a:xfrm flipH="1">
            <a:off x="40464" y="2576089"/>
            <a:ext cx="3388536" cy="6010107"/>
          </a:xfrm>
        </p:spPr>
        <p:txBody>
          <a:bodyPr>
            <a:normAutofit fontScale="25000" lnSpcReduction="20000"/>
          </a:bodyPr>
          <a:lstStyle/>
          <a:p>
            <a:pPr marL="0" lvl="0" indent="0">
              <a:lnSpc>
                <a:spcPct val="100000"/>
              </a:lnSpc>
              <a:spcBef>
                <a:spcPts val="90"/>
              </a:spcBef>
              <a:spcAft>
                <a:spcPts val="275"/>
              </a:spcAft>
              <a:buNone/>
            </a:pPr>
            <a:r>
              <a:rPr lang="fr-FR" sz="5600" b="1" kern="0" dirty="0">
                <a:solidFill>
                  <a:srgbClr val="1D2243"/>
                </a:solidFill>
                <a:latin typeface="+mn-lt"/>
              </a:rPr>
              <a:t>Le métier-les missions</a:t>
            </a:r>
            <a:endParaRPr lang="fr-FR" sz="5600" b="1" kern="0" dirty="0">
              <a:solidFill>
                <a:srgbClr val="1D2243"/>
              </a:solidFill>
              <a:latin typeface="Calibri"/>
            </a:endParaRPr>
          </a:p>
          <a:p>
            <a:pPr marL="0" marR="0" lvl="0" indent="0" defTabSz="685800" rtl="0" eaLnBrk="1" fontAlgn="auto" latinLnBrk="0" hangingPunct="1">
              <a:lnSpc>
                <a:spcPct val="120000"/>
              </a:lnSpc>
              <a:spcBef>
                <a:spcPts val="0"/>
              </a:spcBef>
              <a:buClrTx/>
              <a:buSzPct val="100000"/>
              <a:buFont typeface="Arial" pitchFamily="34"/>
              <a:buNone/>
              <a:tabLst/>
              <a:defRPr/>
            </a:pPr>
            <a:r>
              <a:rPr kumimoji="0" lang="fr-FR" sz="4000" b="0" i="0" strike="noStrike" kern="1200" cap="none" spc="0" normalizeH="0" baseline="0" noProof="0" dirty="0">
                <a:ln>
                  <a:noFill/>
                </a:ln>
                <a:solidFill>
                  <a:prstClr val="black"/>
                </a:solidFill>
                <a:effectLst/>
                <a:uLnTx/>
                <a:uFillTx/>
                <a:latin typeface="Calibri" panose="020F0502020204030204"/>
              </a:rPr>
              <a:t>Les missions associées au BTS « Gestion de la PME » sont exercées par un(e) collaborateur(</a:t>
            </a:r>
            <a:r>
              <a:rPr kumimoji="0" lang="fr-FR" sz="4000" b="0" i="0" strike="noStrike" kern="1200" cap="none" spc="0" normalizeH="0" baseline="0" noProof="0" dirty="0" err="1">
                <a:ln>
                  <a:noFill/>
                </a:ln>
                <a:solidFill>
                  <a:prstClr val="black"/>
                </a:solidFill>
                <a:effectLst/>
                <a:uLnTx/>
                <a:uFillTx/>
                <a:latin typeface="Calibri" panose="020F0502020204030204"/>
              </a:rPr>
              <a:t>trice</a:t>
            </a:r>
            <a:r>
              <a:rPr kumimoji="0" lang="fr-FR" sz="4000" b="0" i="0" strike="noStrike" kern="1200" cap="none" spc="0" normalizeH="0" baseline="0" noProof="0" dirty="0">
                <a:ln>
                  <a:noFill/>
                </a:ln>
                <a:solidFill>
                  <a:prstClr val="black"/>
                </a:solidFill>
                <a:effectLst/>
                <a:uLnTx/>
                <a:uFillTx/>
                <a:latin typeface="Calibri" panose="020F0502020204030204"/>
              </a:rPr>
              <a:t>) de la direction d'une très petite, petite ou moyenne entreprise. Elles consistent en une coopération directe avec le(a) dirigeant(e).</a:t>
            </a:r>
            <a:endParaRPr lang="fr-FR" sz="4000" b="1" kern="0" dirty="0">
              <a:solidFill>
                <a:srgbClr val="41BAC1"/>
              </a:solidFill>
              <a:latin typeface="Calibri"/>
            </a:endParaRPr>
          </a:p>
          <a:p>
            <a:pPr marL="0" marR="0" lvl="0" indent="0" defTabSz="685800" rtl="0" eaLnBrk="1" fontAlgn="auto" latinLnBrk="0" hangingPunct="1">
              <a:lnSpc>
                <a:spcPct val="120000"/>
              </a:lnSpc>
              <a:spcBef>
                <a:spcPts val="0"/>
              </a:spcBef>
              <a:buClrTx/>
              <a:buSzPct val="100000"/>
              <a:buFont typeface="Arial" pitchFamily="34"/>
              <a:buNone/>
              <a:tabLst/>
              <a:defRPr/>
            </a:pPr>
            <a:r>
              <a:rPr lang="fr-FR" sz="4000" dirty="0">
                <a:solidFill>
                  <a:prstClr val="black"/>
                </a:solidFill>
                <a:latin typeface="Calibri" panose="020F0502020204030204"/>
              </a:rPr>
              <a:t>La polyvalence liée à la gestion de la PME impose aux titulaires du diplôme d’avoir une perception globale de l’activité et de l’environnement de la PME, d’inscrire leur action dans le respect de sa culture et de ses objectifs stratégiques, de rester dans les limites de leurs responsabilités et de rendre compte de leur action à la direction. </a:t>
            </a:r>
          </a:p>
          <a:p>
            <a:pPr marL="0" marR="0" lvl="0" indent="0" defTabSz="685800" rtl="0" eaLnBrk="1" fontAlgn="auto" latinLnBrk="0" hangingPunct="1">
              <a:lnSpc>
                <a:spcPct val="120000"/>
              </a:lnSpc>
              <a:spcBef>
                <a:spcPts val="0"/>
              </a:spcBef>
              <a:buClrTx/>
              <a:buSzPct val="100000"/>
              <a:buFont typeface="Arial" pitchFamily="34"/>
              <a:buNone/>
              <a:tabLst/>
              <a:defRPr/>
            </a:pPr>
            <a:r>
              <a:rPr lang="fr-FR" sz="4000" dirty="0">
                <a:solidFill>
                  <a:prstClr val="black"/>
                </a:solidFill>
                <a:latin typeface="Calibri" panose="020F0502020204030204"/>
              </a:rPr>
              <a:t>De manière générale, les différentes activités nécessitent de la part des titulaires du diplôme, une forte composante communicationnelle. En effet, ils/elles exercent non seulement une fonction d’interface au niveau interne, mais également au niveau externe avec les partenaires de l’entreprise.</a:t>
            </a:r>
          </a:p>
          <a:p>
            <a:pPr marL="0" lvl="0" indent="0" algn="just">
              <a:lnSpc>
                <a:spcPct val="120000"/>
              </a:lnSpc>
              <a:spcBef>
                <a:spcPts val="0"/>
              </a:spcBef>
              <a:buNone/>
            </a:pPr>
            <a:r>
              <a:rPr lang="fr-FR" sz="4000" dirty="0">
                <a:solidFill>
                  <a:prstClr val="black"/>
                </a:solidFill>
                <a:latin typeface="Calibri" panose="020F0502020204030204"/>
              </a:rPr>
              <a:t>Deux grands types d’activités peuvent être distingués : les activités de support au fonctionnement de l'entreprise et les activités de soutien aux décisions de la direction.</a:t>
            </a:r>
          </a:p>
          <a:p>
            <a:pPr marL="0" lvl="0" indent="0" algn="just">
              <a:lnSpc>
                <a:spcPct val="120000"/>
              </a:lnSpc>
              <a:spcBef>
                <a:spcPts val="0"/>
              </a:spcBef>
              <a:buNone/>
            </a:pPr>
            <a:endParaRPr lang="fr-FR" sz="2000" dirty="0">
              <a:solidFill>
                <a:prstClr val="black"/>
              </a:solidFill>
              <a:latin typeface="Calibri" panose="020F0502020204030204"/>
            </a:endParaRPr>
          </a:p>
          <a:p>
            <a:pPr marL="0" lvl="0" indent="0" algn="just">
              <a:lnSpc>
                <a:spcPct val="37000"/>
              </a:lnSpc>
              <a:spcBef>
                <a:spcPts val="90"/>
              </a:spcBef>
              <a:spcAft>
                <a:spcPts val="90"/>
              </a:spcAft>
              <a:buNone/>
            </a:pPr>
            <a:r>
              <a:rPr lang="fr-FR" sz="1400" b="1" kern="0" dirty="0">
                <a:solidFill>
                  <a:srgbClr val="41BAC1"/>
                </a:solidFill>
                <a:latin typeface="+mn-lt"/>
              </a:rPr>
              <a:t> </a:t>
            </a: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lvl="0" indent="0" algn="just">
              <a:lnSpc>
                <a:spcPct val="37000"/>
              </a:lnSpc>
              <a:spcBef>
                <a:spcPts val="90"/>
              </a:spcBef>
              <a:spcAft>
                <a:spcPts val="90"/>
              </a:spcAft>
              <a:buNone/>
            </a:pPr>
            <a:endParaRPr lang="fr-FR" sz="1400" b="1" kern="0" dirty="0">
              <a:solidFill>
                <a:srgbClr val="41BAC1"/>
              </a:solidFill>
              <a:latin typeface="+mn-lt"/>
            </a:endParaRPr>
          </a:p>
          <a:p>
            <a:pPr marL="0" marR="0" lvl="0" indent="0" algn="just" defTabSz="457198" rtl="0" eaLnBrk="1" fontAlgn="auto" latinLnBrk="0" hangingPunct="1">
              <a:lnSpc>
                <a:spcPct val="90000"/>
              </a:lnSpc>
              <a:spcBef>
                <a:spcPts val="750"/>
              </a:spcBef>
              <a:spcAft>
                <a:spcPts val="0"/>
              </a:spcAft>
              <a:buClrTx/>
              <a:buSzPct val="100000"/>
              <a:buFont typeface="Arial" pitchFamily="34"/>
              <a:buNone/>
              <a:tabLst/>
              <a:defRPr sz="1800" b="0" i="0" u="none" strike="noStrike" kern="0" cap="none" spc="0" baseline="0">
                <a:solidFill>
                  <a:srgbClr val="000000"/>
                </a:solidFill>
                <a:uFillTx/>
              </a:defRPr>
            </a:pPr>
            <a:r>
              <a:rPr kumimoji="0" lang="fr-FR" sz="5600" b="1" i="0" u="none" strike="noStrike" kern="0" cap="none" spc="0" normalizeH="0" baseline="0" noProof="0" dirty="0">
                <a:ln>
                  <a:noFill/>
                </a:ln>
                <a:solidFill>
                  <a:srgbClr val="1D2243"/>
                </a:solidFill>
                <a:effectLst/>
                <a:uLnTx/>
                <a:uFillTx/>
                <a:latin typeface="Calibri"/>
              </a:rPr>
              <a:t>Les métiers accessibles</a:t>
            </a:r>
          </a:p>
          <a:p>
            <a:pPr marL="0" marR="0" lvl="0" indent="0" algn="just" defTabSz="457198" rtl="0" eaLnBrk="1" fontAlgn="auto" latinLnBrk="0" hangingPunct="1">
              <a:lnSpc>
                <a:spcPct val="90000"/>
              </a:lnSpc>
              <a:spcBef>
                <a:spcPts val="750"/>
              </a:spcBef>
              <a:spcAft>
                <a:spcPts val="0"/>
              </a:spcAft>
              <a:buClrTx/>
              <a:buSzPct val="100000"/>
              <a:buFont typeface="Arial" pitchFamily="34"/>
              <a:buNone/>
              <a:tabLst/>
              <a:defRPr sz="1800" b="0" i="0" u="none" strike="noStrike" kern="0" cap="none" spc="0" baseline="0">
                <a:solidFill>
                  <a:srgbClr val="000000"/>
                </a:solidFill>
                <a:uFillTx/>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685796" rtl="0" eaLnBrk="1" fontAlgn="auto" latinLnBrk="0" hangingPunct="1">
              <a:lnSpc>
                <a:spcPct val="120000"/>
              </a:lnSpc>
              <a:spcBef>
                <a:spcPts val="0"/>
              </a:spcBef>
              <a:spcAft>
                <a:spcPts val="300"/>
              </a:spcAft>
              <a:buClrTx/>
              <a:buSzPct val="100000"/>
              <a:buFont typeface="Arial" pitchFamily="34"/>
              <a:buNone/>
              <a:tabLst/>
              <a:defRPr/>
            </a:pPr>
            <a:r>
              <a:rPr kumimoji="0" lang="fr-FR" sz="4000" b="0" i="0" u="none" strike="noStrike" kern="1200" cap="none" spc="0" normalizeH="0" baseline="0" noProof="0" dirty="0">
                <a:ln>
                  <a:noFill/>
                </a:ln>
                <a:solidFill>
                  <a:prstClr val="black"/>
                </a:solidFill>
                <a:effectLst/>
                <a:uLnTx/>
                <a:uFillTx/>
                <a:latin typeface="Calibri"/>
              </a:rPr>
              <a:t>Les appellations du métier sont principalement les suivantes : (</a:t>
            </a:r>
            <a:r>
              <a:rPr kumimoji="0" lang="fr-FR" sz="4000" b="0" i="1" u="none" strike="noStrike" kern="1200" cap="none" spc="0" normalizeH="0" baseline="0" noProof="0" dirty="0">
                <a:ln>
                  <a:noFill/>
                </a:ln>
                <a:solidFill>
                  <a:prstClr val="black"/>
                </a:solidFill>
                <a:effectLst/>
                <a:uLnTx/>
                <a:uFillTx/>
                <a:latin typeface="Calibri"/>
              </a:rPr>
              <a:t>A titre d’exemple</a:t>
            </a:r>
            <a:r>
              <a:rPr kumimoji="0" lang="fr-FR" sz="4000" b="0" i="0" u="none" strike="noStrike" kern="1200" cap="none" spc="0" normalizeH="0" baseline="0" noProof="0" dirty="0">
                <a:ln>
                  <a:noFill/>
                </a:ln>
                <a:solidFill>
                  <a:prstClr val="black"/>
                </a:solidFill>
                <a:effectLst/>
                <a:uLnTx/>
                <a:uFillTx/>
                <a:latin typeface="Calibri"/>
              </a:rPr>
              <a:t>) :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Assistant(e) de direction,</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Collaborateur/-</a:t>
            </a:r>
            <a:r>
              <a:rPr kumimoji="0" lang="fr-FR" sz="4000" b="0" i="0" u="none" strike="noStrike" kern="0" cap="none" spc="0" normalizeH="0" baseline="0" noProof="0" dirty="0" err="1">
                <a:ln>
                  <a:noFill/>
                </a:ln>
                <a:solidFill>
                  <a:srgbClr val="000000"/>
                </a:solidFill>
                <a:effectLst/>
                <a:uLnTx/>
                <a:uFillTx/>
                <a:latin typeface="Calibri"/>
              </a:rPr>
              <a:t>trice</a:t>
            </a:r>
            <a:r>
              <a:rPr kumimoji="0" lang="fr-FR" sz="4000" b="0" i="0" u="none" strike="noStrike" kern="0" cap="none" spc="0" normalizeH="0" baseline="0" noProof="0" dirty="0">
                <a:ln>
                  <a:noFill/>
                </a:ln>
                <a:solidFill>
                  <a:srgbClr val="000000"/>
                </a:solidFill>
                <a:effectLst/>
                <a:uLnTx/>
                <a:uFillTx/>
                <a:latin typeface="Calibri"/>
              </a:rPr>
              <a:t>,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Secrétaire de direction,</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Assistant(e) de gestion,</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Assistant(e) technique et administratif.</a:t>
            </a:r>
          </a:p>
          <a:p>
            <a:pPr marL="0" marR="0" lvl="0" indent="0" algn="l" defTabSz="685796" rtl="0" eaLnBrk="1" fontAlgn="auto" latinLnBrk="0" hangingPunct="1">
              <a:lnSpc>
                <a:spcPct val="120000"/>
              </a:lnSpc>
              <a:spcBef>
                <a:spcPts val="0"/>
              </a:spcBef>
              <a:spcAft>
                <a:spcPts val="0"/>
              </a:spcAft>
              <a:buClrTx/>
              <a:buSzPct val="100000"/>
              <a:buNone/>
              <a:tabLst/>
              <a:defRPr/>
            </a:pPr>
            <a:endParaRPr lang="fr-FR" sz="4000" kern="0" dirty="0">
              <a:solidFill>
                <a:srgbClr val="000000"/>
              </a:solidFill>
              <a:latin typeface="Calibri"/>
            </a:endParaRPr>
          </a:p>
          <a:p>
            <a:pPr marL="0" marR="0" lvl="0" indent="0" algn="l" defTabSz="685796" rtl="0" eaLnBrk="1" fontAlgn="auto" latinLnBrk="0" hangingPunct="1">
              <a:lnSpc>
                <a:spcPct val="120000"/>
              </a:lnSpc>
              <a:spcBef>
                <a:spcPts val="0"/>
              </a:spcBef>
              <a:spcAft>
                <a:spcPts val="0"/>
              </a:spcAft>
              <a:buClrTx/>
              <a:buSzPct val="100000"/>
              <a:buNone/>
              <a:tabLst/>
              <a:defRPr/>
            </a:pPr>
            <a:r>
              <a:rPr lang="fr-FR" sz="4000" kern="0" dirty="0">
                <a:solidFill>
                  <a:srgbClr val="000000"/>
                </a:solidFill>
                <a:latin typeface="Calibri"/>
              </a:rPr>
              <a:t>Les activités de gestion de la PME s’exercent dans des structures organisationnelles diverses, principalement des PME de 5 à 50 salariés où, quels que soient les secteurs d’activité, la polyvalence est requise.</a:t>
            </a:r>
            <a:r>
              <a:rPr lang="fr-FR" sz="4000" kern="0" dirty="0">
                <a:solidFill>
                  <a:srgbClr val="41BAC1"/>
                </a:solidFill>
                <a:latin typeface="+mn-lt"/>
              </a:rPr>
              <a:t> </a:t>
            </a:r>
          </a:p>
        </p:txBody>
      </p:sp>
      <p:pic>
        <p:nvPicPr>
          <p:cNvPr id="7" name="Image 10">
            <a:extLst>
              <a:ext uri="{FF2B5EF4-FFF2-40B4-BE49-F238E27FC236}">
                <a16:creationId xmlns:a16="http://schemas.microsoft.com/office/drawing/2014/main" id="{EEF54BE9-7433-464E-AD72-54548E2FAD70}"/>
              </a:ext>
            </a:extLst>
          </p:cNvPr>
          <p:cNvPicPr>
            <a:picLocks noChangeAspect="1"/>
          </p:cNvPicPr>
          <p:nvPr/>
        </p:nvPicPr>
        <p:blipFill>
          <a:blip r:embed="rId4"/>
          <a:stretch>
            <a:fillRect/>
          </a:stretch>
        </p:blipFill>
        <p:spPr>
          <a:xfrm>
            <a:off x="4754880" y="-27039"/>
            <a:ext cx="2103120" cy="1679545"/>
          </a:xfrm>
          <a:prstGeom prst="rect">
            <a:avLst/>
          </a:prstGeom>
          <a:noFill/>
          <a:ln cap="flat">
            <a:noFill/>
          </a:ln>
          <a:effectLst>
            <a:outerShdw dist="63497" dir="7619903" algn="tl">
              <a:srgbClr val="D9D9D9">
                <a:alpha val="21000"/>
              </a:srgbClr>
            </a:outerShdw>
          </a:effectLst>
        </p:spPr>
      </p:pic>
      <p:sp>
        <p:nvSpPr>
          <p:cNvPr id="13" name="ZoneTexte 7">
            <a:extLst>
              <a:ext uri="{FF2B5EF4-FFF2-40B4-BE49-F238E27FC236}">
                <a16:creationId xmlns:a16="http://schemas.microsoft.com/office/drawing/2014/main" id="{7CB1C100-DFD5-4BB9-BCC2-0BD7428056B8}"/>
              </a:ext>
            </a:extLst>
          </p:cNvPr>
          <p:cNvSpPr txBox="1"/>
          <p:nvPr/>
        </p:nvSpPr>
        <p:spPr>
          <a:xfrm>
            <a:off x="5035651" y="67817"/>
            <a:ext cx="1822349" cy="1031051"/>
          </a:xfrm>
          <a:prstGeom prst="rect">
            <a:avLst/>
          </a:prstGeom>
          <a:noFill/>
          <a:ln cap="flat">
            <a:noFill/>
          </a:ln>
        </p:spPr>
        <p:txBody>
          <a:bodyPr vert="horz" wrap="square" lIns="91440" tIns="45720" rIns="91440" bIns="45720" anchor="t" anchorCtr="1" compatLnSpc="1">
            <a:spAutoFit/>
          </a:bodyPr>
          <a:lstStyle/>
          <a:p>
            <a:pPr algn="r"/>
            <a:r>
              <a:rPr lang="fr-FR" sz="1600" b="1" dirty="0">
                <a:solidFill>
                  <a:srgbClr val="10ABBB"/>
                </a:solidFill>
              </a:rPr>
              <a:t>RNCP 38363        </a:t>
            </a:r>
          </a:p>
          <a:p>
            <a:pPr algn="r"/>
            <a:r>
              <a:rPr lang="fr-FR" sz="1600" b="1" dirty="0">
                <a:solidFill>
                  <a:srgbClr val="10ABBB"/>
                </a:solidFill>
              </a:rPr>
              <a:t>Formacode : 35007</a:t>
            </a:r>
          </a:p>
          <a:p>
            <a:pPr algn="ctr"/>
            <a:endParaRPr lang="fr-FR" sz="500" b="1" dirty="0">
              <a:solidFill>
                <a:srgbClr val="1D2243"/>
              </a:solidFill>
            </a:endParaRPr>
          </a:p>
          <a:p>
            <a:pPr algn="ctr"/>
            <a:r>
              <a:rPr lang="fr-FR" sz="1200" b="1" dirty="0">
                <a:solidFill>
                  <a:srgbClr val="1D2243"/>
                </a:solidFill>
              </a:rPr>
              <a:t>                      </a:t>
            </a:r>
          </a:p>
          <a:p>
            <a:pPr algn="ctr"/>
            <a:r>
              <a:rPr lang="fr-FR" sz="1200" b="1" dirty="0">
                <a:solidFill>
                  <a:srgbClr val="1D2243"/>
                </a:solidFill>
              </a:rPr>
              <a:t>                       </a:t>
            </a:r>
          </a:p>
        </p:txBody>
      </p:sp>
      <p:sp>
        <p:nvSpPr>
          <p:cNvPr id="4" name="ZoneTexte 13">
            <a:extLst>
              <a:ext uri="{FF2B5EF4-FFF2-40B4-BE49-F238E27FC236}">
                <a16:creationId xmlns:a16="http://schemas.microsoft.com/office/drawing/2014/main" id="{FC6DD7C0-06B0-8520-79C9-EF6A1A07D735}"/>
              </a:ext>
            </a:extLst>
          </p:cNvPr>
          <p:cNvSpPr txBox="1"/>
          <p:nvPr/>
        </p:nvSpPr>
        <p:spPr>
          <a:xfrm>
            <a:off x="3727910" y="7970643"/>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5">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8" name="ZoneTexte 12">
            <a:extLst>
              <a:ext uri="{FF2B5EF4-FFF2-40B4-BE49-F238E27FC236}">
                <a16:creationId xmlns:a16="http://schemas.microsoft.com/office/drawing/2014/main" id="{F082F6F7-0C9E-0A1C-84FB-5203342FD3C8}"/>
              </a:ext>
            </a:extLst>
          </p:cNvPr>
          <p:cNvSpPr txBox="1"/>
          <p:nvPr/>
        </p:nvSpPr>
        <p:spPr>
          <a:xfrm>
            <a:off x="5806440" y="8851675"/>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24/09/2025</a:t>
            </a:r>
          </a:p>
        </p:txBody>
      </p:sp>
      <p:sp>
        <p:nvSpPr>
          <p:cNvPr id="9" name="ZoneTexte 36">
            <a:extLst>
              <a:ext uri="{FF2B5EF4-FFF2-40B4-BE49-F238E27FC236}">
                <a16:creationId xmlns:a16="http://schemas.microsoft.com/office/drawing/2014/main" id="{A0AE6928-6CCA-743F-4565-478E0767830D}"/>
              </a:ext>
            </a:extLst>
          </p:cNvPr>
          <p:cNvSpPr txBox="1"/>
          <p:nvPr/>
        </p:nvSpPr>
        <p:spPr>
          <a:xfrm>
            <a:off x="3683632" y="2537759"/>
            <a:ext cx="3205942" cy="4332539"/>
          </a:xfrm>
          <a:prstGeom prst="rect">
            <a:avLst/>
          </a:prstGeom>
          <a:noFill/>
          <a:ln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dirty="0">
                <a:solidFill>
                  <a:srgbClr val="000000"/>
                </a:solidFill>
              </a:rPr>
              <a:t>A la fin de la formation, les Alternant(e)s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marL="179387" marR="0" lvl="0" indent="-179387"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sz="1800" b="0" i="0" u="none" strike="noStrike" kern="0" cap="none" spc="0" baseline="0">
                <a:solidFill>
                  <a:srgbClr val="000000"/>
                </a:solidFill>
                <a:uFillTx/>
              </a:defRPr>
            </a:pPr>
            <a:r>
              <a:rPr lang="fr-FR" sz="1100" b="1" kern="0" dirty="0">
                <a:solidFill>
                  <a:srgbClr val="10ABBB"/>
                </a:solidFill>
                <a:latin typeface="Calibri" panose="020F0502020204030204"/>
              </a:rPr>
              <a:t>Gérer la relation avec les clients et les fournisseurs de la PME : </a:t>
            </a:r>
            <a:r>
              <a:rPr lang="fr-FR" sz="900" b="0" i="0" dirty="0">
                <a:effectLst/>
                <a:latin typeface="Calibri" panose="020F0502020204030204" pitchFamily="34" charset="0"/>
                <a:cs typeface="Calibri" panose="020F0502020204030204" pitchFamily="34" charset="0"/>
              </a:rPr>
              <a:t>Traiter la demande du client (de la demande de devis jusqu’à la relance des impayés), Assurer le suivi comptable des opérations commerciales, …</a:t>
            </a:r>
            <a:endParaRPr lang="fr-FR" sz="500" dirty="0"/>
          </a:p>
          <a:p>
            <a:pPr>
              <a:defRPr sz="1800" b="0" i="0" u="none" strike="noStrike" kern="0" cap="none" spc="0" baseline="0">
                <a:solidFill>
                  <a:srgbClr val="000000"/>
                </a:solidFill>
                <a:uFillTx/>
              </a:defRPr>
            </a:pPr>
            <a:endParaRPr lang="fr-FR" sz="500" dirty="0"/>
          </a:p>
          <a:p>
            <a:pPr marL="179387" marR="0" lvl="0" indent="-179387"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sz="1800" b="0" i="0" u="none" strike="noStrike" kern="0" cap="none" spc="0" baseline="0">
                <a:solidFill>
                  <a:srgbClr val="000000"/>
                </a:solidFill>
                <a:uFillTx/>
              </a:defRPr>
            </a:pPr>
            <a:r>
              <a:rPr lang="fr-FR" sz="1100" b="1" kern="0" dirty="0">
                <a:solidFill>
                  <a:srgbClr val="10ABBB"/>
                </a:solidFill>
                <a:latin typeface="Calibri" panose="020F0502020204030204"/>
              </a:rPr>
              <a:t>Participer à la gestion des risques de la PME : </a:t>
            </a:r>
            <a:r>
              <a:rPr lang="fr-FR" sz="900" b="0" i="0" dirty="0">
                <a:effectLst/>
                <a:latin typeface="Calibri" panose="020F0502020204030204" pitchFamily="34" charset="0"/>
                <a:cs typeface="Calibri" panose="020F0502020204030204" pitchFamily="34" charset="0"/>
              </a:rPr>
              <a:t>Évaluer et suivre les risques financiers de la PME en termes de trésorerie, Gérer des risques identifiés dans la PME, …</a:t>
            </a:r>
            <a:endParaRPr kumimoji="0" lang="fr-FR" sz="9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500" dirty="0"/>
          </a:p>
          <a:p>
            <a:pPr marL="179387" marR="0" lvl="0" indent="-179387"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sz="1800" b="0" i="0" u="none" strike="noStrike" kern="0" cap="none" spc="0" baseline="0">
                <a:solidFill>
                  <a:srgbClr val="000000"/>
                </a:solidFill>
                <a:uFillTx/>
              </a:defRPr>
            </a:pPr>
            <a:r>
              <a:rPr kumimoji="0" lang="fr-FR" sz="1100" b="1" i="0" u="none" strike="noStrike" kern="0" cap="none" spc="0" normalizeH="0" baseline="0" noProof="0" dirty="0">
                <a:ln>
                  <a:noFill/>
                </a:ln>
                <a:solidFill>
                  <a:srgbClr val="10ABBB"/>
                </a:solidFill>
                <a:effectLst/>
                <a:uLnTx/>
                <a:uFillTx/>
                <a:latin typeface="Calibri" panose="020F0502020204030204"/>
                <a:ea typeface="+mn-ea"/>
                <a:cs typeface="+mn-cs"/>
              </a:rPr>
              <a:t>Gérer le personnel et contribuer à la gestion des RH de la PME : </a:t>
            </a:r>
            <a:r>
              <a:rPr lang="fr-FR" sz="900" b="0" i="0" dirty="0">
                <a:effectLst/>
                <a:latin typeface="Calibri (Corps)"/>
              </a:rPr>
              <a:t>Assurer le suivi administratif du personnel, Préparer les éléments de la paie et communiquer sur ces éléments, …</a:t>
            </a:r>
            <a:endParaRPr lang="fr-FR" sz="500" dirty="0"/>
          </a:p>
          <a:p>
            <a:pPr>
              <a:defRPr sz="1800" b="0" i="0" u="none" strike="noStrike" kern="0" cap="none" spc="0" baseline="0">
                <a:solidFill>
                  <a:srgbClr val="000000"/>
                </a:solidFill>
                <a:uFillTx/>
              </a:defRPr>
            </a:pPr>
            <a:endParaRPr lang="fr-FR" sz="500" dirty="0"/>
          </a:p>
          <a:p>
            <a:pPr marL="179387" marR="0" lvl="0" indent="-179387"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sz="1800" b="0" i="0" u="none" strike="noStrike" kern="0" cap="none" spc="0" baseline="0">
                <a:solidFill>
                  <a:srgbClr val="000000"/>
                </a:solidFill>
                <a:uFillTx/>
              </a:defRPr>
            </a:pPr>
            <a:r>
              <a:rPr kumimoji="0" lang="fr-FR" sz="1100" b="1" i="0" u="none" strike="noStrike" kern="0" cap="none" spc="0" normalizeH="0" baseline="0" noProof="0" dirty="0">
                <a:ln>
                  <a:noFill/>
                </a:ln>
                <a:solidFill>
                  <a:srgbClr val="10ABBB"/>
                </a:solidFill>
                <a:effectLst/>
                <a:uLnTx/>
                <a:uFillTx/>
                <a:latin typeface="Calibri" panose="020F0502020204030204"/>
                <a:ea typeface="+mn-ea"/>
                <a:cs typeface="+mn-cs"/>
              </a:rPr>
              <a:t>Soutenir le fonctionnement et le développement de la PME : </a:t>
            </a:r>
            <a:r>
              <a:rPr lang="fr-FR" sz="900" b="0" i="0" dirty="0">
                <a:effectLst/>
                <a:latin typeface="Calibri (Corps)"/>
              </a:rPr>
              <a:t>Représenter, analyser, améliorer le système d’information de la PME, Produire et analyser des informations de nature financière</a:t>
            </a:r>
            <a:endParaRPr kumimoji="0" lang="fr-FR" sz="900" b="1" i="0" u="none" strike="noStrike" kern="0" cap="none" spc="0" normalizeH="0" baseline="0" noProof="0" dirty="0">
              <a:ln>
                <a:noFill/>
              </a:ln>
              <a:effectLst/>
              <a:uLnTx/>
              <a:uFillTx/>
              <a:latin typeface="Calibri (Corps)"/>
            </a:endParaRPr>
          </a:p>
          <a:p>
            <a:pPr>
              <a:defRPr sz="1800" b="0" i="0" u="none" strike="noStrike" kern="0" cap="none" spc="0" baseline="0">
                <a:solidFill>
                  <a:srgbClr val="000000"/>
                </a:solidFill>
                <a:uFillTx/>
              </a:defRPr>
            </a:pPr>
            <a:endParaRPr lang="fr-FR" sz="1000" i="0" u="none" strike="noStrike" kern="1200" cap="none" spc="0" baseline="0" dirty="0">
              <a:solidFill>
                <a:srgbClr val="1D2243"/>
              </a:solidFill>
              <a:uFillTx/>
            </a:endParaRPr>
          </a:p>
          <a:p>
            <a:pPr>
              <a:defRPr sz="1800" b="0" i="0" u="none" strike="noStrike" kern="0" cap="none" spc="0" baseline="0">
                <a:solidFill>
                  <a:srgbClr val="000000"/>
                </a:solidFill>
                <a:uFillTx/>
              </a:defRPr>
            </a:pPr>
            <a:endParaRPr lang="fr-FR" sz="1000" i="0" u="none" strike="noStrike" kern="1200" cap="none" spc="0" baseline="0" dirty="0">
              <a:solidFill>
                <a:srgbClr val="1D2243"/>
              </a:solidFill>
              <a:uFillTx/>
            </a:endParaRPr>
          </a:p>
          <a:p>
            <a:pPr>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Conditions d’accès</a:t>
            </a:r>
            <a:endParaRPr lang="fr-FR" sz="1400" b="1" i="0" u="none" strike="noStrike" kern="1200" cap="none" spc="0" baseline="0" dirty="0">
              <a:solidFill>
                <a:srgbClr val="10ABBB"/>
              </a:solidFill>
              <a:uFillTx/>
            </a:endParaRPr>
          </a:p>
          <a:p>
            <a:pPr>
              <a:defRPr sz="1800" b="0" i="0" u="none" strike="noStrike" kern="0" cap="none" spc="0" baseline="0">
                <a:solidFill>
                  <a:srgbClr val="000000"/>
                </a:solidFill>
                <a:uFillTx/>
              </a:defRPr>
            </a:pPr>
            <a:endParaRPr lang="fr-FR" sz="500" b="1" i="0" u="sng" strike="noStrike" kern="1200" cap="none" spc="0" baseline="0" dirty="0">
              <a:solidFill>
                <a:srgbClr val="10ABBB"/>
              </a:solidFill>
              <a:uFillTx/>
              <a:latin typeface="Calibri"/>
            </a:endParaRPr>
          </a:p>
          <a:p>
            <a:pPr>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endParaRPr lang="fr-FR" sz="1000" b="0" i="0" u="none" strike="noStrike" kern="1200" cap="none" spc="0" baseline="0" dirty="0">
              <a:solidFill>
                <a:schemeClr val="accent1">
                  <a:lumMod val="75000"/>
                </a:schemeClr>
              </a:solidFill>
              <a:uFillTx/>
              <a:latin typeface="Calibri"/>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kumimoji="0" lang="fr-FR" sz="1000" b="1" i="0" u="none" strike="noStrike" kern="0" cap="none" spc="0" normalizeH="0" baseline="0" noProof="0" dirty="0">
                <a:ln>
                  <a:noFill/>
                </a:ln>
                <a:solidFill>
                  <a:srgbClr val="000000"/>
                </a:solidFill>
                <a:effectLst/>
                <a:uLnTx/>
                <a:uFillTx/>
                <a:latin typeface="Calibri" panose="020F0502020204030204"/>
                <a:ea typeface="+mn-ea"/>
                <a:cs typeface="+mn-cs"/>
              </a:rPr>
              <a:t>Être titulaire d’un baccalauréat général, technologique, professionnel ou de tout autre diplôme de niveau 4 </a:t>
            </a:r>
            <a:r>
              <a:rPr kumimoji="0" lang="fr-FR" sz="90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fr-FR" sz="900" i="1" u="none" strike="noStrike" kern="0" cap="none" spc="0" normalizeH="0" baseline="0" noProof="0" dirty="0">
                <a:ln>
                  <a:noFill/>
                </a:ln>
                <a:solidFill>
                  <a:srgbClr val="000000"/>
                </a:solidFill>
                <a:effectLst/>
                <a:uLnTx/>
                <a:uFillTx/>
                <a:latin typeface="Calibri" panose="020F0502020204030204"/>
                <a:ea typeface="+mn-ea"/>
                <a:cs typeface="+mn-cs"/>
              </a:rPr>
              <a:t>Décret du 21.03.2019 fixant les conditions d’admission en BTS)</a:t>
            </a:r>
            <a:endParaRPr kumimoji="0" lang="fr-FR" sz="1000" b="1" i="1"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12">
            <a:extLst>
              <a:ext uri="{FF2B5EF4-FFF2-40B4-BE49-F238E27FC236}">
                <a16:creationId xmlns:a16="http://schemas.microsoft.com/office/drawing/2014/main" id="{9E708381-9AC1-386A-B58A-45AC5C87BF93}"/>
              </a:ext>
            </a:extLst>
          </p:cNvPr>
          <p:cNvSpPr/>
          <p:nvPr/>
        </p:nvSpPr>
        <p:spPr>
          <a:xfrm>
            <a:off x="3727910" y="7089610"/>
            <a:ext cx="2803775" cy="66172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t>IDEV Marseille 13016 </a:t>
            </a:r>
            <a:r>
              <a:rPr lang="fr-FR" sz="1000" dirty="0">
                <a:solidFill>
                  <a:srgbClr val="000000"/>
                </a:solidFill>
                <a:sym typeface="Wingdings" panose="05000000000000000000" pitchFamily="2" charset="2"/>
              </a:rPr>
              <a:t>: </a:t>
            </a:r>
            <a:r>
              <a:rPr lang="fr-FR" sz="1000" b="1" dirty="0">
                <a:solidFill>
                  <a:srgbClr val="10ABBB"/>
                </a:solidFill>
                <a:hlinkClick r:id="rId6">
                  <a:extLst>
                    <a:ext uri="{A12FA001-AC4F-418D-AE19-62706E023703}">
                      <ahyp:hlinkClr xmlns:ahyp="http://schemas.microsoft.com/office/drawing/2018/hyperlinkcolor" val="tx"/>
                    </a:ext>
                  </a:extLst>
                </a:hlinkClick>
              </a:rPr>
              <a:t>dg@idevformation.com</a:t>
            </a:r>
            <a:endParaRPr lang="fr-FR" sz="1000" b="1" dirty="0">
              <a:solidFill>
                <a:srgbClr val="10ABBB"/>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a:solidFill>
                  <a:srgbClr val="000000"/>
                </a:solidFill>
              </a:rPr>
              <a:t>:  04.13.25.92.13</a:t>
            </a:r>
            <a:endParaRPr lang="fr-FR" sz="10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 39">
            <a:extLst>
              <a:ext uri="{FF2B5EF4-FFF2-40B4-BE49-F238E27FC236}">
                <a16:creationId xmlns:a16="http://schemas.microsoft.com/office/drawing/2014/main" id="{4E960F88-AD08-4EC1-B38D-C414E4D0DC58}"/>
              </a:ext>
            </a:extLst>
          </p:cNvPr>
          <p:cNvPicPr>
            <a:picLocks noChangeAspect="1"/>
          </p:cNvPicPr>
          <p:nvPr/>
        </p:nvPicPr>
        <p:blipFill>
          <a:blip r:embed="rId3"/>
          <a:stretch>
            <a:fillRect/>
          </a:stretch>
        </p:blipFill>
        <p:spPr>
          <a:xfrm>
            <a:off x="3374794" y="244549"/>
            <a:ext cx="281763" cy="8776986"/>
          </a:xfrm>
          <a:prstGeom prst="rect">
            <a:avLst/>
          </a:prstGeom>
          <a:noFill/>
          <a:ln cap="flat">
            <a:noFill/>
          </a:ln>
        </p:spPr>
      </p:pic>
      <p:sp>
        <p:nvSpPr>
          <p:cNvPr id="2" name="Rectangle 1">
            <a:extLst>
              <a:ext uri="{FF2B5EF4-FFF2-40B4-BE49-F238E27FC236}">
                <a16:creationId xmlns:a16="http://schemas.microsoft.com/office/drawing/2014/main" id="{065C3167-6842-A282-4B94-67A39ED03DF9}"/>
              </a:ext>
            </a:extLst>
          </p:cNvPr>
          <p:cNvSpPr/>
          <p:nvPr/>
        </p:nvSpPr>
        <p:spPr>
          <a:xfrm>
            <a:off x="168098" y="244549"/>
            <a:ext cx="3039082" cy="2369880"/>
          </a:xfrm>
          <a:prstGeom prst="rect">
            <a:avLst/>
          </a:prstGeom>
          <a:solidFill>
            <a:srgbClr val="10ABBB"/>
          </a:solid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chemeClr val="bg1"/>
                </a:solidFill>
                <a:uFillTx/>
                <a:latin typeface="Calibri"/>
              </a:rPr>
              <a:t>Publics Concernés</a:t>
            </a:r>
            <a:endParaRPr lang="fr-FR" sz="100" b="1" i="0" u="none" strike="noStrike" kern="1200" cap="none" spc="0" baseline="0" dirty="0">
              <a:solidFill>
                <a:schemeClr val="bg1"/>
              </a:solidFill>
              <a:uFillTx/>
              <a:latin typeface="Calibri"/>
            </a:endParaRPr>
          </a:p>
          <a:p>
            <a:r>
              <a:rPr lang="fr-FR" sz="1000" b="1" u="sng" dirty="0">
                <a:solidFill>
                  <a:schemeClr val="bg1"/>
                </a:solidFill>
                <a:effectLst/>
                <a:latin typeface="Calibri" panose="020F0502020204030204" pitchFamily="34" charset="0"/>
                <a:ea typeface="Calibri" panose="020F0502020204030204" pitchFamily="34" charset="0"/>
              </a:rPr>
              <a:t>Contrat d’Apprentissage </a:t>
            </a:r>
            <a:r>
              <a:rPr lang="fr-FR" sz="10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conditions).</a:t>
            </a:r>
            <a:endParaRPr lang="fr-FR" sz="10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Pas d'âge limite pour : personne avec une RQTH, ou un créateur/repreneur d’entreprise, ou un sportif de haut niveau, ou un apprenti préparant un diplôme ou un titre supérieur à celui obtenu.</a:t>
            </a:r>
          </a:p>
          <a:p>
            <a:pPr marL="342900" lvl="0" indent="-342900">
              <a:buFont typeface="Calibri" panose="020F0502020204030204" pitchFamily="34" charset="0"/>
              <a:buChar char="-"/>
            </a:pPr>
            <a:endParaRPr lang="fr-FR" sz="200" b="1" dirty="0">
              <a:solidFill>
                <a:schemeClr val="bg1"/>
              </a:solidFill>
              <a:effectLst/>
              <a:latin typeface="Calibri" panose="020F0502020204030204" pitchFamily="34" charset="0"/>
              <a:ea typeface="Calibri" panose="020F0502020204030204" pitchFamily="34" charset="0"/>
            </a:endParaRPr>
          </a:p>
          <a:p>
            <a:r>
              <a:rPr lang="fr-FR" sz="1000" b="1" u="sng" dirty="0">
                <a:solidFill>
                  <a:schemeClr val="bg1"/>
                </a:solidFill>
                <a:effectLst/>
                <a:latin typeface="Calibri" panose="020F0502020204030204" pitchFamily="34" charset="0"/>
                <a:ea typeface="Calibri" panose="020F0502020204030204" pitchFamily="34" charset="0"/>
              </a:rPr>
              <a:t>Contrat de professionnalisation </a:t>
            </a:r>
            <a:r>
              <a:rPr lang="fr-FR" sz="1000" b="1" dirty="0">
                <a:solidFill>
                  <a:schemeClr val="bg1"/>
                </a:solidFill>
                <a:effectLst/>
                <a:latin typeface="Calibri" panose="020F0502020204030204" pitchFamily="34" charset="0"/>
                <a:ea typeface="Calibri" panose="020F0502020204030204" pitchFamily="34" charset="0"/>
              </a:rPr>
              <a:t>:</a:t>
            </a:r>
          </a:p>
          <a:p>
            <a:pPr marL="171450" lvl="0" indent="-171450">
              <a:buFont typeface="Wingdings" panose="05000000000000000000" pitchFamily="2" charset="2"/>
              <a:buChar char="è"/>
            </a:pPr>
            <a:r>
              <a:rPr lang="fr-FR" sz="1000" dirty="0">
                <a:solidFill>
                  <a:schemeClr val="bg1"/>
                </a:solidFill>
                <a:latin typeface="Calibri" panose="020F0502020204030204" pitchFamily="34" charset="0"/>
              </a:rPr>
              <a:t>Jeunes de 16 à 25 ans révolus pour compléter leur formation initiale.</a:t>
            </a: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Bénéficiaires du RSA ou ASS ou AAH ou API ou les personnes sortant d’un contrat CUI.</a:t>
            </a:r>
            <a:endParaRPr lang="fr-FR" sz="1000" dirty="0">
              <a:solidFill>
                <a:schemeClr val="bg1"/>
              </a:solidFill>
              <a:latin typeface="Calibri" panose="020F0502020204030204" pitchFamily="34" charset="0"/>
              <a:ea typeface="Times New Roman" panose="02020603050405020304" pitchFamily="18" charset="0"/>
            </a:endParaRP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D</a:t>
            </a:r>
            <a:r>
              <a:rPr lang="fr-FR" sz="1000" dirty="0">
                <a:solidFill>
                  <a:schemeClr val="bg1"/>
                </a:solidFill>
                <a:latin typeface="Calibri" panose="020F0502020204030204" pitchFamily="34" charset="0"/>
                <a:ea typeface="Times New Roman" panose="02020603050405020304" pitchFamily="18" charset="0"/>
              </a:rPr>
              <a:t>emandeurs d’emploi</a:t>
            </a:r>
            <a:r>
              <a:rPr lang="fr-FR" sz="1000" dirty="0">
                <a:solidFill>
                  <a:schemeClr val="bg1"/>
                </a:solidFill>
                <a:effectLst/>
                <a:latin typeface="Calibri" panose="020F0502020204030204" pitchFamily="34" charset="0"/>
                <a:ea typeface="Times New Roman" panose="02020603050405020304" pitchFamily="18" charset="0"/>
              </a:rPr>
              <a:t> d’au moins 26 ans. </a:t>
            </a:r>
            <a:endParaRPr lang="fr-FR" sz="1000" dirty="0">
              <a:solidFill>
                <a:schemeClr val="bg1"/>
              </a:solidFill>
              <a:effectLst/>
              <a:latin typeface="Calibri" panose="020F0502020204030204" pitchFamily="34" charset="0"/>
              <a:ea typeface="Calibri" panose="020F0502020204030204" pitchFamily="34" charset="0"/>
            </a:endParaRPr>
          </a:p>
        </p:txBody>
      </p:sp>
      <p:sp>
        <p:nvSpPr>
          <p:cNvPr id="3" name="Rectangle 15">
            <a:extLst>
              <a:ext uri="{FF2B5EF4-FFF2-40B4-BE49-F238E27FC236}">
                <a16:creationId xmlns:a16="http://schemas.microsoft.com/office/drawing/2014/main" id="{3095D103-97F3-6D66-3338-1301CCF3A417}"/>
              </a:ext>
            </a:extLst>
          </p:cNvPr>
          <p:cNvSpPr/>
          <p:nvPr/>
        </p:nvSpPr>
        <p:spPr>
          <a:xfrm>
            <a:off x="168098" y="2890357"/>
            <a:ext cx="3162504" cy="2000548"/>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et mise en relation avec les entreprises partenaires</a:t>
            </a: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000" i="0" u="none" strike="noStrike" kern="1200" cap="none" spc="0" baseline="0" dirty="0">
                <a:solidFill>
                  <a:srgbClr val="000000"/>
                </a:solidFill>
                <a:uFillTx/>
                <a:latin typeface="Calibri"/>
              </a:rPr>
              <a:t>entre 7 et 1 mois</a:t>
            </a:r>
            <a:endParaRPr lang="fr-FR" sz="1400" i="0" u="none" strike="noStrike" kern="1200" cap="none" spc="0" baseline="0" dirty="0">
              <a:solidFill>
                <a:srgbClr val="000000"/>
              </a:solidFill>
              <a:uFillTx/>
              <a:latin typeface="Calibri"/>
            </a:endParaRPr>
          </a:p>
        </p:txBody>
      </p:sp>
      <p:sp>
        <p:nvSpPr>
          <p:cNvPr id="5" name="ZoneTexte 1">
            <a:extLst>
              <a:ext uri="{FF2B5EF4-FFF2-40B4-BE49-F238E27FC236}">
                <a16:creationId xmlns:a16="http://schemas.microsoft.com/office/drawing/2014/main" id="{D076358A-1FB9-52B0-CFD2-DEBD41AB0438}"/>
              </a:ext>
            </a:extLst>
          </p:cNvPr>
          <p:cNvSpPr txBox="1"/>
          <p:nvPr/>
        </p:nvSpPr>
        <p:spPr>
          <a:xfrm>
            <a:off x="89997" y="5213474"/>
            <a:ext cx="3162505" cy="738664"/>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p>
          <a:p>
            <a:pPr algn="just" defTabSz="457198">
              <a:defRPr sz="1800" b="0" i="0" u="none" strike="noStrike" kern="0" cap="none" spc="0" baseline="0">
                <a:solidFill>
                  <a:srgbClr val="000000"/>
                </a:solidFill>
                <a:uFillTx/>
              </a:defRPr>
            </a:pPr>
            <a:endParaRPr lang="fr-FR" sz="500" b="1" dirty="0">
              <a:solidFill>
                <a:srgbClr val="002060"/>
              </a:solidFill>
              <a:latin typeface="Calibri"/>
            </a:endParaRPr>
          </a:p>
          <a:p>
            <a:pPr marL="180974" indent="-180974">
              <a:buSzPts val="1000"/>
              <a:buFont typeface="Wingdings" pitchFamily="2"/>
              <a:buChar char=""/>
              <a:defRPr sz="1800" b="0" i="0" u="none" strike="noStrike" kern="0" cap="none" spc="0" baseline="0">
                <a:solidFill>
                  <a:srgbClr val="000000"/>
                </a:solidFill>
                <a:uFillTx/>
              </a:defRPr>
            </a:pPr>
            <a:r>
              <a:rPr lang="fr-FR" sz="1000" dirty="0">
                <a:solidFill>
                  <a:srgbClr val="000000"/>
                </a:solidFill>
                <a:cs typeface="Arial" pitchFamily="34"/>
              </a:rPr>
              <a:t>100% de prise en charge par l’OPCO si contrat d’apprentissage ou contrat de professionnalisation.</a:t>
            </a:r>
          </a:p>
          <a:p>
            <a:pPr>
              <a:buSzPts val="1000"/>
              <a:defRPr sz="1800" b="0" i="0" u="none" strike="noStrike" kern="0" cap="none" spc="0" baseline="0">
                <a:solidFill>
                  <a:srgbClr val="000000"/>
                </a:solidFill>
                <a:uFillTx/>
              </a:defRPr>
            </a:pPr>
            <a:endParaRPr lang="fr-FR" sz="300" dirty="0">
              <a:solidFill>
                <a:srgbClr val="000000"/>
              </a:solidFill>
              <a:cs typeface="Arial" pitchFamily="34"/>
            </a:endParaRPr>
          </a:p>
        </p:txBody>
      </p:sp>
      <p:sp>
        <p:nvSpPr>
          <p:cNvPr id="8" name="ZoneTexte 12">
            <a:extLst>
              <a:ext uri="{FF2B5EF4-FFF2-40B4-BE49-F238E27FC236}">
                <a16:creationId xmlns:a16="http://schemas.microsoft.com/office/drawing/2014/main" id="{04BC6F7A-D7AF-65E7-41CE-3830A2F77743}"/>
              </a:ext>
            </a:extLst>
          </p:cNvPr>
          <p:cNvSpPr txBox="1"/>
          <p:nvPr/>
        </p:nvSpPr>
        <p:spPr>
          <a:xfrm>
            <a:off x="5868252" y="8815003"/>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24/09/2025</a:t>
            </a:r>
          </a:p>
        </p:txBody>
      </p:sp>
      <p:sp>
        <p:nvSpPr>
          <p:cNvPr id="9" name="Rectangle 23">
            <a:extLst>
              <a:ext uri="{FF2B5EF4-FFF2-40B4-BE49-F238E27FC236}">
                <a16:creationId xmlns:a16="http://schemas.microsoft.com/office/drawing/2014/main" id="{52E05642-816A-A1D3-8AE9-AF55600F2308}"/>
              </a:ext>
            </a:extLst>
          </p:cNvPr>
          <p:cNvSpPr/>
          <p:nvPr/>
        </p:nvSpPr>
        <p:spPr>
          <a:xfrm>
            <a:off x="3680045" y="4812092"/>
            <a:ext cx="3076031" cy="2616101"/>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p>
          <a:p>
            <a:pPr algn="just" defTabSz="457198">
              <a:defRPr sz="1800" b="0" i="0" u="none" strike="noStrike" kern="0" cap="none" spc="0" baseline="0">
                <a:solidFill>
                  <a:srgbClr val="000000"/>
                </a:solidFill>
                <a:uFillTx/>
              </a:defRPr>
            </a:pPr>
            <a:endParaRPr lang="fr-FR" sz="1100" b="1" u="sng" dirty="0">
              <a:solidFill>
                <a:srgbClr val="10ABBB"/>
              </a:solidFill>
              <a:latin typeface="Calibri"/>
            </a:endParaRP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a:p>
            <a:pPr defTabSz="457198">
              <a:defRPr sz="1800" b="0" i="0" u="none" strike="noStrike" kern="0" cap="none" spc="0" baseline="0">
                <a:solidFill>
                  <a:srgbClr val="000000"/>
                </a:solidFill>
                <a:uFillTx/>
              </a:defRPr>
            </a:pPr>
            <a:r>
              <a:rPr lang="fr-FR" sz="10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6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La pédagogie de l’alternance </a:t>
            </a:r>
            <a:r>
              <a:rPr lang="fr-FR" sz="1000" kern="0" dirty="0">
                <a:solidFill>
                  <a:srgbClr val="111111"/>
                </a:solidFill>
              </a:rPr>
              <a:t>: Approche par compétences, Analyse des situations de travail (</a:t>
            </a:r>
            <a:r>
              <a:rPr lang="fr-FR" sz="1000" i="1" kern="0" dirty="0">
                <a:solidFill>
                  <a:srgbClr val="111111"/>
                </a:solidFill>
              </a:rPr>
              <a:t>Séances de retours réflexifs et d’entraînements à l’analyse de situations vécues en entrep</a:t>
            </a:r>
            <a:r>
              <a:rPr lang="fr-FR" sz="1000" kern="0" dirty="0">
                <a:solidFill>
                  <a:srgbClr val="111111"/>
                </a:solidFill>
              </a:rPr>
              <a:t>rise), Etudes de cas</a:t>
            </a:r>
          </a:p>
          <a:p>
            <a:pPr defTabSz="457198">
              <a:defRPr sz="1800" b="0" i="0" u="none" strike="noStrike" kern="0" cap="none" spc="0" baseline="0">
                <a:solidFill>
                  <a:srgbClr val="000000"/>
                </a:solidFill>
                <a:uFillTx/>
              </a:defRPr>
            </a:pPr>
            <a:endParaRPr lang="fr-FR" sz="10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Des outils dédiés</a:t>
            </a:r>
            <a:r>
              <a:rPr lang="fr-FR" sz="1000" kern="0" dirty="0">
                <a:solidFill>
                  <a:srgbClr val="111111"/>
                </a:solidFill>
              </a:rPr>
              <a:t> : Livret d’Alternance, Travaux en sous-groupes, Fiches navette (</a:t>
            </a:r>
            <a:r>
              <a:rPr lang="fr-FR" sz="1000" i="1" kern="0" dirty="0">
                <a:solidFill>
                  <a:srgbClr val="111111"/>
                </a:solidFill>
              </a:rPr>
              <a:t>missions à réaliser en entreprise</a:t>
            </a:r>
            <a:r>
              <a:rPr lang="fr-FR" sz="1000" kern="0" dirty="0">
                <a:solidFill>
                  <a:srgbClr val="111111"/>
                </a:solidFill>
              </a:rPr>
              <a:t>), Plate-forme LMS</a:t>
            </a:r>
          </a:p>
        </p:txBody>
      </p:sp>
      <p:sp>
        <p:nvSpPr>
          <p:cNvPr id="13" name="ZoneTexte 12">
            <a:extLst>
              <a:ext uri="{FF2B5EF4-FFF2-40B4-BE49-F238E27FC236}">
                <a16:creationId xmlns:a16="http://schemas.microsoft.com/office/drawing/2014/main" id="{E78FAEB9-5293-7C0E-402D-44FF3C16A8C4}"/>
              </a:ext>
            </a:extLst>
          </p:cNvPr>
          <p:cNvSpPr txBox="1"/>
          <p:nvPr/>
        </p:nvSpPr>
        <p:spPr>
          <a:xfrm>
            <a:off x="3700749" y="4099800"/>
            <a:ext cx="2973310"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a:t>
            </a:r>
            <a:r>
              <a:rPr lang="fr-FR" sz="1100" b="1" i="0" u="sng" strike="noStrike" kern="0" cap="none" spc="0" baseline="0">
                <a:uFillTx/>
                <a:latin typeface="Calibri" pitchFamily="34"/>
                <a:ea typeface="Calibri" pitchFamily="34"/>
                <a:cs typeface="Arial" pitchFamily="34"/>
              </a:rPr>
              <a:t>du Centre </a:t>
            </a:r>
            <a:r>
              <a:rPr lang="fr-FR" sz="1100" b="1" i="0" u="sng" strike="noStrike" kern="0" cap="none" spc="0" baseline="0" dirty="0">
                <a:uFillTx/>
                <a:latin typeface="Calibri" pitchFamily="34"/>
                <a:ea typeface="Calibri" pitchFamily="34"/>
                <a:cs typeface="Arial" pitchFamily="34"/>
              </a:rPr>
              <a:t>:</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15" name="ZoneTexte 10">
            <a:extLst>
              <a:ext uri="{FF2B5EF4-FFF2-40B4-BE49-F238E27FC236}">
                <a16:creationId xmlns:a16="http://schemas.microsoft.com/office/drawing/2014/main" id="{02D45D3D-984E-CCFC-FF66-777D4F7BECD3}"/>
              </a:ext>
            </a:extLst>
          </p:cNvPr>
          <p:cNvSpPr txBox="1"/>
          <p:nvPr/>
        </p:nvSpPr>
        <p:spPr>
          <a:xfrm>
            <a:off x="3700749" y="244549"/>
            <a:ext cx="3025863" cy="348351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rgbClr val="1D2243"/>
                </a:solidFill>
                <a:uFillTx/>
                <a:latin typeface="Calibri"/>
              </a:rPr>
              <a:t>Programme de la formation </a:t>
            </a:r>
          </a:p>
          <a:p>
            <a:pPr marL="111757" marR="0" lvl="0" indent="-111757" algn="just" defTabSz="914400" rtl="0" fontAlgn="auto" hangingPunct="1">
              <a:lnSpc>
                <a:spcPct val="104000"/>
              </a:lnSpc>
              <a:spcBef>
                <a:spcPts val="0"/>
              </a:spcBef>
              <a:spcAft>
                <a:spcPts val="0"/>
              </a:spcAft>
              <a:buNone/>
              <a:tabLst/>
              <a:defRPr sz="1800" b="0" i="0" u="none" strike="noStrike" kern="0" cap="none" spc="0" baseline="0">
                <a:solidFill>
                  <a:srgbClr val="000000"/>
                </a:solidFill>
                <a:uFillTx/>
              </a:defRPr>
            </a:pPr>
            <a:endParaRPr lang="fr-FR" sz="500" b="1" dirty="0">
              <a:solidFill>
                <a:srgbClr val="1D2545"/>
              </a:solidFill>
              <a:latin typeface="Calibri"/>
            </a:endParaRP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uFillTx/>
                <a:latin typeface="Calibri"/>
                <a:cs typeface="Times New Roman" pitchFamily="18"/>
              </a:rPr>
              <a:t>U1 : Culture générale et expression</a:t>
            </a:r>
          </a:p>
          <a:p>
            <a:pPr marR="0" lvl="0" defTabSz="914400" rtl="0" fontAlgn="auto" hangingPunct="1">
              <a:lnSpc>
                <a:spcPct val="104000"/>
              </a:lnSpc>
              <a:spcBef>
                <a:spcPts val="0"/>
              </a:spcBef>
              <a:spcAft>
                <a:spcPts val="0"/>
              </a:spcAft>
              <a:tabLst/>
              <a:defRPr sz="1800" b="0" i="0" u="none" strike="noStrike" kern="0" cap="none" spc="0" baseline="0">
                <a:solidFill>
                  <a:srgbClr val="000000"/>
                </a:solidFill>
                <a:uFillTx/>
              </a:defRPr>
            </a:pPr>
            <a:endParaRPr lang="fr-FR" sz="500" b="1" i="0" u="none" strike="noStrike" kern="1200" cap="none" spc="0" baseline="0" dirty="0">
              <a:uFillTx/>
              <a:latin typeface="Calibri"/>
              <a:cs typeface="Times New Roman" pitchFamily="18"/>
            </a:endParaRP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uFillTx/>
                <a:latin typeface="Calibri"/>
                <a:cs typeface="Times New Roman" pitchFamily="18"/>
              </a:rPr>
              <a:t>U21/U22 : </a:t>
            </a:r>
            <a:r>
              <a:rPr lang="fr-FR" sz="1100" b="1" dirty="0"/>
              <a:t>Langue vivante étrangère : </a:t>
            </a:r>
            <a:r>
              <a:rPr lang="fr-FR" sz="1100" dirty="0">
                <a:cs typeface="Times New Roman" pitchFamily="18"/>
              </a:rPr>
              <a:t>Anglais</a:t>
            </a:r>
          </a:p>
          <a:p>
            <a:pPr marR="0" lvl="0" defTabSz="914400" rtl="0" fontAlgn="auto" hangingPunct="1">
              <a:lnSpc>
                <a:spcPct val="104000"/>
              </a:lnSpc>
              <a:spcBef>
                <a:spcPts val="0"/>
              </a:spcBef>
              <a:spcAft>
                <a:spcPts val="0"/>
              </a:spcAft>
              <a:tabLst/>
              <a:defRPr sz="1800" b="0" i="0" u="none" strike="noStrike" kern="0" cap="none" spc="0" baseline="0">
                <a:solidFill>
                  <a:srgbClr val="000000"/>
                </a:solidFill>
                <a:uFillTx/>
              </a:defRPr>
            </a:pPr>
            <a:endParaRPr lang="fr-FR" sz="500" b="1" dirty="0">
              <a:latin typeface="Calibri"/>
              <a:cs typeface="Times New Roman" pitchFamily="18"/>
            </a:endParaRPr>
          </a:p>
          <a:p>
            <a:pPr marL="171450" marR="0" lvl="0" indent="-171450" defTabSz="914400" rtl="0" fontAlgn="auto" hangingPunct="1">
              <a:lnSpc>
                <a:spcPct val="104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uFillTx/>
                <a:latin typeface="Calibri"/>
                <a:cs typeface="Times New Roman" pitchFamily="18"/>
              </a:rPr>
              <a:t>U3 : </a:t>
            </a:r>
            <a:r>
              <a:rPr lang="fr-FR" sz="1100" b="1" dirty="0"/>
              <a:t>Culture économique, juridique et managériale</a:t>
            </a:r>
            <a:endParaRPr lang="fr-FR" sz="1100" b="1" i="0" u="sng" strike="noStrike" kern="1200" cap="none" spc="0" baseline="0" dirty="0">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sng" strike="noStrike" kern="1200" cap="none" spc="0" baseline="0" dirty="0">
              <a:solidFill>
                <a:schemeClr val="accent1">
                  <a:lumMod val="75000"/>
                </a:schemeClr>
              </a:solidFill>
              <a:uFillTx/>
              <a:latin typeface="Calibri"/>
              <a:cs typeface="Times New Roman" pitchFamily="18"/>
            </a:endParaRPr>
          </a:p>
          <a:p>
            <a:pPr lvl="0">
              <a:defRPr sz="1800" b="0" i="0" u="none" strike="noStrike" kern="0" cap="none" spc="0" baseline="0">
                <a:solidFill>
                  <a:srgbClr val="000000"/>
                </a:solidFill>
                <a:uFillTx/>
              </a:defRPr>
            </a:pPr>
            <a:r>
              <a:rPr lang="fr-FR" sz="1100" b="1" u="sng" dirty="0">
                <a:solidFill>
                  <a:srgbClr val="10ABBB"/>
                </a:solidFill>
                <a:cs typeface="Times New Roman" pitchFamily="18"/>
              </a:rPr>
              <a:t>Modules professionnels</a:t>
            </a:r>
            <a:r>
              <a:rPr lang="fr-FR" sz="1100" b="1" dirty="0">
                <a:solidFill>
                  <a:srgbClr val="10ABBB"/>
                </a:solidFill>
                <a:cs typeface="Times New Roman" pitchFamily="18"/>
              </a:rPr>
              <a:t> :</a:t>
            </a:r>
          </a:p>
          <a:p>
            <a:pPr lvl="0">
              <a:defRPr sz="1800" b="0" i="0" u="none" strike="noStrike" kern="0" cap="none" spc="0" baseline="0">
                <a:solidFill>
                  <a:srgbClr val="000000"/>
                </a:solidFill>
                <a:uFillTx/>
              </a:defRPr>
            </a:pPr>
            <a:endParaRPr lang="fr-FR" sz="500" b="1" dirty="0">
              <a:solidFill>
                <a:schemeClr val="accent1">
                  <a:lumMod val="75000"/>
                </a:schemeClr>
              </a:solidFill>
              <a:latin typeface="Calibri"/>
              <a:cs typeface="Times New Roman" pitchFamily="18"/>
            </a:endParaRPr>
          </a:p>
          <a:p>
            <a:pPr marL="171450" lvl="0" indent="-171450">
              <a:buFont typeface="Wingdings" panose="05000000000000000000" pitchFamily="2" charset="2"/>
              <a:buChar char="è"/>
              <a:defRPr sz="1800" b="0" i="0" u="none" strike="noStrike" kern="0" cap="none" spc="0" baseline="0">
                <a:solidFill>
                  <a:srgbClr val="000000"/>
                </a:solidFill>
                <a:uFillTx/>
              </a:defRPr>
            </a:pPr>
            <a:r>
              <a:rPr lang="fr-FR" sz="1100" b="1" i="0" u="none" strike="noStrike" kern="1200" cap="none" spc="0" baseline="0" dirty="0">
                <a:uFillTx/>
                <a:cs typeface="Times New Roman" pitchFamily="18"/>
              </a:rPr>
              <a:t>BC1/U4 : Gérer la relation avec les clients et les fournisseurs de la PME </a:t>
            </a:r>
            <a:r>
              <a:rPr lang="fr-FR" sz="1100" dirty="0">
                <a:cs typeface="Times New Roman" pitchFamily="18"/>
              </a:rPr>
              <a:t>(RNCP38363BC01)</a:t>
            </a:r>
          </a:p>
          <a:p>
            <a:pPr lvl="0">
              <a:defRPr sz="1800" b="0" i="0" u="none" strike="noStrike" kern="0" cap="none" spc="0" baseline="0">
                <a:solidFill>
                  <a:srgbClr val="000000"/>
                </a:solidFill>
                <a:uFillTx/>
              </a:defRPr>
            </a:pPr>
            <a:endParaRPr lang="fr-FR" sz="600" b="1" i="0" u="none" strike="noStrike" kern="1200" cap="none" spc="0" baseline="0" dirty="0">
              <a:uFillTx/>
              <a:cs typeface="Times New Roman" pitchFamily="18"/>
            </a:endParaRPr>
          </a:p>
          <a:p>
            <a:pPr marL="171450" indent="-171450">
              <a:buFont typeface="Wingdings" panose="05000000000000000000" pitchFamily="2" charset="2"/>
              <a:buChar char="è"/>
              <a:defRPr sz="1800" b="0" i="0" u="none" strike="noStrike" kern="0" cap="none" spc="0" baseline="0">
                <a:solidFill>
                  <a:srgbClr val="000000"/>
                </a:solidFill>
                <a:uFillTx/>
              </a:defRPr>
            </a:pPr>
            <a:r>
              <a:rPr lang="fr-FR" sz="1100" b="1" i="0" u="none" strike="noStrike" kern="1200" cap="none" spc="0" baseline="0" dirty="0">
                <a:uFillTx/>
                <a:latin typeface="Calibri" pitchFamily="34"/>
              </a:rPr>
              <a:t>BC2/U51 : Participer à la gestion des risques de la PME </a:t>
            </a:r>
            <a:r>
              <a:rPr lang="fr-FR" sz="1100" dirty="0">
                <a:cs typeface="Times New Roman" pitchFamily="18"/>
              </a:rPr>
              <a:t>(RNCP38363BC02)</a:t>
            </a:r>
          </a:p>
          <a:p>
            <a:pPr>
              <a:defRPr sz="1800" b="0" i="0" u="none" strike="noStrike" kern="0" cap="none" spc="0" baseline="0">
                <a:solidFill>
                  <a:srgbClr val="000000"/>
                </a:solidFill>
                <a:uFillTx/>
              </a:defRPr>
            </a:pPr>
            <a:endParaRPr lang="fr-FR" sz="600" b="1" i="0" u="none" strike="noStrike" kern="1200" cap="none" spc="0" baseline="0" dirty="0">
              <a:uFillTx/>
              <a:latin typeface="Calibri" pitchFamily="34"/>
            </a:endParaRPr>
          </a:p>
          <a:p>
            <a:pPr marL="171450" indent="-171450">
              <a:buFont typeface="Wingdings" panose="05000000000000000000" pitchFamily="2" charset="2"/>
              <a:buChar char="è"/>
              <a:defRPr sz="1800" b="0" i="0" u="none" strike="noStrike" kern="0" cap="none" spc="0" baseline="0">
                <a:solidFill>
                  <a:srgbClr val="000000"/>
                </a:solidFill>
                <a:uFillTx/>
              </a:defRPr>
            </a:pPr>
            <a:r>
              <a:rPr lang="fr-FR" sz="1100" b="1" i="0" u="none" strike="noStrike" kern="1200" cap="none" spc="0" baseline="0" dirty="0">
                <a:uFillTx/>
                <a:latin typeface="Calibri" pitchFamily="34"/>
              </a:rPr>
              <a:t>BC3/U52 : Gérer le personnel et contribuer à la </a:t>
            </a:r>
            <a:r>
              <a:rPr lang="fr-FR" sz="1100" b="1" dirty="0">
                <a:latin typeface="Calibri" pitchFamily="34"/>
              </a:rPr>
              <a:t> </a:t>
            </a:r>
            <a:r>
              <a:rPr lang="fr-FR" sz="1100" b="1" i="0" u="none" strike="noStrike" kern="1200" cap="none" spc="0" baseline="0" dirty="0">
                <a:uFillTx/>
                <a:latin typeface="Calibri" pitchFamily="34"/>
              </a:rPr>
              <a:t>gestion des ressources humaines de la PME </a:t>
            </a:r>
            <a:r>
              <a:rPr lang="fr-FR" sz="1100" dirty="0">
                <a:cs typeface="Times New Roman" pitchFamily="18"/>
              </a:rPr>
              <a:t>(RNCP38363BC03)</a:t>
            </a:r>
          </a:p>
          <a:p>
            <a:pPr>
              <a:defRPr sz="1800" b="0" i="0" u="none" strike="noStrike" kern="0" cap="none" spc="0" baseline="0">
                <a:solidFill>
                  <a:srgbClr val="000000"/>
                </a:solidFill>
                <a:uFillTx/>
              </a:defRPr>
            </a:pPr>
            <a:endParaRPr lang="fr-FR" sz="600" b="1" i="0" u="none" strike="noStrike" kern="1200" cap="none" spc="0" baseline="0" dirty="0">
              <a:uFillTx/>
              <a:latin typeface="Calibri" pitchFamily="34"/>
            </a:endParaRPr>
          </a:p>
          <a:p>
            <a:pPr marL="171450" indent="-171450">
              <a:buFont typeface="Wingdings" panose="05000000000000000000" pitchFamily="2" charset="2"/>
              <a:buChar char="è"/>
              <a:defRPr sz="1800" b="0" i="0" u="none" strike="noStrike" kern="0" cap="none" spc="0" baseline="0">
                <a:solidFill>
                  <a:srgbClr val="000000"/>
                </a:solidFill>
                <a:uFillTx/>
              </a:defRPr>
            </a:pPr>
            <a:r>
              <a:rPr lang="fr-FR" sz="1100" b="1" dirty="0">
                <a:latin typeface="Calibri" pitchFamily="34"/>
              </a:rPr>
              <a:t>BC4/U6 : Soutenir le fonctionnement et le développement </a:t>
            </a:r>
            <a:r>
              <a:rPr lang="fr-FR" sz="1100" b="1" i="0" u="none" strike="noStrike" kern="1200" cap="none" spc="0" baseline="0" dirty="0">
                <a:uFillTx/>
                <a:cs typeface="Times New Roman" pitchFamily="18"/>
              </a:rPr>
              <a:t>de la PME</a:t>
            </a:r>
            <a:r>
              <a:rPr lang="fr-FR" sz="1100" b="1" dirty="0">
                <a:cs typeface="Times New Roman" pitchFamily="18"/>
              </a:rPr>
              <a:t> </a:t>
            </a:r>
            <a:r>
              <a:rPr lang="fr-FR" sz="1100" dirty="0">
                <a:cs typeface="Times New Roman" pitchFamily="18"/>
              </a:rPr>
              <a:t>(RNCP38363BC04)</a:t>
            </a:r>
            <a:endParaRPr lang="fr-FR" sz="1100" b="1" i="0" u="none" strike="noStrike" kern="1200" cap="none" spc="0" baseline="0" dirty="0">
              <a:uFillTx/>
              <a:cs typeface="Times New Roman" pitchFamily="18"/>
            </a:endParaRPr>
          </a:p>
        </p:txBody>
      </p:sp>
      <p:sp>
        <p:nvSpPr>
          <p:cNvPr id="4" name="Rectangle 3">
            <a:extLst>
              <a:ext uri="{FF2B5EF4-FFF2-40B4-BE49-F238E27FC236}">
                <a16:creationId xmlns:a16="http://schemas.microsoft.com/office/drawing/2014/main" id="{E232FD90-DE04-CCA1-6319-C854B344A340}"/>
              </a:ext>
            </a:extLst>
          </p:cNvPr>
          <p:cNvSpPr/>
          <p:nvPr/>
        </p:nvSpPr>
        <p:spPr>
          <a:xfrm>
            <a:off x="112823" y="6241055"/>
            <a:ext cx="3273053" cy="2754600"/>
          </a:xfrm>
          <a:prstGeom prst="rect">
            <a:avLst/>
          </a:prstGeom>
          <a:no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p>
          <a:p>
            <a:pPr algn="just" defTabSz="457198">
              <a:defRPr sz="1800" b="0" i="0" u="none" strike="noStrike" kern="0" cap="none" spc="0" baseline="0">
                <a:solidFill>
                  <a:srgbClr val="000000"/>
                </a:solidFill>
                <a:uFillTx/>
              </a:defRPr>
            </a:pP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6" name="Rectangle 5">
            <a:extLst>
              <a:ext uri="{FF2B5EF4-FFF2-40B4-BE49-F238E27FC236}">
                <a16:creationId xmlns:a16="http://schemas.microsoft.com/office/drawing/2014/main" id="{98BD4CC9-32EC-55A6-1D74-46018BA3FB3B}"/>
              </a:ext>
            </a:extLst>
          </p:cNvPr>
          <p:cNvSpPr/>
          <p:nvPr/>
        </p:nvSpPr>
        <p:spPr>
          <a:xfrm>
            <a:off x="3601258" y="7406735"/>
            <a:ext cx="2908266" cy="1492716"/>
          </a:xfrm>
          <a:prstGeom prst="rect">
            <a:avLst/>
          </a:prstGeom>
          <a:no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latin typeface="Calibri"/>
              </a:rPr>
              <a:t>Evaluations formatives tout au long du parcours (</a:t>
            </a:r>
            <a:r>
              <a:rPr lang="fr-FR" sz="1100" i="1" dirty="0">
                <a:solidFill>
                  <a:srgbClr val="000000"/>
                </a:solidFill>
                <a:latin typeface="Calibri"/>
              </a:rPr>
              <a:t>Mises en situation, Exercice pratiques, Etude de Cas, auto-évaluation </a:t>
            </a:r>
            <a:r>
              <a:rPr lang="fr-FR" sz="1100" i="1">
                <a:solidFill>
                  <a:srgbClr val="000000"/>
                </a:solidFill>
                <a:latin typeface="Calibri"/>
              </a:rPr>
              <a:t>et analyse </a:t>
            </a:r>
            <a:r>
              <a:rPr lang="fr-FR" sz="1100" i="1" dirty="0">
                <a:solidFill>
                  <a:srgbClr val="000000"/>
                </a:solidFill>
                <a:latin typeface="Calibri"/>
              </a:rPr>
              <a:t>de pratiques professionnelles guidées</a:t>
            </a:r>
            <a:r>
              <a:rPr lang="fr-FR" sz="1100" dirty="0">
                <a:solidFill>
                  <a:srgbClr val="000000"/>
                </a:solidFill>
                <a:latin typeface="Calibri"/>
              </a:rPr>
              <a:t>) et certificatives (BTS blanc) basées sur les critères d’évaluation du référentiel du diplôme</a:t>
            </a:r>
          </a:p>
        </p:txBody>
      </p:sp>
    </p:spTree>
    <p:extLst>
      <p:ext uri="{BB962C8B-B14F-4D97-AF65-F5344CB8AC3E}">
        <p14:creationId xmlns:p14="http://schemas.microsoft.com/office/powerpoint/2010/main" val="339667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60">
    <p:spTree>
      <p:nvGrpSpPr>
        <p:cNvPr id="1" name=""/>
        <p:cNvGrpSpPr/>
        <p:nvPr/>
      </p:nvGrpSpPr>
      <p:grpSpPr>
        <a:xfrm>
          <a:off x="0" y="0"/>
          <a:ext cx="0" cy="0"/>
          <a:chOff x="0" y="0"/>
          <a:chExt cx="0" cy="0"/>
        </a:xfrm>
      </p:grpSpPr>
      <p:pic>
        <p:nvPicPr>
          <p:cNvPr id="4" name="Image 39">
            <a:extLst>
              <a:ext uri="{FF2B5EF4-FFF2-40B4-BE49-F238E27FC236}">
                <a16:creationId xmlns:a16="http://schemas.microsoft.com/office/drawing/2014/main" id="{673CC7B1-944D-4219-BC77-0090AA754DA1}"/>
              </a:ext>
            </a:extLst>
          </p:cNvPr>
          <p:cNvPicPr>
            <a:picLocks noChangeAspect="1"/>
          </p:cNvPicPr>
          <p:nvPr/>
        </p:nvPicPr>
        <p:blipFill>
          <a:blip r:embed="rId3"/>
          <a:stretch>
            <a:fillRect/>
          </a:stretch>
        </p:blipFill>
        <p:spPr>
          <a:xfrm>
            <a:off x="3374794" y="122465"/>
            <a:ext cx="281763" cy="9021535"/>
          </a:xfrm>
          <a:prstGeom prst="rect">
            <a:avLst/>
          </a:prstGeom>
          <a:noFill/>
          <a:ln cap="flat">
            <a:noFill/>
          </a:ln>
        </p:spPr>
      </p:pic>
      <p:sp>
        <p:nvSpPr>
          <p:cNvPr id="3" name="ZoneTexte 12">
            <a:extLst>
              <a:ext uri="{FF2B5EF4-FFF2-40B4-BE49-F238E27FC236}">
                <a16:creationId xmlns:a16="http://schemas.microsoft.com/office/drawing/2014/main" id="{6757F18E-78EE-A155-5E6F-853DB99192C3}"/>
              </a:ext>
            </a:extLst>
          </p:cNvPr>
          <p:cNvSpPr txBox="1"/>
          <p:nvPr/>
        </p:nvSpPr>
        <p:spPr>
          <a:xfrm>
            <a:off x="5667228" y="8621222"/>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a:solidFill>
                  <a:schemeClr val="bg1">
                    <a:lumMod val="50000"/>
                  </a:schemeClr>
                </a:solidFill>
              </a:rPr>
              <a:t>MAJ 24/09/2025</a:t>
            </a:r>
            <a:endParaRPr lang="fr-FR" sz="800" i="1" dirty="0">
              <a:solidFill>
                <a:schemeClr val="bg1">
                  <a:lumMod val="50000"/>
                </a:schemeClr>
              </a:solidFill>
            </a:endParaRPr>
          </a:p>
        </p:txBody>
      </p:sp>
      <p:sp>
        <p:nvSpPr>
          <p:cNvPr id="5" name="ZoneTexte 22">
            <a:extLst>
              <a:ext uri="{FF2B5EF4-FFF2-40B4-BE49-F238E27FC236}">
                <a16:creationId xmlns:a16="http://schemas.microsoft.com/office/drawing/2014/main" id="{BDFB7463-97A9-ABC5-3C22-5452C885D6B8}"/>
              </a:ext>
            </a:extLst>
          </p:cNvPr>
          <p:cNvSpPr txBox="1"/>
          <p:nvPr/>
        </p:nvSpPr>
        <p:spPr>
          <a:xfrm>
            <a:off x="3704601" y="242441"/>
            <a:ext cx="3048103" cy="1384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r>
              <a:rPr lang="fr-FR" sz="1100" dirty="0">
                <a:hlinkClick r:id="rId4"/>
              </a:rPr>
              <a:t>RNCP38363 - BTS - Gestion de la PME</a:t>
            </a:r>
            <a:endParaRPr lang="fr-FR" sz="1100" b="1" i="0" u="none" strike="noStrike" kern="1200" cap="none" spc="0" baseline="0" dirty="0">
              <a:uFillTx/>
              <a:latin typeface="Calibri"/>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6" name="Rectangle 5">
            <a:extLst>
              <a:ext uri="{FF2B5EF4-FFF2-40B4-BE49-F238E27FC236}">
                <a16:creationId xmlns:a16="http://schemas.microsoft.com/office/drawing/2014/main" id="{45FE431C-4F4E-C618-2420-2E9F8BE5BAE6}"/>
              </a:ext>
            </a:extLst>
          </p:cNvPr>
          <p:cNvSpPr/>
          <p:nvPr/>
        </p:nvSpPr>
        <p:spPr>
          <a:xfrm>
            <a:off x="3733279" y="1655420"/>
            <a:ext cx="2923697" cy="2139047"/>
          </a:xfrm>
          <a:prstGeom prst="rect">
            <a:avLst/>
          </a:prstGeom>
        </p:spPr>
        <p:txBody>
          <a:bodyPr wrap="square">
            <a:spAutoFit/>
          </a:bodyPr>
          <a:lstStyle/>
          <a:p>
            <a:r>
              <a:rPr lang="fr-FR" sz="1600" b="1" dirty="0">
                <a:solidFill>
                  <a:srgbClr val="1D2243"/>
                </a:solidFill>
              </a:rPr>
              <a:t>Suites de parcours possibles et débouchés</a:t>
            </a:r>
          </a:p>
          <a:p>
            <a:r>
              <a:rPr lang="fr-FR" sz="1100" dirty="0">
                <a:solidFill>
                  <a:srgbClr val="1D2243"/>
                </a:solidFill>
              </a:rPr>
              <a:t>1)</a:t>
            </a:r>
          </a:p>
          <a:p>
            <a:pPr fontAlgn="base"/>
            <a:r>
              <a:rPr lang="fr-FR" sz="1000" b="1" i="0" u="none" strike="noStrike" dirty="0">
                <a:solidFill>
                  <a:srgbClr val="000000"/>
                </a:solidFill>
                <a:effectLst/>
                <a:latin typeface="Calibri" panose="020F0502020204030204" pitchFamily="34" charset="0"/>
              </a:rPr>
              <a:t>→ </a:t>
            </a:r>
            <a:r>
              <a:rPr lang="fr-FR" sz="1000" dirty="0">
                <a:solidFill>
                  <a:srgbClr val="000000"/>
                </a:solidFill>
              </a:rPr>
              <a:t>Les titulaires de ce BTS peuvent avoir accès aux Licences professionnelles</a:t>
            </a:r>
            <a:r>
              <a:rPr lang="fr-FR" sz="1000" b="0" i="0" dirty="0">
                <a:solidFill>
                  <a:srgbClr val="000000"/>
                </a:solidFill>
                <a:effectLst/>
              </a:rPr>
              <a:t> ou </a:t>
            </a:r>
            <a:r>
              <a:rPr lang="fr-FR" sz="1000" dirty="0">
                <a:solidFill>
                  <a:srgbClr val="000000"/>
                </a:solidFill>
              </a:rPr>
              <a:t>à d’autres certifications de niveau 6</a:t>
            </a:r>
            <a:r>
              <a:rPr lang="fr-FR" sz="1000" b="0" i="0" dirty="0">
                <a:solidFill>
                  <a:srgbClr val="000000"/>
                </a:solidFill>
                <a:effectLst/>
              </a:rPr>
              <a:t> pour poursuivre leur parcours professionnel, dans le cadre de la formation tout au long de la vie,</a:t>
            </a:r>
          </a:p>
          <a:p>
            <a:endParaRPr lang="fr-FR" sz="1000" dirty="0"/>
          </a:p>
          <a:p>
            <a:r>
              <a:rPr lang="fr-FR" sz="1000" b="1" i="0" u="none" strike="noStrike" dirty="0">
                <a:solidFill>
                  <a:srgbClr val="000000"/>
                </a:solidFill>
                <a:effectLst/>
                <a:latin typeface="Calibri" panose="020F0502020204030204" pitchFamily="34" charset="0"/>
              </a:rPr>
              <a:t>→ </a:t>
            </a:r>
            <a:r>
              <a:rPr lang="fr-FR" sz="1000" dirty="0"/>
              <a:t>Exemples : Responsable en management des organisations (RNCP 39051), Diplôme d’études supérieures en management (RNCP 36755) , .…</a:t>
            </a:r>
          </a:p>
        </p:txBody>
      </p:sp>
      <p:sp>
        <p:nvSpPr>
          <p:cNvPr id="12" name="ZoneTexte 9">
            <a:extLst>
              <a:ext uri="{FF2B5EF4-FFF2-40B4-BE49-F238E27FC236}">
                <a16:creationId xmlns:a16="http://schemas.microsoft.com/office/drawing/2014/main" id="{58E87769-0429-7E6D-4346-6346B0474EEF}"/>
              </a:ext>
            </a:extLst>
          </p:cNvPr>
          <p:cNvSpPr txBox="1"/>
          <p:nvPr/>
        </p:nvSpPr>
        <p:spPr>
          <a:xfrm>
            <a:off x="166011" y="242441"/>
            <a:ext cx="3132061" cy="66120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rgbClr val="1D2243"/>
                </a:solidFill>
                <a:uFillTx/>
                <a:latin typeface="Calibri "/>
              </a:rPr>
              <a:t>Modalités</a:t>
            </a:r>
            <a:r>
              <a:rPr lang="fr-FR" sz="1600" b="0" i="0" u="none" strike="noStrike" kern="1200" cap="none" spc="0" baseline="0" dirty="0">
                <a:solidFill>
                  <a:srgbClr val="1D2243"/>
                </a:solidFill>
                <a:uFillTx/>
                <a:latin typeface="Calibri "/>
              </a:rPr>
              <a:t> </a:t>
            </a:r>
            <a:r>
              <a:rPr lang="fr-FR" sz="16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ea typeface="Calibri" pitchFamily="34"/>
                <a:cs typeface="Calibri"/>
              </a:rPr>
              <a:t>Inscription et présentation aux examens de l’Education Nationale (Session de Juin / Résultats en </a:t>
            </a:r>
            <a:r>
              <a:rPr lang="fr-FR" sz="1100" dirty="0">
                <a:solidFill>
                  <a:srgbClr val="000000"/>
                </a:solidFill>
                <a:latin typeface="Calibri"/>
                <a:ea typeface="Calibri" pitchFamily="34"/>
                <a:cs typeface="Calibri"/>
              </a:rPr>
              <a:t>juillet</a:t>
            </a:r>
            <a:r>
              <a:rPr lang="fr-FR" sz="1100" b="0" i="0" u="none" strike="noStrike" kern="1200" cap="none" spc="0" baseline="0" dirty="0">
                <a:solidFill>
                  <a:srgbClr val="000000"/>
                </a:solidFill>
                <a:uFillTx/>
                <a:latin typeface="Calibri"/>
                <a:ea typeface="Calibri" pitchFamily="34"/>
                <a:cs typeface="Calibri"/>
              </a:rPr>
              <a:t>).</a:t>
            </a: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sng" strike="noStrike" kern="0" cap="none" spc="0" baseline="0" dirty="0">
              <a:solidFill>
                <a:srgbClr val="000000"/>
              </a:solidFill>
              <a:uFillTx/>
              <a:ea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sng" strike="noStrike" kern="0" cap="none" spc="0" baseline="0" dirty="0">
                <a:solidFill>
                  <a:srgbClr val="000000"/>
                </a:solidFill>
                <a:uFillTx/>
                <a:ea typeface="Arial" pitchFamily="34"/>
              </a:rPr>
              <a:t>Conformément au règlement d’examen</a:t>
            </a:r>
            <a:r>
              <a:rPr lang="fr-FR" sz="1100" b="1" i="0" u="none" strike="noStrike" kern="0" cap="none" spc="0" baseline="0" dirty="0">
                <a:solidFill>
                  <a:srgbClr val="000000"/>
                </a:solidFill>
                <a:uFillTx/>
                <a:ea typeface="Arial" pitchFamily="34"/>
              </a:rPr>
              <a:t>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1200" cap="none" spc="0" baseline="0" dirty="0">
              <a:solidFill>
                <a:srgbClr val="000000"/>
              </a:solidFill>
              <a:uFillTx/>
            </a:endParaRPr>
          </a:p>
          <a:p>
            <a:pPr rtl="0" fontAlgn="base"/>
            <a:r>
              <a:rPr lang="fr-FR" sz="1100" b="1" i="0" u="none" strike="noStrike" dirty="0">
                <a:solidFill>
                  <a:srgbClr val="000000"/>
                </a:solidFill>
                <a:effectLst/>
                <a:latin typeface="Calibri" panose="020F0502020204030204" pitchFamily="34" charset="0"/>
              </a:rPr>
              <a:t>→ E1 :  </a:t>
            </a:r>
            <a:r>
              <a:rPr lang="fr-FR" sz="1100" b="1" i="0" u="none" strike="noStrike" dirty="0">
                <a:solidFill>
                  <a:srgbClr val="000000"/>
                </a:solidFill>
                <a:effectLst/>
                <a:latin typeface="Calibri"/>
              </a:rPr>
              <a:t>Culture générale et expression</a:t>
            </a:r>
            <a:r>
              <a:rPr lang="fr-FR" sz="1100" b="1" dirty="0">
                <a:latin typeface="Calibri"/>
              </a:rPr>
              <a:t> </a:t>
            </a:r>
            <a:r>
              <a:rPr lang="fr-FR" sz="1100" b="1" i="0" u="none" strike="noStrike" dirty="0">
                <a:solidFill>
                  <a:srgbClr val="000000"/>
                </a:solidFill>
                <a:effectLst/>
                <a:latin typeface="Calibri" panose="020F0502020204030204" pitchFamily="34" charset="0"/>
              </a:rPr>
              <a:t>: </a:t>
            </a:r>
            <a:r>
              <a:rPr lang="en-US" sz="1100" b="0" i="0" dirty="0">
                <a:solidFill>
                  <a:srgbClr val="000000"/>
                </a:solidFill>
                <a:effectLst/>
                <a:latin typeface="Calibri" panose="020F0502020204030204" pitchFamily="34" charset="0"/>
              </a:rPr>
              <a:t>​</a:t>
            </a:r>
            <a:r>
              <a:rPr lang="fr-FR" sz="1100" b="0" i="0" u="none" strike="noStrike" dirty="0">
                <a:solidFill>
                  <a:srgbClr val="000000"/>
                </a:solidFill>
                <a:effectLst/>
                <a:latin typeface="Calibri" panose="020F0502020204030204" pitchFamily="34" charset="0"/>
              </a:rPr>
              <a:t>Epreuve écrite  (</a:t>
            </a:r>
            <a:r>
              <a:rPr lang="fr-FR" sz="1100" b="0" i="1" u="none" strike="noStrike" dirty="0">
                <a:solidFill>
                  <a:srgbClr val="000000"/>
                </a:solidFill>
                <a:effectLst/>
                <a:latin typeface="Calibri" panose="020F0502020204030204" pitchFamily="34" charset="0"/>
              </a:rPr>
              <a:t>coef 4</a:t>
            </a:r>
            <a:r>
              <a:rPr lang="fr-FR" sz="1100" b="0" i="0" u="none" strike="noStrike" dirty="0">
                <a:solidFill>
                  <a:srgbClr val="000000"/>
                </a:solidFill>
                <a:effectLst/>
                <a:latin typeface="Calibri" panose="020F0502020204030204" pitchFamily="34" charset="0"/>
              </a:rPr>
              <a:t>) (Durée </a:t>
            </a:r>
            <a:r>
              <a:rPr lang="fr-FR" sz="1100" dirty="0">
                <a:solidFill>
                  <a:srgbClr val="000000"/>
                </a:solidFill>
                <a:latin typeface="Calibri" panose="020F0502020204030204" pitchFamily="34" charset="0"/>
              </a:rPr>
              <a:t>4h00</a:t>
            </a:r>
            <a:r>
              <a:rPr lang="fr-FR" sz="1100" b="0" i="0" u="none" strike="noStrike" dirty="0">
                <a:solidFill>
                  <a:srgbClr val="000000"/>
                </a:solidFill>
                <a:effectLst/>
                <a:latin typeface="Calibri" panose="020F0502020204030204" pitchFamily="34" charset="0"/>
              </a:rPr>
              <a:t>)</a:t>
            </a:r>
            <a:r>
              <a:rPr lang="en-US" sz="1100" b="0" i="0" dirty="0">
                <a:solidFill>
                  <a:srgbClr val="000000"/>
                </a:solidFill>
                <a:effectLst/>
                <a:latin typeface="Calibri" panose="020F0502020204030204" pitchFamily="34" charset="0"/>
              </a:rPr>
              <a:t>​</a:t>
            </a:r>
            <a:endParaRPr lang="en-US" sz="1100" b="0" i="0" dirty="0">
              <a:solidFill>
                <a:srgbClr val="000000"/>
              </a:solidFill>
              <a:effectLst/>
              <a:latin typeface="Segoe UI" panose="020B0502040204020203" pitchFamily="34" charset="0"/>
            </a:endParaRP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1100" dirty="0">
                <a:solidFill>
                  <a:srgbClr val="000000"/>
                </a:solidFill>
                <a:latin typeface="Calibri"/>
              </a:rPr>
              <a:t> </a:t>
            </a:r>
            <a:r>
              <a:rPr lang="fr-FR" sz="1100" b="1" dirty="0">
                <a:solidFill>
                  <a:srgbClr val="000000"/>
                </a:solidFill>
                <a:latin typeface="Calibri"/>
              </a:rPr>
              <a:t>E2 : Langue Vivante Etrang</a:t>
            </a:r>
            <a:r>
              <a:rPr lang="fr-FR" sz="1100" dirty="0">
                <a:solidFill>
                  <a:srgbClr val="000000"/>
                </a:solidFill>
                <a:latin typeface="Calibri"/>
              </a:rPr>
              <a:t>ère (Anglais) : </a:t>
            </a:r>
            <a:r>
              <a:rPr lang="fr-FR" sz="1100" b="1" dirty="0">
                <a:solidFill>
                  <a:srgbClr val="000000"/>
                </a:solidFill>
                <a:latin typeface="Calibri"/>
              </a:rPr>
              <a:t>2 Sous-épreuves :</a:t>
            </a:r>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-E21 : Compréhension de l’écrit et expression écrite : </a:t>
            </a:r>
            <a:r>
              <a:rPr lang="fr-FR" sz="1100" dirty="0">
                <a:solidFill>
                  <a:srgbClr val="000000"/>
                </a:solidFill>
                <a:latin typeface="Calibri"/>
              </a:rPr>
              <a:t>Epreuve écrite (</a:t>
            </a:r>
            <a:r>
              <a:rPr lang="fr-FR" sz="1100" i="1" dirty="0">
                <a:solidFill>
                  <a:srgbClr val="000000"/>
                </a:solidFill>
                <a:latin typeface="Calibri"/>
              </a:rPr>
              <a:t>coef 2</a:t>
            </a:r>
            <a:r>
              <a:rPr lang="fr-FR" sz="1100" dirty="0">
                <a:solidFill>
                  <a:srgbClr val="000000"/>
                </a:solidFill>
                <a:latin typeface="Calibri"/>
              </a:rPr>
              <a:t>) (Durée 2h00) ;</a:t>
            </a: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 22 : </a:t>
            </a:r>
            <a:r>
              <a:rPr lang="fr-FR" sz="1100" b="1" dirty="0">
                <a:latin typeface="Calibri"/>
              </a:rPr>
              <a:t>Compréhension orale en continue et interaction :</a:t>
            </a:r>
            <a:r>
              <a:rPr lang="fr-FR" sz="1100" dirty="0">
                <a:latin typeface="Calibri"/>
              </a:rPr>
              <a:t> </a:t>
            </a:r>
            <a:r>
              <a:rPr lang="fr-FR" sz="1100" dirty="0">
                <a:solidFill>
                  <a:srgbClr val="000000"/>
                </a:solidFill>
                <a:latin typeface="Calibri"/>
              </a:rPr>
              <a:t>Epreuve orale (</a:t>
            </a:r>
            <a:r>
              <a:rPr lang="fr-FR" sz="1100" i="1" dirty="0">
                <a:solidFill>
                  <a:srgbClr val="000000"/>
                </a:solidFill>
                <a:latin typeface="Calibri"/>
              </a:rPr>
              <a:t>coef 1</a:t>
            </a:r>
            <a:r>
              <a:rPr lang="fr-FR" sz="1100" dirty="0">
                <a:solidFill>
                  <a:srgbClr val="000000"/>
                </a:solidFill>
                <a:latin typeface="Calibri"/>
              </a:rPr>
              <a:t>) (Durée 20 mn)</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E3 : Culture Economique, Juridique et Managériale</a:t>
            </a:r>
            <a:r>
              <a:rPr lang="fr-FR" sz="1100" dirty="0">
                <a:latin typeface="Calibri"/>
              </a:rPr>
              <a:t> </a:t>
            </a:r>
            <a:r>
              <a:rPr lang="fr-FR" sz="1100" dirty="0">
                <a:solidFill>
                  <a:srgbClr val="000000"/>
                </a:solidFill>
                <a:latin typeface="Calibri"/>
              </a:rPr>
              <a:t>: Epreuve écrite (</a:t>
            </a:r>
            <a:r>
              <a:rPr lang="fr-FR" sz="1100" i="1" dirty="0">
                <a:solidFill>
                  <a:srgbClr val="000000"/>
                </a:solidFill>
                <a:latin typeface="Calibri"/>
              </a:rPr>
              <a:t>coef 6</a:t>
            </a:r>
            <a:r>
              <a:rPr lang="fr-FR" sz="1100" dirty="0">
                <a:solidFill>
                  <a:srgbClr val="000000"/>
                </a:solidFill>
                <a:latin typeface="Calibri"/>
              </a:rPr>
              <a:t>) (Durée 4h00)</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E4 : Gérer la relation avec les clients et fournisseurs de la PME : </a:t>
            </a:r>
            <a:r>
              <a:rPr lang="fr-FR" sz="1100" dirty="0">
                <a:solidFill>
                  <a:srgbClr val="000000"/>
                </a:solidFill>
                <a:latin typeface="Calibri"/>
              </a:rPr>
              <a:t>Epreuve orale et pratique (</a:t>
            </a:r>
            <a:r>
              <a:rPr lang="fr-FR" sz="1100" i="1" dirty="0">
                <a:solidFill>
                  <a:srgbClr val="000000"/>
                </a:solidFill>
                <a:latin typeface="Calibri"/>
              </a:rPr>
              <a:t>coef 6</a:t>
            </a:r>
            <a:r>
              <a:rPr lang="fr-FR" sz="1100" dirty="0">
                <a:solidFill>
                  <a:srgbClr val="000000"/>
                </a:solidFill>
                <a:latin typeface="Calibri"/>
              </a:rPr>
              <a:t>) (Durée 2h00 dont 1h00  de préparation)</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E5 : </a:t>
            </a:r>
            <a:r>
              <a:rPr lang="fr-FR" sz="1100" b="1" dirty="0"/>
              <a:t>Participer à la gestion des risques de la PME, gérer le personnel et contribuer à la GRH de la PME : 2 Sous-épreuves : </a:t>
            </a: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E51 : </a:t>
            </a:r>
            <a:r>
              <a:rPr lang="fr-FR" sz="1100" b="1" dirty="0"/>
              <a:t>Participer à la gestion des risques de la PME : </a:t>
            </a:r>
            <a:r>
              <a:rPr lang="fr-FR" sz="1100" dirty="0">
                <a:solidFill>
                  <a:srgbClr val="000000"/>
                </a:solidFill>
                <a:latin typeface="Calibri"/>
              </a:rPr>
              <a:t>Epreuve orale (</a:t>
            </a:r>
            <a:r>
              <a:rPr lang="fr-FR" sz="1100" i="1" dirty="0">
                <a:solidFill>
                  <a:srgbClr val="000000"/>
                </a:solidFill>
                <a:latin typeface="Calibri"/>
              </a:rPr>
              <a:t>coef 4</a:t>
            </a:r>
            <a:r>
              <a:rPr lang="fr-FR" sz="1100" dirty="0">
                <a:solidFill>
                  <a:srgbClr val="000000"/>
                </a:solidFill>
                <a:latin typeface="Calibri"/>
              </a:rPr>
              <a:t>) (Durée 30 mn)</a:t>
            </a: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E52 </a:t>
            </a:r>
            <a:r>
              <a:rPr lang="fr-FR" sz="1100" dirty="0">
                <a:solidFill>
                  <a:srgbClr val="000000"/>
                </a:solidFill>
                <a:latin typeface="Calibri"/>
              </a:rPr>
              <a:t>:</a:t>
            </a:r>
            <a:r>
              <a:rPr lang="fr-FR" sz="1100" b="1" dirty="0">
                <a:solidFill>
                  <a:srgbClr val="000000"/>
                </a:solidFill>
                <a:latin typeface="Calibri"/>
              </a:rPr>
              <a:t> G</a:t>
            </a:r>
            <a:r>
              <a:rPr lang="fr-FR" sz="1100" b="1" dirty="0"/>
              <a:t>érer le personnel et contribuer à la GRH de la PME</a:t>
            </a:r>
            <a:r>
              <a:rPr lang="fr-FR" sz="1100" b="1" dirty="0">
                <a:solidFill>
                  <a:srgbClr val="000000"/>
                </a:solidFill>
                <a:latin typeface="Calibri"/>
              </a:rPr>
              <a:t> </a:t>
            </a:r>
            <a:r>
              <a:rPr lang="fr-FR" sz="1100" dirty="0">
                <a:solidFill>
                  <a:srgbClr val="000000"/>
                </a:solidFill>
                <a:latin typeface="Calibri"/>
              </a:rPr>
              <a:t>:</a:t>
            </a:r>
            <a:r>
              <a:rPr lang="fr-FR" sz="1100" b="1" dirty="0">
                <a:solidFill>
                  <a:srgbClr val="000000"/>
                </a:solidFill>
                <a:latin typeface="Calibri"/>
              </a:rPr>
              <a:t> </a:t>
            </a:r>
            <a:r>
              <a:rPr lang="fr-FR" sz="1100" dirty="0">
                <a:solidFill>
                  <a:srgbClr val="000000"/>
                </a:solidFill>
                <a:latin typeface="Calibri"/>
              </a:rPr>
              <a:t>Epreuve écrite  (</a:t>
            </a:r>
            <a:r>
              <a:rPr lang="fr-FR" sz="1100" i="1" dirty="0">
                <a:solidFill>
                  <a:srgbClr val="000000"/>
                </a:solidFill>
                <a:latin typeface="Calibri"/>
              </a:rPr>
              <a:t>coef 4</a:t>
            </a:r>
            <a:r>
              <a:rPr lang="fr-FR" sz="1100" dirty="0">
                <a:solidFill>
                  <a:srgbClr val="000000"/>
                </a:solidFill>
                <a:latin typeface="Calibri"/>
              </a:rPr>
              <a:t>) (Durée 2h30)</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E6 : Soutenir le fonctionnement et le développement de la PME</a:t>
            </a:r>
            <a:r>
              <a:rPr lang="fr-FR" sz="1100" dirty="0">
                <a:solidFill>
                  <a:srgbClr val="000000"/>
                </a:solidFill>
                <a:latin typeface="Calibri"/>
              </a:rPr>
              <a:t>: Epreuve écrite (</a:t>
            </a:r>
            <a:r>
              <a:rPr lang="fr-FR" sz="1100" i="1" dirty="0">
                <a:solidFill>
                  <a:srgbClr val="000000"/>
                </a:solidFill>
                <a:latin typeface="Calibri"/>
              </a:rPr>
              <a:t>coef 6</a:t>
            </a:r>
            <a:r>
              <a:rPr lang="fr-FR" sz="1100" dirty="0">
                <a:solidFill>
                  <a:srgbClr val="000000"/>
                </a:solidFill>
                <a:latin typeface="Calibri"/>
              </a:rPr>
              <a:t>) (Durée 4h30)</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b82e20-d73d-4108-9024-577f9cc015bd">
      <Terms xmlns="http://schemas.microsoft.com/office/infopath/2007/PartnerControls"/>
    </lcf76f155ced4ddcb4097134ff3c332f>
    <TaxCatchAll xmlns="af7d08ae-1745-42f7-abae-65835a4b4a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FFA58-1123-406A-A119-E0F23FE27680}">
  <ds:schemaRefs>
    <ds:schemaRef ds:uri="http://schemas.microsoft.com/sharepoint/v3/contenttype/forms"/>
  </ds:schemaRefs>
</ds:datastoreItem>
</file>

<file path=customXml/itemProps2.xml><?xml version="1.0" encoding="utf-8"?>
<ds:datastoreItem xmlns:ds="http://schemas.openxmlformats.org/officeDocument/2006/customXml" ds:itemID="{1DEDA6E2-BBB1-4166-A16F-38F66CED8857}">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af7d08ae-1745-42f7-abae-65835a4b4ac0"/>
    <ds:schemaRef ds:uri="http://schemas.openxmlformats.org/package/2006/metadata/core-properties"/>
    <ds:schemaRef ds:uri="http://purl.org/dc/terms/"/>
    <ds:schemaRef ds:uri="http://purl.org/dc/dcmitype/"/>
    <ds:schemaRef ds:uri="1eb82e20-d73d-4108-9024-577f9cc015bd"/>
    <ds:schemaRef ds:uri="http://www.w3.org/XML/1998/namespace"/>
  </ds:schemaRefs>
</ds:datastoreItem>
</file>

<file path=customXml/itemProps3.xml><?xml version="1.0" encoding="utf-8"?>
<ds:datastoreItem xmlns:ds="http://schemas.openxmlformats.org/officeDocument/2006/customXml" ds:itemID="{C375B5C9-B7CE-4834-AB35-5D106DFC3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Affiche%20d’infographie%20financière</Template>
  <TotalTime>329</TotalTime>
  <Words>1459</Words>
  <Application>Microsoft Office PowerPoint</Application>
  <PresentationFormat>Affichage à l'écran (4:3)</PresentationFormat>
  <Paragraphs>154</Paragraphs>
  <Slides>3</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vt:i4>
      </vt:variant>
    </vt:vector>
  </HeadingPairs>
  <TitlesOfParts>
    <vt:vector size="13" baseType="lpstr">
      <vt:lpstr>Arial</vt:lpstr>
      <vt:lpstr>Arial Narrow</vt:lpstr>
      <vt:lpstr>Bookman Old Style</vt:lpstr>
      <vt:lpstr>Calibri</vt:lpstr>
      <vt:lpstr>Calibri </vt:lpstr>
      <vt:lpstr>Calibri (Corps)</vt:lpstr>
      <vt:lpstr>Segoe UI</vt:lpstr>
      <vt:lpstr>Times New Roman</vt:lpstr>
      <vt:lpstr>Wingdings</vt:lpstr>
      <vt:lpstr>Thème Office</vt:lpstr>
      <vt:lpstr>                          BTS Gestion de la PME (GPME) (Niveau 5) Alternance rythme global : 2 jours au Centre / 3 jours en Entreprise Durée : 1 351 h en Centre – Contrat en alternance de 24 mois maximum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GPME</dc:title>
  <dc:creator>Christelle Kalfalli</dc:creator>
  <cp:lastModifiedBy>Dominique Souyet</cp:lastModifiedBy>
  <cp:revision>30</cp:revision>
  <cp:lastPrinted>2022-05-23T13:25:10Z</cp:lastPrinted>
  <dcterms:created xsi:type="dcterms:W3CDTF">2022-05-23T09:30:48Z</dcterms:created>
  <dcterms:modified xsi:type="dcterms:W3CDTF">2025-12-08T15:25:19Z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