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43"/>
    <a:srgbClr val="10ABBB"/>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7" d="100"/>
          <a:sy n="117" d="100"/>
        </p:scale>
        <p:origin x="1234" y="-3389"/>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custSel modSld">
      <pc:chgData name="Dominique Souyet" userId="9f8cbbab-b3ce-4990-b463-61d3047493bf" providerId="ADAL" clId="{33B74F06-95CF-46BA-B88D-F2349B00CCA6}" dt="2025-12-08T15:18:16.312" v="127" actId="20577"/>
      <pc:docMkLst>
        <pc:docMk/>
      </pc:docMkLst>
      <pc:sldChg chg="modSp mod">
        <pc:chgData name="Dominique Souyet" userId="9f8cbbab-b3ce-4990-b463-61d3047493bf" providerId="ADAL" clId="{33B74F06-95CF-46BA-B88D-F2349B00CCA6}" dt="2025-12-08T15:18:16.312" v="127" actId="20577"/>
        <pc:sldMkLst>
          <pc:docMk/>
          <pc:sldMk cId="2031177517" sldId="449"/>
        </pc:sldMkLst>
        <pc:spChg chg="mod">
          <ac:chgData name="Dominique Souyet" userId="9f8cbbab-b3ce-4990-b463-61d3047493bf" providerId="ADAL" clId="{33B74F06-95CF-46BA-B88D-F2349B00CCA6}" dt="2025-12-08T15:17:39.552" v="111" actId="20577"/>
          <ac:spMkLst>
            <pc:docMk/>
            <pc:sldMk cId="2031177517" sldId="449"/>
            <ac:spMk id="3" creationId="{5C98A43A-EBBE-2CFE-9BC9-1F0CAFA6E2CA}"/>
          </ac:spMkLst>
        </pc:spChg>
        <pc:spChg chg="mod">
          <ac:chgData name="Dominique Souyet" userId="9f8cbbab-b3ce-4990-b463-61d3047493bf" providerId="ADAL" clId="{33B74F06-95CF-46BA-B88D-F2349B00CCA6}" dt="2025-12-08T15:18:16.312" v="127" actId="20577"/>
          <ac:spMkLst>
            <pc:docMk/>
            <pc:sldMk cId="2031177517" sldId="449"/>
            <ac:spMk id="5" creationId="{3F7F8D37-7730-12EB-2AE2-72B4344FFC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08/12/2025</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08/12/2025</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dirty="0"/>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27983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hyperlink" Target="mailto:cfa@idev"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rancecompetences.fr/recherche/rncp/3727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Got Social? Customer Care Must Get Better">
            <a:extLst>
              <a:ext uri="{FF2B5EF4-FFF2-40B4-BE49-F238E27FC236}">
                <a16:creationId xmlns:a16="http://schemas.microsoft.com/office/drawing/2014/main" id="{89A89584-2869-39D1-7A93-F73DC8D80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
            <a:ext cx="5120640" cy="193754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64823" y="2721001"/>
            <a:ext cx="3376628" cy="5142285"/>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métier-les missions</a:t>
            </a:r>
          </a:p>
          <a:p>
            <a:pPr marL="0" indent="0">
              <a:lnSpc>
                <a:spcPct val="120000"/>
              </a:lnSpc>
              <a:spcBef>
                <a:spcPts val="0"/>
              </a:spcBef>
              <a:buNone/>
            </a:pPr>
            <a:endParaRPr lang="fr-FR" sz="16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Le/la Conseiller(ère) en Insertion Professionnelle (CIP) favorise, par des réponses individualisées, l'insertion sociale et professionnelle des personnes rencontrant ou non des difficultés d'insertion ou de reconversion, en prenant en compte les dimensions multiples de l'insertion : emploi, formation, logement, santé, mobilité, accès aux droits Son action vise à les accompagner pour construire et s'approprier un parcours d'accès à l'emploi et surmonter progressivement les freins rencontrés. Le/la Conseiller(ère) en Insertion Professionnelle accueille les personnes individuellement ou en groupe et facilite leur accès à des informations concernant l'emploi, la formation et les services dématérialisés. Il/elle appréhende la personne dans sa globalité et analyse ses besoins, identifie ses atouts, ses freins, ses motivations et ses compétences pour élaborer avec elle progressivement un diagnostic partagé de sa situation. Disposant d’une bonne connaissance du territoire et des bassins d’emploi, il/elle interagit avec des employeurs pour développer des modes de coopération, les accompagner pour le recrutement et l’intégration de différentes publics depuis l’analyse du besoin jusqu’à la mobilisation des mesures et prestations adaptées.</a:t>
            </a:r>
          </a:p>
          <a:p>
            <a:pPr marL="0" indent="0">
              <a:lnSpc>
                <a:spcPct val="110000"/>
              </a:lnSpc>
              <a:spcBef>
                <a:spcPts val="0"/>
              </a:spcBef>
              <a:spcAft>
                <a:spcPts val="300"/>
              </a:spcAft>
              <a:buNone/>
            </a:pPr>
            <a:endParaRPr lang="fr-FR" sz="2000" kern="0" dirty="0">
              <a:solidFill>
                <a:srgbClr val="000000"/>
              </a:solidFill>
              <a:latin typeface="Calibri"/>
            </a:endParaRPr>
          </a:p>
          <a:p>
            <a:pPr marL="0" indent="0">
              <a:lnSpc>
                <a:spcPct val="110000"/>
              </a:lnSpc>
              <a:spcBef>
                <a:spcPts val="0"/>
              </a:spcBef>
              <a:spcAft>
                <a:spcPts val="300"/>
              </a:spcAft>
              <a:buNone/>
            </a:pPr>
            <a:r>
              <a:rPr lang="fr-FR" sz="5600" b="1" dirty="0">
                <a:solidFill>
                  <a:srgbClr val="1D2545"/>
                </a:solidFill>
                <a:latin typeface="Calibri"/>
              </a:rPr>
              <a:t>Les métiers accessibles</a:t>
            </a:r>
          </a:p>
          <a:p>
            <a:pPr marL="0" lvl="0" indent="0" defTabSz="914400">
              <a:lnSpc>
                <a:spcPct val="100000"/>
              </a:lnSpc>
              <a:spcBef>
                <a:spcPts val="0"/>
              </a:spcBef>
              <a:buSzTx/>
              <a:buNone/>
            </a:pPr>
            <a:endParaRPr lang="fr-FR" sz="2000" kern="0" dirty="0">
              <a:solidFill>
                <a:srgbClr val="000000"/>
              </a:solidFill>
              <a:latin typeface="+mn-lt"/>
              <a:ea typeface="+mn-ea"/>
              <a:cs typeface="+mn-cs"/>
            </a:endParaRPr>
          </a:p>
          <a:p>
            <a:pPr marL="0" lvl="0" indent="0" defTabSz="914400">
              <a:lnSpc>
                <a:spcPct val="100000"/>
              </a:lnSpc>
              <a:spcBef>
                <a:spcPts val="0"/>
              </a:spcBef>
              <a:buSzTx/>
              <a:buNone/>
            </a:pPr>
            <a:r>
              <a:rPr lang="fr-FR" sz="4000" kern="0" dirty="0">
                <a:solidFill>
                  <a:srgbClr val="000000"/>
                </a:solidFill>
                <a:latin typeface="+mn-lt"/>
                <a:ea typeface="+mn-ea"/>
                <a:cs typeface="+mn-cs"/>
              </a:rPr>
              <a:t>La dénomination les plus courantes des emplois accessibles sont les suivantes (</a:t>
            </a:r>
            <a:r>
              <a:rPr lang="fr-FR" sz="4000" i="1" kern="0" dirty="0">
                <a:solidFill>
                  <a:srgbClr val="000000"/>
                </a:solidFill>
                <a:latin typeface="+mn-lt"/>
                <a:ea typeface="+mn-ea"/>
                <a:cs typeface="+mn-cs"/>
              </a:rPr>
              <a:t>A titre d’exemple</a:t>
            </a:r>
            <a:r>
              <a:rPr lang="fr-FR" sz="4000" kern="0" dirty="0">
                <a:solidFill>
                  <a:srgbClr val="000000"/>
                </a:solidFill>
                <a:latin typeface="+mn-lt"/>
                <a:ea typeface="+mn-ea"/>
                <a:cs typeface="+mn-cs"/>
              </a:rPr>
              <a:t>) :</a:t>
            </a:r>
          </a:p>
          <a:p>
            <a:pPr marL="0" lvl="0" indent="0" defTabSz="914400">
              <a:lnSpc>
                <a:spcPct val="100000"/>
              </a:lnSpc>
              <a:spcBef>
                <a:spcPts val="0"/>
              </a:spcBef>
              <a:buSzTx/>
              <a:buNone/>
            </a:pPr>
            <a:endParaRPr lang="fr-FR" sz="4000" i="1" kern="0" dirty="0">
              <a:solidFill>
                <a:srgbClr val="000000"/>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Conseiller(ère) en Insertion Professionnelle,</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Conseiller(ère) en Insertion Sociale et Professionnelle,</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Conseiller(ère) en évolution professionnelle</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Conseiller(ère) Emploi Formation,</a:t>
            </a:r>
            <a:endParaRPr lang="fr-FR" sz="2000" b="1" kern="0" dirty="0">
              <a:solidFill>
                <a:srgbClr val="41BAC1"/>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Conseiller(ère) à l’emploi,</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Chargé(e) relation entreprise, …,</a:t>
            </a: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24901" y="2183366"/>
            <a:ext cx="6858000" cy="542683"/>
          </a:xfrm>
          <a:prstGeom prst="rect">
            <a:avLst/>
          </a:prstGeom>
          <a:noFill/>
          <a:ln cap="flat">
            <a:noFill/>
          </a:ln>
        </p:spPr>
        <p:txBody>
          <a:bodyPr vert="horz" wrap="square" lIns="84408" tIns="42199" rIns="84408" bIns="42199" anchor="t" anchorCtr="0" compatLnSpc="1">
            <a:normAutofit fontScale="325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6600" b="1" dirty="0">
                <a:solidFill>
                  <a:srgbClr val="10ABBB"/>
                </a:solidFill>
                <a:latin typeface="Calibri (Corps)"/>
              </a:rPr>
              <a:t>Alternance</a:t>
            </a:r>
            <a:r>
              <a:rPr lang="fr-FR" sz="6600" b="1" kern="0" dirty="0">
                <a:solidFill>
                  <a:srgbClr val="10ABBB"/>
                </a:solidFill>
                <a:latin typeface="+mn-lt"/>
              </a:rPr>
              <a:t> : 1 semaine en Centre / 3 </a:t>
            </a:r>
            <a:r>
              <a:rPr lang="fr-FR" sz="6600" b="1" kern="0" dirty="0">
                <a:solidFill>
                  <a:srgbClr val="10ABBB"/>
                </a:solidFill>
              </a:rPr>
              <a:t>semaine</a:t>
            </a:r>
            <a:r>
              <a:rPr lang="fr-FR" sz="6600" b="1" kern="0" dirty="0">
                <a:solidFill>
                  <a:srgbClr val="10ABBB"/>
                </a:solidFill>
                <a:latin typeface="+mn-lt"/>
              </a:rPr>
              <a:t>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4900" b="1" kern="0" dirty="0">
                <a:solidFill>
                  <a:srgbClr val="002060"/>
                </a:solidFill>
              </a:rPr>
              <a:t>Durée : 490 h en Centre – Contrat en alternance de 14 mois maximum</a:t>
            </a:r>
            <a:endParaRPr lang="fr-FR" sz="4900" b="1" kern="0" dirty="0">
              <a:solidFill>
                <a:srgbClr val="002060"/>
              </a:solidFill>
              <a:latin typeface="+mn-lt"/>
            </a:endParaRPr>
          </a:p>
          <a:p>
            <a:pPr marL="234468" lvl="1" indent="-234468" algn="ctr" defTabSz="685796">
              <a:lnSpc>
                <a:spcPct val="80000"/>
              </a:lnSpc>
              <a:spcBef>
                <a:spcPts val="375"/>
              </a:spcBef>
              <a:defRPr sz="1800" b="0" i="0" u="none" strike="noStrike" kern="0" cap="none" spc="0" baseline="0">
                <a:solidFill>
                  <a:srgbClr val="000000"/>
                </a:solidFill>
                <a:uFillTx/>
              </a:defRPr>
            </a:pPr>
            <a:endParaRPr lang="fr-FR" sz="400" b="1" dirty="0">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647991" y="2730102"/>
            <a:ext cx="3210009" cy="4609538"/>
          </a:xfrm>
          <a:prstGeom prst="rect">
            <a:avLst/>
          </a:prstGeom>
          <a:noFill/>
          <a:ln w="38100"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i="0" u="none" strike="noStrike" kern="0" cap="none" spc="0" baseline="0" dirty="0">
                <a:uFillTx/>
              </a:rPr>
              <a:t>A la fin de la formation, les </a:t>
            </a:r>
            <a:r>
              <a:rPr lang="fr-FR" sz="1000" kern="0" dirty="0"/>
              <a:t>A</a:t>
            </a:r>
            <a:r>
              <a:rPr lang="fr-FR" sz="1000" i="0" u="none" strike="noStrike" kern="0" cap="none" spc="0" baseline="0" dirty="0">
                <a:uFillTx/>
              </a:rPr>
              <a:t>lternant(e)s seront en capacité de (d’)  :</a:t>
            </a: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Accueillir pour analyser la demande des personnes et poser les bases d’un diagnostic partagé : </a:t>
            </a:r>
            <a:r>
              <a:rPr lang="fr-FR" sz="900" b="1" dirty="0"/>
              <a:t>I</a:t>
            </a:r>
            <a:r>
              <a:rPr lang="fr-FR" sz="900" b="0" i="0" dirty="0">
                <a:effectLst/>
              </a:rPr>
              <a:t>nformer une personne ou un groupe des ressources en matière d'insertion et des services dématérialisés, Travailler en équipe, en réseau et dans un cadre partenarial pour optimiser la réponse aux besoins des personnes accueillies, …</a:t>
            </a:r>
            <a:endParaRPr lang="fr-FR" sz="900" b="1" dirty="0"/>
          </a:p>
          <a:p>
            <a:pPr>
              <a:defRPr sz="1800" b="0" i="0" u="none" strike="noStrike" kern="0" cap="none" spc="0" baseline="0">
                <a:solidFill>
                  <a:srgbClr val="000000"/>
                </a:solidFill>
                <a:uFillTx/>
              </a:defRPr>
            </a:pPr>
            <a:endParaRPr lang="fr-FR" sz="500" dirty="0">
              <a:solidFill>
                <a:srgbClr val="10ABBB"/>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Accompagner les personnes dans leur parcours d’insertion sociale et professionnelle : </a:t>
            </a:r>
            <a:r>
              <a:rPr lang="fr-FR" sz="900" b="0" i="0" dirty="0">
                <a:solidFill>
                  <a:srgbClr val="000000"/>
                </a:solidFill>
                <a:effectLst/>
                <a:latin typeface="Calibri (Corps)"/>
              </a:rPr>
              <a:t>Accompagner une personne à l'élaboration de son projet professionnel, Concevoir des ateliers thématiques favorisant l'insertion professionnelle des publics, …</a:t>
            </a:r>
          </a:p>
          <a:p>
            <a:pPr>
              <a:defRPr sz="1800" b="0" i="0" u="none" strike="noStrike" kern="0" cap="none" spc="0" baseline="0">
                <a:solidFill>
                  <a:srgbClr val="000000"/>
                </a:solidFill>
                <a:uFillTx/>
              </a:defRPr>
            </a:pPr>
            <a:endParaRPr lang="fr-FR" sz="500" dirty="0">
              <a:solidFill>
                <a:srgbClr val="10ABBB"/>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kumimoji="0" lang="fr-FR" sz="1100" b="1" i="0" u="none" strike="noStrike" kern="0" cap="none" spc="0" normalizeH="0" baseline="0" noProof="0" dirty="0">
                <a:ln>
                  <a:noFill/>
                </a:ln>
                <a:solidFill>
                  <a:srgbClr val="10ABBB"/>
                </a:solidFill>
                <a:effectLst/>
                <a:uLnTx/>
                <a:uFillTx/>
                <a:latin typeface="Calibri" panose="020F0502020204030204"/>
                <a:ea typeface="+mn-ea"/>
                <a:cs typeface="+mn-cs"/>
              </a:rPr>
              <a:t>Mettre en œuvre une offre de services auprès des employeurs pour favoriser l’insertion professionnelle :</a:t>
            </a:r>
            <a:r>
              <a:rPr kumimoji="0" lang="fr-FR" sz="900" u="none" strike="noStrike" kern="0" cap="none" spc="0" normalizeH="0" baseline="0" noProof="0" dirty="0">
                <a:ln>
                  <a:noFill/>
                </a:ln>
                <a:solidFill>
                  <a:srgbClr val="000000"/>
                </a:solidFill>
                <a:uLnTx/>
                <a:uFillTx/>
                <a:latin typeface="Calibri (Corps)"/>
                <a:ea typeface="+mn-ea"/>
                <a:cs typeface="+mn-cs"/>
              </a:rPr>
              <a:t> </a:t>
            </a:r>
            <a:r>
              <a:rPr lang="fr-FR" sz="900" dirty="0">
                <a:solidFill>
                  <a:srgbClr val="000000"/>
                </a:solidFill>
                <a:latin typeface="Calibri (Corps)"/>
              </a:rPr>
              <a:t>Apporter un appui technique aux employeurs en matière de recrutement, Faciliter l'intégration et le maintien du salarié dans son environnement professionnel, …</a:t>
            </a:r>
            <a:endParaRPr kumimoji="0" lang="fr-FR" sz="900" b="0" i="0" u="none" strike="noStrike" kern="0" cap="none" spc="0" normalizeH="0" baseline="0" noProof="0" dirty="0">
              <a:ln>
                <a:noFill/>
              </a:ln>
              <a:solidFill>
                <a:srgbClr val="10ABBB"/>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Conditions d’accès</a:t>
            </a:r>
            <a:endParaRPr lang="fr-FR" sz="1400" b="1" i="0" u="none" strike="noStrike" kern="1200" cap="none" spc="0" baseline="0" dirty="0">
              <a:solidFill>
                <a:srgbClr val="10ABBB"/>
              </a:solidFill>
              <a:uFillTx/>
              <a:latin typeface="Arial Narrow"/>
            </a:endParaRPr>
          </a:p>
          <a:p>
            <a:pPr>
              <a:defRPr sz="1800" b="0" i="0" u="none" strike="noStrike" kern="0" cap="none" spc="0" baseline="0">
                <a:solidFill>
                  <a:srgbClr val="000000"/>
                </a:solidFill>
                <a:uFillTx/>
              </a:defRPr>
            </a:pPr>
            <a:endParaRPr lang="fr-FR" sz="600" b="1" i="0" u="sng" strike="noStrike" kern="1200" cap="none" spc="0" baseline="0" dirty="0">
              <a:solidFill>
                <a:srgbClr val="10ABBB"/>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r>
              <a:rPr lang="fr-FR" sz="1000" b="1" i="0" strike="noStrike" kern="1200" cap="none" spc="0" baseline="0" dirty="0">
                <a:uFillTx/>
                <a:latin typeface="Calibri"/>
              </a:rPr>
              <a:t>Pas de pré requis réglementaires</a:t>
            </a:r>
            <a:endParaRPr lang="fr-FR" sz="1000" b="0" i="0" u="none" strike="noStrike" kern="1200" cap="none" spc="0" baseline="0" dirty="0">
              <a:uFillTx/>
              <a:latin typeface="Calibri"/>
            </a:endParaRPr>
          </a:p>
          <a:p>
            <a:pPr defTabSz="457200">
              <a:defRPr sz="1800" b="0" i="0" u="none" strike="noStrike" kern="0" cap="none" spc="0" baseline="0">
                <a:solidFill>
                  <a:srgbClr val="000000"/>
                </a:solidFill>
                <a:uFillTx/>
              </a:defRPr>
            </a:pPr>
            <a:endParaRPr lang="fr-FR" sz="200" b="1" i="0" strike="noStrike" kern="0" cap="none" spc="0" baseline="0" dirty="0">
              <a:uFillTx/>
              <a:latin typeface="Calibri"/>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préconisés </a:t>
            </a:r>
            <a:r>
              <a:rPr lang="fr-FR" sz="1000" b="1" i="0" strike="noStrike" kern="1200" cap="none" spc="0" baseline="0" dirty="0">
                <a:solidFill>
                  <a:srgbClr val="10ABBB"/>
                </a:solidFill>
                <a:uFillTx/>
                <a:latin typeface="Calibri"/>
              </a:rPr>
              <a:t>: </a:t>
            </a:r>
            <a:r>
              <a:rPr kumimoji="0" lang="fr-FR" sz="1000" b="1" i="0" u="none" strike="noStrike" kern="0" cap="none" spc="0" normalizeH="0" baseline="0" noProof="0" dirty="0">
                <a:ln>
                  <a:noFill/>
                </a:ln>
                <a:effectLst/>
                <a:uLnTx/>
                <a:uFillTx/>
                <a:latin typeface="Calibri" panose="020F0502020204030204"/>
                <a:ea typeface="+mn-ea"/>
                <a:cs typeface="+mn-cs"/>
              </a:rPr>
              <a:t>Maîtrise du français oral/écrit courant </a:t>
            </a:r>
            <a:r>
              <a:rPr kumimoji="0" lang="fr-FR" sz="1000" i="0" u="none" strike="noStrike" kern="0" cap="none" spc="0" normalizeH="0" baseline="0" noProof="0" dirty="0">
                <a:ln>
                  <a:noFill/>
                </a:ln>
                <a:effectLst/>
                <a:uLnTx/>
                <a:uFillTx/>
                <a:latin typeface="Calibri" panose="020F0502020204030204"/>
                <a:ea typeface="+mn-ea"/>
                <a:cs typeface="+mn-cs"/>
              </a:rPr>
              <a:t>(Niveau B1 du CECRL), </a:t>
            </a:r>
            <a:r>
              <a:rPr kumimoji="0" lang="fr-FR" sz="1000" b="1" i="0" u="none" strike="noStrike" kern="0" cap="none" spc="0" normalizeH="0" baseline="0" noProof="0" dirty="0">
                <a:ln>
                  <a:noFill/>
                </a:ln>
                <a:effectLst/>
                <a:uLnTx/>
                <a:uFillTx/>
                <a:latin typeface="Calibri" panose="020F0502020204030204"/>
                <a:ea typeface="+mn-ea"/>
                <a:cs typeface="+mn-cs"/>
              </a:rPr>
              <a:t>connaissances de base en bureautique</a:t>
            </a:r>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4226091" y="6137"/>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1" y="1882408"/>
            <a:ext cx="6858000" cy="402479"/>
          </a:xfrm>
        </p:spPr>
        <p:txBody>
          <a:bodyPr anchor="t">
            <a:normAutofit fontScale="90000"/>
          </a:bodyPr>
          <a:lstStyle/>
          <a:p>
            <a:pPr lvl="0" algn="ctr"/>
            <a:r>
              <a:rPr lang="fr-FR" sz="2000" b="1" dirty="0">
                <a:solidFill>
                  <a:srgbClr val="1D2243"/>
                </a:solidFill>
                <a:latin typeface="Calibri"/>
              </a:rPr>
              <a:t>Titre professionnel Conseiller en Insertion Professionnelle </a:t>
            </a:r>
            <a:r>
              <a:rPr lang="fr-FR" sz="1600" dirty="0">
                <a:solidFill>
                  <a:srgbClr val="1D2243"/>
                </a:solidFill>
                <a:latin typeface="Calibri"/>
              </a:rPr>
              <a:t>(Niveau 5)</a:t>
            </a:r>
          </a:p>
        </p:txBody>
      </p:sp>
      <p:sp>
        <p:nvSpPr>
          <p:cNvPr id="7" name="ZoneTexte 15">
            <a:extLst>
              <a:ext uri="{FF2B5EF4-FFF2-40B4-BE49-F238E27FC236}">
                <a16:creationId xmlns:a16="http://schemas.microsoft.com/office/drawing/2014/main" id="{45AAF6CD-3C01-4AF5-ADDA-5280287C20D2}"/>
              </a:ext>
            </a:extLst>
          </p:cNvPr>
          <p:cNvSpPr txBox="1"/>
          <p:nvPr/>
        </p:nvSpPr>
        <p:spPr>
          <a:xfrm>
            <a:off x="4574193" y="410071"/>
            <a:ext cx="2194591" cy="859659"/>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37274</a:t>
            </a:r>
          </a:p>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Formacode : 44569 ; 33091</a:t>
            </a:r>
            <a:r>
              <a:rPr lang="fr-FR" sz="1662" b="1" dirty="0">
                <a:solidFill>
                  <a:srgbClr val="10ABBB"/>
                </a:solidFill>
                <a:latin typeface="Calibri"/>
                <a:cs typeface="Calibri"/>
              </a:rPr>
              <a:t>                 </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398226" y="2915140"/>
            <a:ext cx="249765" cy="6094365"/>
          </a:xfrm>
          <a:prstGeom prst="rect">
            <a:avLst/>
          </a:prstGeom>
          <a:noFill/>
          <a:ln cap="flat">
            <a:noFill/>
          </a:ln>
        </p:spPr>
      </p:pic>
      <p:sp>
        <p:nvSpPr>
          <p:cNvPr id="5" name="Rectangle 12">
            <a:extLst>
              <a:ext uri="{FF2B5EF4-FFF2-40B4-BE49-F238E27FC236}">
                <a16:creationId xmlns:a16="http://schemas.microsoft.com/office/drawing/2014/main" id="{53567638-15D0-8241-C2BB-2E4CAA07E949}"/>
              </a:ext>
            </a:extLst>
          </p:cNvPr>
          <p:cNvSpPr/>
          <p:nvPr/>
        </p:nvSpPr>
        <p:spPr>
          <a:xfrm>
            <a:off x="3647991" y="7206441"/>
            <a:ext cx="3101962" cy="1892826"/>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solidFill>
                  <a:srgbClr val="1D2243"/>
                </a:solidFill>
              </a:rPr>
              <a:t>IDEV Marseille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04.13.25.92.13 – 06.71.70.37.56</a:t>
            </a:r>
          </a:p>
          <a:p>
            <a:pPr lvl="0" algn="just" defTabSz="457200">
              <a:defRPr sz="1800" b="0" i="0" u="none" strike="noStrike" kern="0" cap="none" spc="0" baseline="0">
                <a:solidFill>
                  <a:srgbClr val="000000"/>
                </a:solidFill>
                <a:uFillTx/>
              </a:defRPr>
            </a:pP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Martinique (Fort-de-France) </a:t>
            </a:r>
            <a:r>
              <a:rPr lang="fr-FR" sz="1000" dirty="0">
                <a:solidFill>
                  <a:srgbClr val="000000"/>
                </a:solidFill>
                <a:sym typeface="Wingdings" panose="05000000000000000000" pitchFamily="2" charset="2"/>
              </a:rPr>
              <a:t>:</a:t>
            </a: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+596 696 30 28 11</a:t>
            </a:r>
          </a:p>
          <a:p>
            <a:pPr lvl="0" algn="just" defTabSz="457200">
              <a:defRPr sz="1800" b="0" i="0" u="none" strike="noStrike" kern="0" cap="none" spc="0" baseline="0">
                <a:solidFill>
                  <a:srgbClr val="000000"/>
                </a:solidFill>
                <a:uFillTx/>
              </a:defRPr>
            </a:pP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Guadeloupe (Baie-Mahault) </a:t>
            </a:r>
            <a:r>
              <a:rPr lang="fr-FR" sz="1000" dirty="0">
                <a:solidFill>
                  <a:srgbClr val="000000"/>
                </a:solidFill>
                <a:sym typeface="Wingdings" panose="05000000000000000000" pitchFamily="2" charset="2"/>
              </a:rPr>
              <a:t>:</a:t>
            </a: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05 90 02 63 44</a:t>
            </a:r>
          </a:p>
        </p:txBody>
      </p:sp>
      <p:sp>
        <p:nvSpPr>
          <p:cNvPr id="9" name="ZoneTexte 13">
            <a:extLst>
              <a:ext uri="{FF2B5EF4-FFF2-40B4-BE49-F238E27FC236}">
                <a16:creationId xmlns:a16="http://schemas.microsoft.com/office/drawing/2014/main" id="{809C0C72-04CC-223E-00CD-CD098BF643A9}"/>
              </a:ext>
            </a:extLst>
          </p:cNvPr>
          <p:cNvSpPr txBox="1"/>
          <p:nvPr/>
        </p:nvSpPr>
        <p:spPr>
          <a:xfrm>
            <a:off x="121802" y="7845078"/>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7">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12" name="ZoneTexte 11">
            <a:extLst>
              <a:ext uri="{FF2B5EF4-FFF2-40B4-BE49-F238E27FC236}">
                <a16:creationId xmlns:a16="http://schemas.microsoft.com/office/drawing/2014/main" id="{BB850AB4-4175-1422-E2E2-79486A3048B5}"/>
              </a:ext>
            </a:extLst>
          </p:cNvPr>
          <p:cNvSpPr txBox="1"/>
          <p:nvPr/>
        </p:nvSpPr>
        <p:spPr>
          <a:xfrm>
            <a:off x="188817" y="8778673"/>
            <a:ext cx="985024" cy="230832"/>
          </a:xfrm>
          <a:prstGeom prst="rect">
            <a:avLst/>
          </a:prstGeom>
          <a:noFill/>
        </p:spPr>
        <p:txBody>
          <a:bodyPr wrap="square" rtlCol="0">
            <a:spAutoFit/>
          </a:bodyPr>
          <a:lstStyle/>
          <a:p>
            <a:r>
              <a:rPr lang="fr-FR" sz="900" i="1" dirty="0"/>
              <a:t>MAJ 20/12/2024</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696478" y="4062327"/>
            <a:ext cx="3075233" cy="2677656"/>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éthodes mobilisées </a:t>
            </a:r>
            <a:endParaRPr lang="fr-FR" sz="300" b="1" dirty="0">
              <a:solidFill>
                <a:srgbClr val="1D2243"/>
              </a:solidFill>
              <a:latin typeface="Calibri"/>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La pédagogie de l’alternance </a:t>
            </a:r>
            <a:r>
              <a:rPr lang="fr-FR" sz="1100" kern="0" dirty="0">
                <a:solidFill>
                  <a:srgbClr val="111111"/>
                </a:solidFill>
              </a:rPr>
              <a:t>: Approche par compétences, Analyse des situations de travail (</a:t>
            </a:r>
            <a:r>
              <a:rPr lang="fr-FR" sz="1100" i="1" kern="0" dirty="0">
                <a:solidFill>
                  <a:srgbClr val="111111"/>
                </a:solidFill>
              </a:rPr>
              <a:t>Séances de retours réflexifs et d’entraînements à l’analyse de situations vécues en entrep</a:t>
            </a:r>
            <a:r>
              <a:rPr lang="fr-FR" sz="1100" kern="0" dirty="0">
                <a:solidFill>
                  <a:srgbClr val="111111"/>
                </a:solidFill>
              </a:rPr>
              <a:t>rise), Etudes de cas</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Des outils dédiés</a:t>
            </a:r>
            <a:r>
              <a:rPr lang="fr-FR" sz="1100" kern="0" dirty="0">
                <a:solidFill>
                  <a:srgbClr val="111111"/>
                </a:solidFill>
              </a:rPr>
              <a:t> : Livret d’Alternance, Travaux en sous-groupes, Fiches navette (</a:t>
            </a:r>
            <a:r>
              <a:rPr lang="fr-FR" sz="1100" i="1" kern="0" dirty="0">
                <a:solidFill>
                  <a:srgbClr val="111111"/>
                </a:solidFill>
              </a:rPr>
              <a:t>missions à réaliser en entreprise</a:t>
            </a:r>
            <a:r>
              <a:rPr lang="fr-FR" sz="1100" kern="0" dirty="0">
                <a:solidFill>
                  <a:srgbClr val="111111"/>
                </a:solidFill>
              </a:rPr>
              <a:t>), Plate-forme LMS</a:t>
            </a:r>
          </a:p>
          <a:p>
            <a:pPr defTabSz="457198">
              <a:defRPr sz="1800" b="0" i="0" u="none" strike="noStrike" kern="0" cap="none" spc="0" baseline="0">
                <a:solidFill>
                  <a:srgbClr val="000000"/>
                </a:solidFill>
                <a:uFillTx/>
              </a:defRPr>
            </a:pPr>
            <a:endParaRPr lang="fr-FR" sz="300" b="1" dirty="0">
              <a:solidFill>
                <a:srgbClr val="D8267B"/>
              </a:solidFill>
              <a:latin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48543"/>
          </a:xfrm>
          <a:prstGeom prst="rect">
            <a:avLst/>
          </a:prstGeom>
          <a:noFill/>
          <a:ln cap="flat">
            <a:noFill/>
          </a:ln>
        </p:spPr>
      </p:pic>
      <p:sp>
        <p:nvSpPr>
          <p:cNvPr id="16" name="ZoneTexte 1">
            <a:extLst>
              <a:ext uri="{FF2B5EF4-FFF2-40B4-BE49-F238E27FC236}">
                <a16:creationId xmlns:a16="http://schemas.microsoft.com/office/drawing/2014/main" id="{4052ED46-DBC8-0268-CFF1-D01FA5F7DDA6}"/>
              </a:ext>
            </a:extLst>
          </p:cNvPr>
          <p:cNvSpPr txBox="1"/>
          <p:nvPr/>
        </p:nvSpPr>
        <p:spPr>
          <a:xfrm>
            <a:off x="116538" y="5366179"/>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Coût de la formation </a:t>
            </a:r>
            <a:endParaRPr lang="fr-FR" sz="500" b="1" dirty="0">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dirty="0">
                <a:solidFill>
                  <a:srgbClr val="000000"/>
                </a:solidFill>
                <a:cs typeface="Arial" pitchFamily="34"/>
              </a:rPr>
              <a:t>100% prise en charge par l’OPCO si contrat d’apprentissage ou contrat de professionnalisation </a:t>
            </a:r>
          </a:p>
        </p:txBody>
      </p:sp>
      <p:sp>
        <p:nvSpPr>
          <p:cNvPr id="17" name="Rectangle 11">
            <a:extLst>
              <a:ext uri="{FF2B5EF4-FFF2-40B4-BE49-F238E27FC236}">
                <a16:creationId xmlns:a16="http://schemas.microsoft.com/office/drawing/2014/main" id="{62FF02C8-5549-11E6-A41F-37D3D672004E}"/>
              </a:ext>
            </a:extLst>
          </p:cNvPr>
          <p:cNvSpPr/>
          <p:nvPr/>
        </p:nvSpPr>
        <p:spPr>
          <a:xfrm>
            <a:off x="107681" y="6108117"/>
            <a:ext cx="3304074" cy="2585323"/>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p>
          <a:p>
            <a:pPr algn="just" defTabSz="457198">
              <a:defRPr sz="1800" b="0" i="0" u="none" strike="noStrike" kern="0" cap="none" spc="0" baseline="0">
                <a:solidFill>
                  <a:srgbClr val="000000"/>
                </a:solidFill>
                <a:uFillTx/>
              </a:defRPr>
            </a:pP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
        <p:nvSpPr>
          <p:cNvPr id="3" name="ZoneTexte 2">
            <a:extLst>
              <a:ext uri="{FF2B5EF4-FFF2-40B4-BE49-F238E27FC236}">
                <a16:creationId xmlns:a16="http://schemas.microsoft.com/office/drawing/2014/main" id="{5C98A43A-EBBE-2CFE-9BC9-1F0CAFA6E2CA}"/>
              </a:ext>
            </a:extLst>
          </p:cNvPr>
          <p:cNvSpPr txBox="1"/>
          <p:nvPr/>
        </p:nvSpPr>
        <p:spPr>
          <a:xfrm>
            <a:off x="5650481" y="8815452"/>
            <a:ext cx="1082594" cy="230832"/>
          </a:xfrm>
          <a:prstGeom prst="rect">
            <a:avLst/>
          </a:prstGeom>
          <a:noFill/>
        </p:spPr>
        <p:txBody>
          <a:bodyPr wrap="square" rtlCol="0">
            <a:spAutoFit/>
          </a:bodyPr>
          <a:lstStyle/>
          <a:p>
            <a:r>
              <a:rPr lang="fr-FR" sz="900" i="1" dirty="0"/>
              <a:t>MAJ 20/09/2025</a:t>
            </a:r>
          </a:p>
        </p:txBody>
      </p:sp>
      <p:sp>
        <p:nvSpPr>
          <p:cNvPr id="8" name="ZoneTexte 5">
            <a:extLst>
              <a:ext uri="{FF2B5EF4-FFF2-40B4-BE49-F238E27FC236}">
                <a16:creationId xmlns:a16="http://schemas.microsoft.com/office/drawing/2014/main" id="{F0E6ADE2-ADD3-A94F-EC6E-70991F655058}"/>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dirty="0">
              <a:solidFill>
                <a:srgbClr val="FFFFFF"/>
              </a:solidFill>
              <a:uFillTx/>
              <a:latin typeface="Arial Narrow"/>
            </a:endParaRPr>
          </a:p>
          <a:p>
            <a:r>
              <a:rPr lang="fr-FR" sz="1100" b="1" u="sng" dirty="0">
                <a:solidFill>
                  <a:schemeClr val="bg1"/>
                </a:solidFill>
                <a:effectLst/>
                <a:latin typeface="Calibri" panose="020F0502020204030204" pitchFamily="34" charset="0"/>
                <a:ea typeface="Calibri" panose="020F0502020204030204" pitchFamily="34" charset="0"/>
              </a:rPr>
              <a:t>Contrat d’Apprentissage </a:t>
            </a:r>
            <a:r>
              <a:rPr lang="fr-FR" sz="11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dirty="0">
              <a:solidFill>
                <a:schemeClr val="bg1"/>
              </a:solidFill>
              <a:effectLst/>
              <a:latin typeface="Calibri" panose="020F0502020204030204" pitchFamily="34" charset="0"/>
              <a:ea typeface="Calibri" panose="020F0502020204030204" pitchFamily="34" charset="0"/>
            </a:endParaRPr>
          </a:p>
          <a:p>
            <a:r>
              <a:rPr lang="fr-FR" sz="1100" b="1" u="sng" dirty="0">
                <a:solidFill>
                  <a:schemeClr val="bg1"/>
                </a:solidFill>
                <a:effectLst/>
                <a:latin typeface="Calibri" panose="020F0502020204030204" pitchFamily="34" charset="0"/>
                <a:ea typeface="Calibri" panose="020F0502020204030204" pitchFamily="34" charset="0"/>
              </a:rPr>
              <a:t>Contrat de professionnalisation </a:t>
            </a:r>
            <a:r>
              <a:rPr lang="fr-FR" sz="1100" b="1" dirty="0">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dirty="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dirty="0">
                <a:solidFill>
                  <a:schemeClr val="bg1"/>
                </a:solidFill>
                <a:effectLst/>
                <a:latin typeface="Calibri" panose="020F0502020204030204" pitchFamily="34" charset="0"/>
                <a:ea typeface="Times New Roman" panose="02020603050405020304" pitchFamily="18" charset="0"/>
              </a:rPr>
              <a:t>Demandeurs</a:t>
            </a:r>
            <a:r>
              <a:rPr lang="fr-FR" sz="1100" dirty="0">
                <a:solidFill>
                  <a:schemeClr val="bg1"/>
                </a:solidFill>
                <a:latin typeface="Calibri" panose="020F0502020204030204" pitchFamily="34" charset="0"/>
                <a:ea typeface="Times New Roman" panose="02020603050405020304" pitchFamily="18" charset="0"/>
              </a:rPr>
              <a:t> d’emploi</a:t>
            </a:r>
            <a:r>
              <a:rPr lang="fr-FR" sz="1100" dirty="0">
                <a:solidFill>
                  <a:schemeClr val="bg1"/>
                </a:solidFill>
                <a:effectLst/>
                <a:latin typeface="Calibri" panose="020F0502020204030204" pitchFamily="34" charset="0"/>
                <a:ea typeface="Times New Roman" panose="02020603050405020304" pitchFamily="18" charset="0"/>
              </a:rPr>
              <a:t> d’au moins 26 ans.</a:t>
            </a:r>
            <a:endParaRPr lang="fr-FR" sz="1100" dirty="0">
              <a:solidFill>
                <a:schemeClr val="bg1"/>
              </a:solidFill>
              <a:effectLst/>
              <a:latin typeface="Calibri" panose="020F0502020204030204" pitchFamily="34" charset="0"/>
              <a:ea typeface="Calibri" panose="020F0502020204030204" pitchFamily="34" charset="0"/>
            </a:endParaRPr>
          </a:p>
        </p:txBody>
      </p:sp>
      <p:sp>
        <p:nvSpPr>
          <p:cNvPr id="13" name="Rectangle 15">
            <a:extLst>
              <a:ext uri="{FF2B5EF4-FFF2-40B4-BE49-F238E27FC236}">
                <a16:creationId xmlns:a16="http://schemas.microsoft.com/office/drawing/2014/main" id="{E0C0FB6B-3DBE-3CB3-6048-6A4E5E694D45}"/>
              </a:ext>
            </a:extLst>
          </p:cNvPr>
          <p:cNvSpPr/>
          <p:nvPr/>
        </p:nvSpPr>
        <p:spPr>
          <a:xfrm>
            <a:off x="138348" y="3027077"/>
            <a:ext cx="3162504" cy="2169825"/>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a:t>
            </a:r>
            <a:r>
              <a:rPr lang="fr-FR" sz="1100">
                <a:solidFill>
                  <a:srgbClr val="000000"/>
                </a:solidFill>
                <a:latin typeface="Calibri"/>
              </a:rPr>
              <a:t>du CV et </a:t>
            </a:r>
            <a:r>
              <a:rPr lang="fr-FR" sz="1100" dirty="0">
                <a:solidFill>
                  <a:srgbClr val="000000"/>
                </a:solidFill>
                <a:latin typeface="Calibri"/>
              </a:rPr>
              <a:t>mise en relation avec les entreprises partenaires</a:t>
            </a:r>
            <a:endParaRPr lang="fr-FR" sz="1100" b="0" i="0" u="none" strike="noStrike" kern="1200" cap="none" spc="0" baseline="0" dirty="0">
              <a:solidFill>
                <a:srgbClr val="000000"/>
              </a:solidFill>
              <a:uFillTx/>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100" i="0" u="none" strike="noStrike" kern="1200" cap="none" spc="0" baseline="0" dirty="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p:txBody>
      </p:sp>
      <p:sp>
        <p:nvSpPr>
          <p:cNvPr id="18" name="ZoneTexte 10">
            <a:extLst>
              <a:ext uri="{FF2B5EF4-FFF2-40B4-BE49-F238E27FC236}">
                <a16:creationId xmlns:a16="http://schemas.microsoft.com/office/drawing/2014/main" id="{656DA23C-F283-DC93-1E47-AB79F6E73319}"/>
              </a:ext>
            </a:extLst>
          </p:cNvPr>
          <p:cNvSpPr txBox="1"/>
          <p:nvPr/>
        </p:nvSpPr>
        <p:spPr>
          <a:xfrm>
            <a:off x="3696478" y="363338"/>
            <a:ext cx="3075234" cy="263918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dirty="0">
                <a:solidFill>
                  <a:srgbClr val="10ABBB"/>
                </a:solidFill>
                <a:uFillTx/>
                <a:latin typeface="Calibri"/>
                <a:cs typeface="Times New Roman" pitchFamily="18"/>
              </a:rPr>
              <a:t>Modules professionnels</a:t>
            </a:r>
            <a:r>
              <a:rPr lang="fr-FR" sz="1100" b="1" i="0" u="none" strike="noStrike" kern="1200" cap="none" spc="0" baseline="0" dirty="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dirty="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800" b="1" dirty="0">
                <a:solidFill>
                  <a:srgbClr val="000000"/>
                </a:solidFill>
                <a:latin typeface="Calibri"/>
              </a:rPr>
              <a:t> </a:t>
            </a:r>
            <a:r>
              <a:rPr lang="fr-FR" sz="1100" b="1" dirty="0">
                <a:solidFill>
                  <a:srgbClr val="000000"/>
                </a:solidFill>
                <a:latin typeface="Calibri"/>
              </a:rPr>
              <a:t>BC1 : </a:t>
            </a:r>
            <a:r>
              <a:rPr lang="fr-FR" sz="1100" b="1" kern="0" dirty="0">
                <a:solidFill>
                  <a:srgbClr val="000000"/>
                </a:solidFill>
                <a:latin typeface="Calibri"/>
              </a:rPr>
              <a:t>Accueillir pour analyser la demande des personnes et poser les bases d’un diagnostic partagé </a:t>
            </a:r>
            <a:r>
              <a:rPr lang="fr-FR" sz="1100" dirty="0">
                <a:solidFill>
                  <a:srgbClr val="000000"/>
                </a:solidFill>
                <a:latin typeface="Calibri"/>
              </a:rPr>
              <a:t>(RNCP37274BC01)</a:t>
            </a:r>
          </a:p>
          <a:p>
            <a:pPr defTabSz="457198">
              <a:spcAft>
                <a:spcPts val="185"/>
              </a:spcAft>
              <a:defRPr sz="1800" b="0" i="0" u="none" strike="noStrike" kern="0" cap="none" spc="0" baseline="0">
                <a:solidFill>
                  <a:srgbClr val="000000"/>
                </a:solidFill>
                <a:uFillTx/>
              </a:defRPr>
            </a:pPr>
            <a:endParaRPr lang="fr-FR" sz="1100" b="1" kern="0" dirty="0">
              <a:solidFill>
                <a:srgbClr val="000000"/>
              </a:solidFill>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BC2 </a:t>
            </a:r>
            <a:r>
              <a:rPr lang="fr-FR" sz="1100" dirty="0">
                <a:solidFill>
                  <a:srgbClr val="000000"/>
                </a:solidFill>
                <a:latin typeface="Calibri"/>
              </a:rPr>
              <a:t>: </a:t>
            </a:r>
            <a:r>
              <a:rPr lang="fr-FR" sz="1100" b="1" kern="0" dirty="0">
                <a:solidFill>
                  <a:srgbClr val="000000"/>
                </a:solidFill>
                <a:latin typeface="Calibri"/>
              </a:rPr>
              <a:t>Accompagner les personnes dans leur parcours d’insertion sociale et professionnelle   </a:t>
            </a:r>
            <a:r>
              <a:rPr lang="fr-FR" sz="1100" dirty="0">
                <a:solidFill>
                  <a:srgbClr val="000000"/>
                </a:solidFill>
                <a:latin typeface="Calibri"/>
              </a:rPr>
              <a:t>(RNCP37274BC02)</a:t>
            </a:r>
          </a:p>
          <a:p>
            <a:pPr defTabSz="457198">
              <a:spcAft>
                <a:spcPts val="185"/>
              </a:spcAft>
              <a:defRPr sz="1800" b="0" i="0" u="none" strike="noStrike" kern="0" cap="none" spc="0" baseline="0">
                <a:solidFill>
                  <a:srgbClr val="000000"/>
                </a:solidFill>
                <a:uFillTx/>
              </a:defRPr>
            </a:pPr>
            <a:endParaRPr lang="fr-FR" sz="11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BC3 </a:t>
            </a:r>
            <a:r>
              <a:rPr lang="fr-FR" sz="1100" dirty="0">
                <a:solidFill>
                  <a:srgbClr val="000000"/>
                </a:solidFill>
                <a:latin typeface="Calibri"/>
              </a:rPr>
              <a:t>: </a:t>
            </a:r>
            <a:r>
              <a:rPr lang="fr-FR" sz="1100" b="1" kern="0" dirty="0">
                <a:solidFill>
                  <a:srgbClr val="000000"/>
                </a:solidFill>
                <a:latin typeface="Calibri"/>
              </a:rPr>
              <a:t>Mettre en œuvre une offre de services auprès des employeurs pour favoriser l’insertion professionnelle </a:t>
            </a:r>
            <a:r>
              <a:rPr lang="fr-FR" sz="1100" dirty="0">
                <a:solidFill>
                  <a:srgbClr val="000000"/>
                </a:solidFill>
                <a:latin typeface="Calibri"/>
              </a:rPr>
              <a:t>(RNCP37274BC03)</a:t>
            </a:r>
          </a:p>
        </p:txBody>
      </p:sp>
      <p:sp>
        <p:nvSpPr>
          <p:cNvPr id="19" name="ZoneTexte 6">
            <a:extLst>
              <a:ext uri="{FF2B5EF4-FFF2-40B4-BE49-F238E27FC236}">
                <a16:creationId xmlns:a16="http://schemas.microsoft.com/office/drawing/2014/main" id="{06A2AC54-1A06-36D4-7AEA-86FEC517AC54}"/>
              </a:ext>
            </a:extLst>
          </p:cNvPr>
          <p:cNvSpPr txBox="1"/>
          <p:nvPr/>
        </p:nvSpPr>
        <p:spPr>
          <a:xfrm>
            <a:off x="3762768" y="3226509"/>
            <a:ext cx="295688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5" name="Rectangle 23">
            <a:extLst>
              <a:ext uri="{FF2B5EF4-FFF2-40B4-BE49-F238E27FC236}">
                <a16:creationId xmlns:a16="http://schemas.microsoft.com/office/drawing/2014/main" id="{3F7F8D37-7730-12EB-2AE2-72B4344FFC1C}"/>
              </a:ext>
            </a:extLst>
          </p:cNvPr>
          <p:cNvSpPr/>
          <p:nvPr/>
        </p:nvSpPr>
        <p:spPr>
          <a:xfrm>
            <a:off x="3722365" y="6969804"/>
            <a:ext cx="3049347" cy="1615827"/>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800" b="1" dirty="0">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dirty="0">
                <a:solidFill>
                  <a:srgbClr val="000000"/>
                </a:solidFill>
                <a:latin typeface="Calibri"/>
              </a:rPr>
              <a:t>Evaluations formatives tout au long du parcours (</a:t>
            </a:r>
            <a:r>
              <a:rPr lang="fr-FR" sz="1100" i="1" dirty="0">
                <a:solidFill>
                  <a:srgbClr val="000000"/>
                </a:solidFill>
                <a:latin typeface="Calibri"/>
              </a:rPr>
              <a:t>Mises en situation, Etude de Cas, auto-évaluation guidée, Analyse de pratiques professionnelles</a:t>
            </a:r>
            <a:r>
              <a:rPr lang="fr-FR" sz="1100" dirty="0">
                <a:solidFill>
                  <a:srgbClr val="000000"/>
                </a:solidFill>
                <a:latin typeface="Calibri"/>
              </a:rPr>
              <a:t>) et certificatives (EPCF « blanches » et </a:t>
            </a:r>
            <a:r>
              <a:rPr lang="fr-FR" sz="1100">
                <a:solidFill>
                  <a:srgbClr val="000000"/>
                </a:solidFill>
                <a:latin typeface="Calibri"/>
              </a:rPr>
              <a:t>EPCF officielles </a:t>
            </a:r>
            <a:r>
              <a:rPr lang="fr-FR" sz="1100" dirty="0">
                <a:solidFill>
                  <a:srgbClr val="000000"/>
                </a:solidFill>
                <a:latin typeface="Calibri"/>
              </a:rPr>
              <a:t>pour réalisation du DP) basées sur les critères d’évaluation du référentiel du diplôme</a:t>
            </a: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34878" y="297740"/>
            <a:ext cx="252962" cy="8789182"/>
          </a:xfrm>
          <a:prstGeom prst="rect">
            <a:avLst/>
          </a:prstGeom>
          <a:noFill/>
          <a:ln cap="flat">
            <a:noFill/>
          </a:ln>
        </p:spPr>
      </p:pic>
      <p:sp>
        <p:nvSpPr>
          <p:cNvPr id="3" name="ZoneTexte 2">
            <a:extLst>
              <a:ext uri="{FF2B5EF4-FFF2-40B4-BE49-F238E27FC236}">
                <a16:creationId xmlns:a16="http://schemas.microsoft.com/office/drawing/2014/main" id="{5C98A43A-EBBE-2CFE-9BC9-1F0CAFA6E2CA}"/>
              </a:ext>
            </a:extLst>
          </p:cNvPr>
          <p:cNvSpPr txBox="1"/>
          <p:nvPr/>
        </p:nvSpPr>
        <p:spPr>
          <a:xfrm>
            <a:off x="5412244" y="8701167"/>
            <a:ext cx="1275021" cy="230832"/>
          </a:xfrm>
          <a:prstGeom prst="rect">
            <a:avLst/>
          </a:prstGeom>
          <a:noFill/>
        </p:spPr>
        <p:txBody>
          <a:bodyPr wrap="square" rtlCol="0">
            <a:spAutoFit/>
          </a:bodyPr>
          <a:lstStyle/>
          <a:p>
            <a:r>
              <a:rPr lang="fr-FR" sz="900" i="1" dirty="0"/>
              <a:t>MAJ 20/12/2024</a:t>
            </a:r>
          </a:p>
        </p:txBody>
      </p:sp>
      <p:sp>
        <p:nvSpPr>
          <p:cNvPr id="7" name="ZoneTexte 6">
            <a:extLst>
              <a:ext uri="{FF2B5EF4-FFF2-40B4-BE49-F238E27FC236}">
                <a16:creationId xmlns:a16="http://schemas.microsoft.com/office/drawing/2014/main" id="{8043092A-1872-467B-7073-9215E5450C6E}"/>
              </a:ext>
            </a:extLst>
          </p:cNvPr>
          <p:cNvSpPr txBox="1"/>
          <p:nvPr/>
        </p:nvSpPr>
        <p:spPr>
          <a:xfrm>
            <a:off x="101686" y="57078"/>
            <a:ext cx="3367717" cy="486799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
              </a:rPr>
              <a:t>Modalités</a:t>
            </a:r>
            <a:r>
              <a:rPr lang="fr-FR" sz="1400" b="0" i="0" u="none" strike="noStrike" kern="1200" cap="none" spc="0" baseline="0" dirty="0">
                <a:solidFill>
                  <a:srgbClr val="1D2243"/>
                </a:solidFill>
                <a:uFillTx/>
                <a:latin typeface="Calibri "/>
              </a:rPr>
              <a:t> </a:t>
            </a:r>
            <a:r>
              <a:rPr lang="fr-FR" sz="14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dirty="0">
                <a:solidFill>
                  <a:srgbClr val="000000"/>
                </a:solidFill>
                <a:uFillTx/>
                <a:latin typeface="Calibri" pitchFamily="34"/>
                <a:ea typeface="Calibri" pitchFamily="34"/>
              </a:rPr>
              <a:t>Ministère du Travail, du plein Emploi et de l’insertion</a:t>
            </a:r>
            <a:r>
              <a:rPr lang="fr-FR" sz="1100" b="0" i="0" u="none" strike="noStrike" kern="1200" cap="none" spc="0" baseline="0" dirty="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 règlement d’examen</a:t>
            </a:r>
            <a:r>
              <a:rPr lang="fr-FR" sz="1050" i="0" strike="noStrike" dirty="0">
                <a:solidFill>
                  <a:srgbClr val="000000"/>
                </a:solidFill>
                <a:latin typeface="Calibri" panose="020F0502020204030204" pitchFamily="34" charset="0"/>
              </a:rPr>
              <a:t> </a:t>
            </a:r>
            <a:r>
              <a:rPr lang="fr-FR" sz="1100" b="1" i="0" u="none" strike="noStrike" dirty="0">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Mise en situation professionnelle</a:t>
            </a:r>
            <a:r>
              <a:rPr lang="fr-FR" sz="1100" b="1" i="0" u="none" strike="noStrike" dirty="0">
                <a:solidFill>
                  <a:srgbClr val="000000"/>
                </a:solidFill>
                <a:effectLst/>
                <a:latin typeface="Calibri" panose="020F0502020204030204" pitchFamily="34" charset="0"/>
              </a:rPr>
              <a:t> :</a:t>
            </a:r>
            <a:r>
              <a:rPr lang="fr-FR" sz="1100" b="0" i="0" u="none" strike="noStrike" dirty="0">
                <a:solidFill>
                  <a:srgbClr val="000000"/>
                </a:solidFill>
                <a:effectLst/>
                <a:latin typeface="Calibri" panose="020F0502020204030204" pitchFamily="34" charset="0"/>
              </a:rPr>
              <a:t> </a:t>
            </a:r>
            <a:r>
              <a:rPr lang="fr-FR" sz="1100" b="0" dirty="0">
                <a:solidFill>
                  <a:srgbClr val="000000"/>
                </a:solidFill>
                <a:latin typeface="Calibri" panose="020F0502020204030204" pitchFamily="34" charset="0"/>
              </a:rPr>
              <a:t>E</a:t>
            </a:r>
            <a:r>
              <a:rPr lang="fr-FR" sz="1100" b="0" i="0" u="none" strike="noStrike" dirty="0">
                <a:solidFill>
                  <a:srgbClr val="000000"/>
                </a:solidFill>
                <a:effectLst/>
                <a:latin typeface="Calibri" panose="020F0502020204030204" pitchFamily="34" charset="0"/>
              </a:rPr>
              <a:t>preuve orale  (Durée 4</a:t>
            </a:r>
            <a:r>
              <a:rPr lang="fr-FR" sz="1100" dirty="0">
                <a:solidFill>
                  <a:srgbClr val="000000"/>
                </a:solidFill>
                <a:latin typeface="Calibri" panose="020F0502020204030204" pitchFamily="34" charset="0"/>
              </a:rPr>
              <a:t>5 mn dont </a:t>
            </a:r>
            <a:r>
              <a:rPr lang="fr-FR" sz="1100" dirty="0"/>
              <a:t>15 mn de préparation et 30 mn de mise en situation observée par le jury,</a:t>
            </a:r>
          </a:p>
          <a:p>
            <a:pPr fontAlgn="base"/>
            <a:endParaRPr lang="fr-FR" sz="700" b="1" dirty="0">
              <a:solidFill>
                <a:srgbClr val="000000"/>
              </a:solidFill>
              <a:latin typeface="Calibri"/>
            </a:endParaRPr>
          </a:p>
          <a:p>
            <a:pPr fontAlgn="base"/>
            <a:r>
              <a:rPr lang="fr-FR" sz="1100" b="1" dirty="0">
                <a:solidFill>
                  <a:srgbClr val="000000"/>
                </a:solidFill>
                <a:latin typeface="Calibri"/>
              </a:rPr>
              <a:t>→ Entretien technique : </a:t>
            </a:r>
            <a:r>
              <a:rPr lang="fr-FR" sz="1100" dirty="0">
                <a:solidFill>
                  <a:srgbClr val="000000"/>
                </a:solidFill>
                <a:latin typeface="Calibri"/>
              </a:rPr>
              <a:t>Epreuve</a:t>
            </a:r>
            <a:r>
              <a:rPr lang="fr-FR" sz="1100" b="1" dirty="0">
                <a:solidFill>
                  <a:srgbClr val="000000"/>
                </a:solidFill>
                <a:latin typeface="Calibri"/>
              </a:rPr>
              <a:t> </a:t>
            </a:r>
            <a:r>
              <a:rPr lang="fr-FR" sz="1100" dirty="0">
                <a:solidFill>
                  <a:srgbClr val="000000"/>
                </a:solidFill>
                <a:latin typeface="Calibri"/>
              </a:rPr>
              <a:t>orale (Durée 40 mn dont </a:t>
            </a:r>
            <a:r>
              <a:rPr lang="fr-FR" sz="1100" dirty="0"/>
              <a:t>20 mn pour réaliser par écrit la synthèse de l’entretien d’accueil et pour analyser sa pratique, puis présentation orale au jury et questionnement.</a:t>
            </a:r>
          </a:p>
          <a:p>
            <a:pPr defTabSz="457198">
              <a:spcAft>
                <a:spcPts val="185"/>
              </a:spcAft>
              <a:defRPr sz="1800" b="0" i="0" u="none" strike="noStrike" kern="0" cap="none" spc="0" baseline="0">
                <a:solidFill>
                  <a:srgbClr val="000000"/>
                </a:solidFill>
                <a:uFillTx/>
              </a:defRPr>
            </a:pPr>
            <a:endParaRPr lang="fr-FR" sz="11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Questionnement à partir de production(s) : </a:t>
            </a:r>
            <a:r>
              <a:rPr lang="fr-FR" sz="1100" dirty="0">
                <a:solidFill>
                  <a:srgbClr val="000000"/>
                </a:solidFill>
                <a:latin typeface="Calibri"/>
              </a:rPr>
              <a:t>Epreuve orale (Durée 1h00 dont 20 mn de présentation orale par le candidat de l’analyse de sa pratique d’accompagnement individuel et collectif et 40 mn de questionnement par le jury à partir de la présentation écrite et orale du candidat,</a:t>
            </a:r>
          </a:p>
          <a:p>
            <a:pPr defTabSz="457198">
              <a:spcAft>
                <a:spcPts val="185"/>
              </a:spcAft>
              <a:defRPr sz="1800" b="0" i="0" u="none" strike="noStrike" kern="0" cap="none" spc="0" baseline="0">
                <a:solidFill>
                  <a:srgbClr val="000000"/>
                </a:solidFill>
                <a:uFillTx/>
              </a:defRPr>
            </a:pPr>
            <a:endParaRPr lang="fr-FR" sz="11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Entretien final </a:t>
            </a:r>
            <a:r>
              <a:rPr lang="fr-FR" sz="1100" dirty="0">
                <a:solidFill>
                  <a:srgbClr val="000000"/>
                </a:solidFill>
                <a:latin typeface="Calibri"/>
              </a:rPr>
              <a:t>: Epreuve orale (Durée 30 mn) avec le jury</a:t>
            </a:r>
          </a:p>
        </p:txBody>
      </p:sp>
      <p:sp>
        <p:nvSpPr>
          <p:cNvPr id="11" name="ZoneTexte 22">
            <a:extLst>
              <a:ext uri="{FF2B5EF4-FFF2-40B4-BE49-F238E27FC236}">
                <a16:creationId xmlns:a16="http://schemas.microsoft.com/office/drawing/2014/main" id="{7E015B59-6F0C-0FDB-E9EB-8547B198AC2E}"/>
              </a:ext>
            </a:extLst>
          </p:cNvPr>
          <p:cNvSpPr txBox="1"/>
          <p:nvPr/>
        </p:nvSpPr>
        <p:spPr>
          <a:xfrm>
            <a:off x="3791415" y="153889"/>
            <a:ext cx="2964899" cy="190821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endParaRPr lang="fr-FR" sz="1100" b="1" i="0" u="none" strike="noStrike" kern="1200" cap="none" spc="0" baseline="0" dirty="0">
              <a:uFillTx/>
              <a:latin typeface="Calibri"/>
              <a:ea typeface="Times New Roman" pitchFamily="18"/>
              <a:cs typeface="Times New Roman" pitchFamily="18"/>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uFillTx/>
              <a:latin typeface="Calibri"/>
              <a:ea typeface="Times New Roman" pitchFamily="18"/>
              <a:cs typeface="Times New Roman" pitchFamily="18"/>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dirty="0">
                <a:hlinkClick r:id="rId4"/>
              </a:rPr>
              <a:t>RNCP37274 - TP - Conseiller en insertion professionnelle</a:t>
            </a:r>
            <a:endParaRPr lang="fr-FR" sz="1100" i="0" u="none" strike="noStrike" kern="1200" cap="none" spc="0" baseline="0" dirty="0">
              <a:uFillTx/>
              <a:latin typeface="Calibri"/>
              <a:ea typeface="Times New Roman" pitchFamily="18"/>
              <a:cs typeface="Times New Roman" pitchFamily="18"/>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none" strike="noStrike" kern="1200" cap="none" spc="0" baseline="0" dirty="0">
              <a:solidFill>
                <a:schemeClr val="accent1">
                  <a:lumMod val="75000"/>
                </a:schemeClr>
              </a:solidFill>
              <a:uFillTx/>
              <a:latin typeface="Calibri"/>
              <a:ea typeface="Calibri" pitchFamily="34"/>
              <a:cs typeface="Times New Roman" pitchFamily="18"/>
            </a:endParaRPr>
          </a:p>
        </p:txBody>
      </p:sp>
      <p:sp>
        <p:nvSpPr>
          <p:cNvPr id="4" name="ZoneTexte 15">
            <a:extLst>
              <a:ext uri="{FF2B5EF4-FFF2-40B4-BE49-F238E27FC236}">
                <a16:creationId xmlns:a16="http://schemas.microsoft.com/office/drawing/2014/main" id="{1DF85FDB-E8A7-26DA-4B47-C3B88FC2D5B5}"/>
              </a:ext>
            </a:extLst>
          </p:cNvPr>
          <p:cNvSpPr txBox="1"/>
          <p:nvPr/>
        </p:nvSpPr>
        <p:spPr>
          <a:xfrm>
            <a:off x="3722364" y="2062104"/>
            <a:ext cx="3033949" cy="263149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Titre Professionnel peuvent avoir accès à des certifications de niveau 6</a:t>
            </a:r>
            <a:r>
              <a:rPr lang="fr-FR" sz="1100" b="0" i="0" dirty="0">
                <a:solidFill>
                  <a:srgbClr val="000000"/>
                </a:solidFill>
                <a:effectLst/>
              </a:rPr>
              <a:t> pour poursuivre leur parcours professionnel, dans le cadre de la formation tout au long de la vie,</a:t>
            </a:r>
          </a:p>
          <a:p>
            <a:pPr marL="171450" indent="-171450" fontAlgn="base">
              <a:buFont typeface="Wingdings" panose="05000000000000000000" pitchFamily="2" charset="2"/>
              <a:buChar char="è"/>
            </a:pPr>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Diplôme d’Etat Conseiller en économie sociale familiale (RNCP34678), Titre Conseillé en Emploi Accompagné (RNCP37779), …</a:t>
            </a:r>
            <a:endParaRPr lang="fr-FR" sz="1100" u="none" strike="noStrike" kern="1200" cap="none" spc="0" baseline="0" dirty="0">
              <a:solidFill>
                <a:srgbClr val="000000"/>
              </a:solidFill>
              <a:uFillTx/>
              <a:cs typeface="Calibri" pitchFamily="34"/>
            </a:endParaRPr>
          </a:p>
          <a:p>
            <a:pPr fontAlgn="base"/>
            <a:endParaRPr lang="fr-FR" sz="1100" u="none" strike="noStrike" kern="1200" cap="none" spc="0" baseline="0" dirty="0">
              <a:solidFill>
                <a:srgbClr val="000000"/>
              </a:solidFill>
              <a:uFillTx/>
              <a:cs typeface="Calibri" pitchFamily="34"/>
            </a:endParaRPr>
          </a:p>
          <a:p>
            <a:pPr fontAlgn="base"/>
            <a:endParaRPr lang="fr-FR" sz="500" u="none" strike="noStrike" kern="1200" cap="none" spc="0" baseline="0" dirty="0">
              <a:solidFill>
                <a:srgbClr val="000000"/>
              </a:solidFill>
              <a:uFillTx/>
              <a:cs typeface="Calibri" pitchFamily="34"/>
            </a:endParaRPr>
          </a:p>
        </p:txBody>
      </p:sp>
    </p:spTree>
    <p:extLst>
      <p:ext uri="{BB962C8B-B14F-4D97-AF65-F5344CB8AC3E}">
        <p14:creationId xmlns:p14="http://schemas.microsoft.com/office/powerpoint/2010/main" val="1861216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E6A54-282E-4BD4-905B-FEC9BD03B472}">
  <ds:schemaRefs>
    <ds:schemaRef ds:uri="http://purl.org/dc/terms/"/>
    <ds:schemaRef ds:uri="http://schemas.openxmlformats.org/package/2006/metadata/core-properties"/>
    <ds:schemaRef ds:uri="http://www.w3.org/XML/1998/namespace"/>
    <ds:schemaRef ds:uri="http://schemas.microsoft.com/office/2006/metadata/properties"/>
    <ds:schemaRef ds:uri="http://purl.org/dc/elements/1.1/"/>
    <ds:schemaRef ds:uri="af7d08ae-1745-42f7-abae-65835a4b4ac0"/>
    <ds:schemaRef ds:uri="http://schemas.microsoft.com/office/infopath/2007/PartnerControls"/>
    <ds:schemaRef ds:uri="http://schemas.microsoft.com/office/2006/documentManagement/types"/>
    <ds:schemaRef ds:uri="1eb82e20-d73d-4108-9024-577f9cc015bd"/>
    <ds:schemaRef ds:uri="http://purl.org/dc/dcmitype/"/>
  </ds:schemaRefs>
</ds:datastoreItem>
</file>

<file path=customXml/itemProps2.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3.xml><?xml version="1.0" encoding="utf-8"?>
<ds:datastoreItem xmlns:ds="http://schemas.openxmlformats.org/officeDocument/2006/customXml" ds:itemID="{485AEA80-B725-4D76-B203-682A3D3EF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5015</TotalTime>
  <Words>1326</Words>
  <Application>Microsoft Office PowerPoint</Application>
  <PresentationFormat>Affichage à l'écran (4:3)</PresentationFormat>
  <Paragraphs>133</Paragraphs>
  <Slides>3</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Arial Narrow</vt:lpstr>
      <vt:lpstr>Bookman Old Style</vt:lpstr>
      <vt:lpstr>Calibri</vt:lpstr>
      <vt:lpstr>Calibri </vt:lpstr>
      <vt:lpstr>Calibri (Corps)</vt:lpstr>
      <vt:lpstr>Wingdings</vt:lpstr>
      <vt:lpstr>Thème Office</vt:lpstr>
      <vt:lpstr>Titre professionnel Conseiller en Insertion Professionnelle (Niveau 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Conseiller/ère en Insertion Professionnelle</dc:title>
  <dc:creator>Christelle Kalfalli</dc:creator>
  <cp:lastModifiedBy>Dominique Souyet</cp:lastModifiedBy>
  <cp:revision>132</cp:revision>
  <cp:lastPrinted>2023-11-14T14:52:35Z</cp:lastPrinted>
  <dcterms:created xsi:type="dcterms:W3CDTF">2022-05-23T13:51:26Z</dcterms:created>
  <dcterms:modified xsi:type="dcterms:W3CDTF">2025-12-08T15:18:18Z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